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4.xml" ContentType="application/vnd.openxmlformats-officedocument.drawingml.chart+xml"/>
  <Override PartName="/ppt/notesSlides/notesSlide17.xml" ContentType="application/vnd.openxmlformats-officedocument.presentationml.notesSlide+xml"/>
  <Override PartName="/ppt/charts/chart5.xml" ContentType="application/vnd.openxmlformats-officedocument.drawingml.chart+xml"/>
  <Override PartName="/ppt/drawings/drawing2.xml" ContentType="application/vnd.openxmlformats-officedocument.drawingml.chartshapes+xml"/>
  <Override PartName="/ppt/notesSlides/notesSlide18.xml" ContentType="application/vnd.openxmlformats-officedocument.presentationml.notesSlide+xml"/>
  <Override PartName="/ppt/charts/chart6.xml" ContentType="application/vnd.openxmlformats-officedocument.drawingml.chart+xml"/>
  <Override PartName="/ppt/notesSlides/notesSlide19.xml" ContentType="application/vnd.openxmlformats-officedocument.presentationml.notesSlide+xml"/>
  <Override PartName="/ppt/charts/chart7.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8.xml" ContentType="application/vnd.openxmlformats-officedocument.drawingml.chart+xml"/>
  <Override PartName="/ppt/notesSlides/notesSlide23.xml" ContentType="application/vnd.openxmlformats-officedocument.presentationml.notesSlide+xml"/>
  <Override PartName="/ppt/charts/chart9.xml" ContentType="application/vnd.openxmlformats-officedocument.drawingml.chart+xml"/>
  <Override PartName="/ppt/theme/themeOverride4.xml" ContentType="application/vnd.openxmlformats-officedocument.themeOverride+xml"/>
  <Override PartName="/ppt/notesSlides/notesSlide24.xml" ContentType="application/vnd.openxmlformats-officedocument.presentationml.notesSlide+xml"/>
  <Override PartName="/ppt/charts/chart10.xml" ContentType="application/vnd.openxmlformats-officedocument.drawingml.chart+xml"/>
  <Override PartName="/ppt/notesSlides/notesSlide25.xml" ContentType="application/vnd.openxmlformats-officedocument.presentationml.notesSlide+xml"/>
  <Override PartName="/ppt/charts/chart11.xml" ContentType="application/vnd.openxmlformats-officedocument.drawingml.chart+xml"/>
  <Override PartName="/ppt/notesSlides/notesSlide26.xml" ContentType="application/vnd.openxmlformats-officedocument.presentationml.notesSlide+xml"/>
  <Override PartName="/ppt/charts/chart1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3.xml" ContentType="application/vnd.openxmlformats-officedocument.drawingml.chart+xml"/>
  <Override PartName="/ppt/notesSlides/notesSlide30.xml" ContentType="application/vnd.openxmlformats-officedocument.presentationml.notesSlide+xml"/>
  <Override PartName="/ppt/charts/chart14.xml" ContentType="application/vnd.openxmlformats-officedocument.drawingml.chart+xml"/>
  <Override PartName="/ppt/notesSlides/notesSlide31.xml" ContentType="application/vnd.openxmlformats-officedocument.presentationml.notesSlide+xml"/>
  <Override PartName="/ppt/charts/chart15.xml" ContentType="application/vnd.openxmlformats-officedocument.drawingml.chart+xml"/>
  <Override PartName="/ppt/notesSlides/notesSlide32.xml" ContentType="application/vnd.openxmlformats-officedocument.presentationml.notesSlide+xml"/>
  <Override PartName="/ppt/charts/chart16.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7.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8.xml" ContentType="application/vnd.openxmlformats-officedocument.drawingml.chart+xml"/>
  <Override PartName="/ppt/drawings/drawing3.xml" ContentType="application/vnd.openxmlformats-officedocument.drawingml.chartshapes+xml"/>
  <Override PartName="/ppt/notesSlides/notesSlide39.xml" ContentType="application/vnd.openxmlformats-officedocument.presentationml.notesSlide+xml"/>
  <Override PartName="/ppt/charts/chart19.xml" ContentType="application/vnd.openxmlformats-officedocument.drawingml.chart+xml"/>
  <Override PartName="/ppt/drawings/drawing4.xml" ContentType="application/vnd.openxmlformats-officedocument.drawingml.chartshapes+xml"/>
  <Override PartName="/ppt/charts/chart20.xml" ContentType="application/vnd.openxmlformats-officedocument.drawingml.chart+xml"/>
  <Override PartName="/ppt/notesSlides/notesSlide40.xml" ContentType="application/vnd.openxmlformats-officedocument.presentationml.notesSlide+xml"/>
  <Override PartName="/ppt/charts/chart21.xml" ContentType="application/vnd.openxmlformats-officedocument.drawingml.chart+xml"/>
  <Override PartName="/ppt/drawings/drawing5.xml" ContentType="application/vnd.openxmlformats-officedocument.drawingml.chartshapes+xml"/>
  <Override PartName="/ppt/charts/chart22.xml" ContentType="application/vnd.openxmlformats-officedocument.drawingml.chart+xml"/>
  <Override PartName="/ppt/notesSlides/notesSlide41.xml" ContentType="application/vnd.openxmlformats-officedocument.presentationml.notesSlide+xml"/>
  <Override PartName="/ppt/charts/chart23.xml" ContentType="application/vnd.openxmlformats-officedocument.drawingml.chart+xml"/>
  <Override PartName="/ppt/notesSlides/notesSlide42.xml" ContentType="application/vnd.openxmlformats-officedocument.presentationml.notesSlide+xml"/>
  <Override PartName="/ppt/charts/chart24.xml" ContentType="application/vnd.openxmlformats-officedocument.drawingml.chart+xml"/>
  <Override PartName="/ppt/notesSlides/notesSlide43.xml" ContentType="application/vnd.openxmlformats-officedocument.presentationml.notesSlide+xml"/>
  <Override PartName="/ppt/charts/chart25.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26.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49" r:id="rId2"/>
    <p:sldMasterId id="2147483763" r:id="rId3"/>
    <p:sldMasterId id="2147483768" r:id="rId4"/>
    <p:sldMasterId id="2147483772" r:id="rId5"/>
    <p:sldMasterId id="2147483790" r:id="rId6"/>
    <p:sldMasterId id="2147483808" r:id="rId7"/>
    <p:sldMasterId id="2147483822" r:id="rId8"/>
    <p:sldMasterId id="2147483839" r:id="rId9"/>
    <p:sldMasterId id="2147483855" r:id="rId10"/>
    <p:sldMasterId id="2147483874" r:id="rId11"/>
  </p:sldMasterIdLst>
  <p:notesMasterIdLst>
    <p:notesMasterId r:id="rId129"/>
  </p:notesMasterIdLst>
  <p:handoutMasterIdLst>
    <p:handoutMasterId r:id="rId130"/>
  </p:handoutMasterIdLst>
  <p:sldIdLst>
    <p:sldId id="269" r:id="rId12"/>
    <p:sldId id="564" r:id="rId13"/>
    <p:sldId id="573" r:id="rId14"/>
    <p:sldId id="566" r:id="rId15"/>
    <p:sldId id="591" r:id="rId16"/>
    <p:sldId id="592" r:id="rId17"/>
    <p:sldId id="593" r:id="rId18"/>
    <p:sldId id="599" r:id="rId19"/>
    <p:sldId id="600" r:id="rId20"/>
    <p:sldId id="601" r:id="rId21"/>
    <p:sldId id="602" r:id="rId22"/>
    <p:sldId id="603" r:id="rId23"/>
    <p:sldId id="604" r:id="rId24"/>
    <p:sldId id="605" r:id="rId25"/>
    <p:sldId id="606" r:id="rId26"/>
    <p:sldId id="607" r:id="rId27"/>
    <p:sldId id="608" r:id="rId28"/>
    <p:sldId id="609" r:id="rId29"/>
    <p:sldId id="610" r:id="rId30"/>
    <p:sldId id="611" r:id="rId31"/>
    <p:sldId id="612" r:id="rId32"/>
    <p:sldId id="613" r:id="rId33"/>
    <p:sldId id="614" r:id="rId34"/>
    <p:sldId id="615" r:id="rId35"/>
    <p:sldId id="616" r:id="rId36"/>
    <p:sldId id="617" r:id="rId37"/>
    <p:sldId id="618" r:id="rId38"/>
    <p:sldId id="619" r:id="rId39"/>
    <p:sldId id="620" r:id="rId40"/>
    <p:sldId id="621" r:id="rId41"/>
    <p:sldId id="622" r:id="rId42"/>
    <p:sldId id="623" r:id="rId43"/>
    <p:sldId id="624" r:id="rId44"/>
    <p:sldId id="625" r:id="rId45"/>
    <p:sldId id="702" r:id="rId46"/>
    <p:sldId id="703" r:id="rId47"/>
    <p:sldId id="704" r:id="rId48"/>
    <p:sldId id="629" r:id="rId49"/>
    <p:sldId id="630" r:id="rId50"/>
    <p:sldId id="631" r:id="rId51"/>
    <p:sldId id="632" r:id="rId52"/>
    <p:sldId id="633" r:id="rId53"/>
    <p:sldId id="634" r:id="rId54"/>
    <p:sldId id="635" r:id="rId55"/>
    <p:sldId id="636" r:id="rId56"/>
    <p:sldId id="637" r:id="rId57"/>
    <p:sldId id="638" r:id="rId58"/>
    <p:sldId id="639" r:id="rId59"/>
    <p:sldId id="640" r:id="rId60"/>
    <p:sldId id="641" r:id="rId61"/>
    <p:sldId id="642" r:id="rId62"/>
    <p:sldId id="643" r:id="rId63"/>
    <p:sldId id="644" r:id="rId64"/>
    <p:sldId id="645" r:id="rId65"/>
    <p:sldId id="646" r:id="rId66"/>
    <p:sldId id="647" r:id="rId67"/>
    <p:sldId id="648" r:id="rId68"/>
    <p:sldId id="649" r:id="rId69"/>
    <p:sldId id="650" r:id="rId70"/>
    <p:sldId id="651" r:id="rId71"/>
    <p:sldId id="652" r:id="rId72"/>
    <p:sldId id="653" r:id="rId73"/>
    <p:sldId id="654" r:id="rId74"/>
    <p:sldId id="655" r:id="rId75"/>
    <p:sldId id="656" r:id="rId76"/>
    <p:sldId id="657" r:id="rId77"/>
    <p:sldId id="658" r:id="rId78"/>
    <p:sldId id="659" r:id="rId79"/>
    <p:sldId id="660" r:id="rId80"/>
    <p:sldId id="661" r:id="rId81"/>
    <p:sldId id="662" r:id="rId82"/>
    <p:sldId id="663" r:id="rId83"/>
    <p:sldId id="664" r:id="rId84"/>
    <p:sldId id="665" r:id="rId85"/>
    <p:sldId id="666" r:id="rId86"/>
    <p:sldId id="667" r:id="rId87"/>
    <p:sldId id="668" r:id="rId88"/>
    <p:sldId id="669" r:id="rId89"/>
    <p:sldId id="670" r:id="rId90"/>
    <p:sldId id="671" r:id="rId91"/>
    <p:sldId id="672" r:id="rId92"/>
    <p:sldId id="673" r:id="rId93"/>
    <p:sldId id="674" r:id="rId94"/>
    <p:sldId id="675" r:id="rId95"/>
    <p:sldId id="676" r:id="rId96"/>
    <p:sldId id="677" r:id="rId97"/>
    <p:sldId id="678" r:id="rId98"/>
    <p:sldId id="679" r:id="rId99"/>
    <p:sldId id="680" r:id="rId100"/>
    <p:sldId id="681" r:id="rId101"/>
    <p:sldId id="682" r:id="rId102"/>
    <p:sldId id="683" r:id="rId103"/>
    <p:sldId id="684" r:id="rId104"/>
    <p:sldId id="685" r:id="rId105"/>
    <p:sldId id="686" r:id="rId106"/>
    <p:sldId id="687" r:id="rId107"/>
    <p:sldId id="688" r:id="rId108"/>
    <p:sldId id="689" r:id="rId109"/>
    <p:sldId id="690" r:id="rId110"/>
    <p:sldId id="691" r:id="rId111"/>
    <p:sldId id="692" r:id="rId112"/>
    <p:sldId id="693" r:id="rId113"/>
    <p:sldId id="694" r:id="rId114"/>
    <p:sldId id="695" r:id="rId115"/>
    <p:sldId id="696" r:id="rId116"/>
    <p:sldId id="697" r:id="rId117"/>
    <p:sldId id="698" r:id="rId118"/>
    <p:sldId id="699" r:id="rId119"/>
    <p:sldId id="700" r:id="rId120"/>
    <p:sldId id="701" r:id="rId121"/>
    <p:sldId id="597" r:id="rId122"/>
    <p:sldId id="577" r:id="rId123"/>
    <p:sldId id="596" r:id="rId124"/>
    <p:sldId id="576" r:id="rId125"/>
    <p:sldId id="598" r:id="rId126"/>
    <p:sldId id="594" r:id="rId127"/>
    <p:sldId id="578" r:id="rId12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HHS" initials="DHHS" lastIdx="13" clrIdx="0"/>
  <p:cmAuthor id="1" name="Rosendorf, Kimberly (CDC/OSELS/NCHS)" initials="RK(" lastIdx="4" clrIdx="1"/>
  <p:cmAuthor id="2" name="Kimberly Hurvitz" initials="KAH" lastIdx="13" clrIdx="2"/>
  <p:cmAuthor id="3" name="Akinbami, Lara (CDC/OSELS/NCHS)" initials="AL(" lastIdx="22" clrIdx="3"/>
  <p:cmAuthor id="4" name="Windows User" initials="WU" lastIdx="6"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4650"/>
    <a:srgbClr val="9BBB59"/>
    <a:srgbClr val="007033"/>
    <a:srgbClr val="ECF2FE"/>
    <a:srgbClr val="CCDCFB"/>
    <a:srgbClr val="98B9F8"/>
    <a:srgbClr val="98FFF8"/>
    <a:srgbClr val="6596F4"/>
    <a:srgbClr val="4BACC6"/>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615" autoAdjust="0"/>
    <p:restoredTop sz="88382" autoAdjust="0"/>
  </p:normalViewPr>
  <p:slideViewPr>
    <p:cSldViewPr>
      <p:cViewPr>
        <p:scale>
          <a:sx n="66" d="100"/>
          <a:sy n="66" d="100"/>
        </p:scale>
        <p:origin x="-2910" y="-1218"/>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10" d="100"/>
        <a:sy n="110" d="100"/>
      </p:scale>
      <p:origin x="0" y="0"/>
    </p:cViewPr>
  </p:sorterViewPr>
  <p:notesViewPr>
    <p:cSldViewPr>
      <p:cViewPr varScale="1">
        <p:scale>
          <a:sx n="81" d="100"/>
          <a:sy n="81" d="100"/>
        </p:scale>
        <p:origin x="-2046"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viewProps" Target="viewProps.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13" Type="http://schemas.openxmlformats.org/officeDocument/2006/relationships/slide" Target="slides/slide102.xml"/><Relationship Id="rId118" Type="http://schemas.openxmlformats.org/officeDocument/2006/relationships/slide" Target="slides/slide107.xml"/><Relationship Id="rId126" Type="http://schemas.openxmlformats.org/officeDocument/2006/relationships/slide" Target="slides/slide115.xml"/><Relationship Id="rId13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slide" Target="slides/slide92.xml"/><Relationship Id="rId108" Type="http://schemas.openxmlformats.org/officeDocument/2006/relationships/slide" Target="slides/slide97.xml"/><Relationship Id="rId116" Type="http://schemas.openxmlformats.org/officeDocument/2006/relationships/slide" Target="slides/slide105.xml"/><Relationship Id="rId124" Type="http://schemas.openxmlformats.org/officeDocument/2006/relationships/slide" Target="slides/slide113.xml"/><Relationship Id="rId129"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11" Type="http://schemas.openxmlformats.org/officeDocument/2006/relationships/slide" Target="slides/slide100.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14" Type="http://schemas.openxmlformats.org/officeDocument/2006/relationships/slide" Target="slides/slide103.xml"/><Relationship Id="rId119" Type="http://schemas.openxmlformats.org/officeDocument/2006/relationships/slide" Target="slides/slide108.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30" Type="http://schemas.openxmlformats.org/officeDocument/2006/relationships/handoutMaster" Target="handoutMasters/handoutMaster1.xml"/><Relationship Id="rId13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commentAuthors" Target="commentAuthor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847405113606"/>
          <c:y val="0.109566763019639"/>
          <c:w val="0.794310735080626"/>
          <c:h val="0.73004694835680795"/>
        </c:manualLayout>
      </c:layout>
      <c:lineChart>
        <c:grouping val="standard"/>
        <c:varyColors val="0"/>
        <c:ser>
          <c:idx val="7"/>
          <c:order val="0"/>
          <c:tx>
            <c:strRef>
              <c:f>Sheet1!$A$2</c:f>
              <c:strCache>
                <c:ptCount val="1"/>
                <c:pt idx="0">
                  <c:v>12-month*</c:v>
                </c:pt>
              </c:strCache>
            </c:strRef>
          </c:tx>
          <c:spPr>
            <a:ln w="38100">
              <a:solidFill>
                <a:schemeClr val="accent5"/>
              </a:solidFill>
              <a:prstDash val="solid"/>
            </a:ln>
          </c:spPr>
          <c:marker>
            <c:symbol val="none"/>
          </c:marker>
          <c:trendline>
            <c:spPr>
              <a:ln w="30342">
                <a:noFill/>
                <a:prstDash val="solid"/>
              </a:ln>
            </c:spPr>
            <c:trendlineType val="linear"/>
            <c:dispRSqr val="0"/>
            <c:dispEq val="0"/>
          </c:trendline>
          <c:cat>
            <c:numRef>
              <c:f>Sheet1!$C$1:$AI$1</c:f>
              <c:numCache>
                <c:formatCode>General</c:formatCode>
                <c:ptCount val="33"/>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numCache>
            </c:numRef>
          </c:cat>
          <c:val>
            <c:numRef>
              <c:f>Sheet1!$C$2:$AI$2</c:f>
              <c:numCache>
                <c:formatCode>General</c:formatCode>
                <c:ptCount val="33"/>
                <c:pt idx="0">
                  <c:v>3.1</c:v>
                </c:pt>
                <c:pt idx="1">
                  <c:v>3.2</c:v>
                </c:pt>
                <c:pt idx="2">
                  <c:v>3.5</c:v>
                </c:pt>
                <c:pt idx="3">
                  <c:v>3.8</c:v>
                </c:pt>
                <c:pt idx="4">
                  <c:v>3.6</c:v>
                </c:pt>
                <c:pt idx="5">
                  <c:v>3.7</c:v>
                </c:pt>
                <c:pt idx="6">
                  <c:v>4.0999999999999996</c:v>
                </c:pt>
                <c:pt idx="7">
                  <c:v>4</c:v>
                </c:pt>
                <c:pt idx="8">
                  <c:v>4.0999999999999996</c:v>
                </c:pt>
                <c:pt idx="9">
                  <c:v>4.8</c:v>
                </c:pt>
                <c:pt idx="10">
                  <c:v>4.2</c:v>
                </c:pt>
                <c:pt idx="11">
                  <c:v>4.7</c:v>
                </c:pt>
                <c:pt idx="12">
                  <c:v>4.9000000000000004</c:v>
                </c:pt>
                <c:pt idx="13">
                  <c:v>5.0999999999999996</c:v>
                </c:pt>
                <c:pt idx="14">
                  <c:v>5.6</c:v>
                </c:pt>
                <c:pt idx="15">
                  <c:v>5.7</c:v>
                </c:pt>
                <c:pt idx="16">
                  <c:v>5.5</c:v>
                </c:pt>
              </c:numCache>
            </c:numRef>
          </c:val>
          <c:smooth val="0"/>
        </c:ser>
        <c:ser>
          <c:idx val="0"/>
          <c:order val="1"/>
          <c:tx>
            <c:strRef>
              <c:f>Sheet1!$A$9:$B$9</c:f>
              <c:strCache>
                <c:ptCount val="1"/>
                <c:pt idx="0">
                  <c:v>Attack*(18+)</c:v>
                </c:pt>
              </c:strCache>
            </c:strRef>
          </c:tx>
          <c:marker>
            <c:symbol val="none"/>
          </c:marker>
          <c:cat>
            <c:numRef>
              <c:f>Sheet1!$C$1:$AI$1</c:f>
              <c:numCache>
                <c:formatCode>General</c:formatCode>
                <c:ptCount val="33"/>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numCache>
            </c:numRef>
          </c:cat>
          <c:val>
            <c:numRef>
              <c:f>Sheet1!$C$9:$AI$9</c:f>
            </c:numRef>
          </c:val>
          <c:smooth val="0"/>
        </c:ser>
        <c:ser>
          <c:idx val="1"/>
          <c:order val="2"/>
          <c:tx>
            <c:strRef>
              <c:f>Sheet1!$A$10:$B$10</c:f>
              <c:strCache>
                <c:ptCount val="1"/>
                <c:pt idx="0">
                  <c:v>Attack*(&lt;18)</c:v>
                </c:pt>
              </c:strCache>
            </c:strRef>
          </c:tx>
          <c:marker>
            <c:symbol val="none"/>
          </c:marker>
          <c:cat>
            <c:numRef>
              <c:f>Sheet1!$C$1:$AI$1</c:f>
              <c:numCache>
                <c:formatCode>General</c:formatCode>
                <c:ptCount val="33"/>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numCache>
            </c:numRef>
          </c:cat>
          <c:val>
            <c:numRef>
              <c:f>Sheet1!$C$10:$AI$10</c:f>
            </c:numRef>
          </c:val>
          <c:smooth val="0"/>
        </c:ser>
        <c:ser>
          <c:idx val="2"/>
          <c:order val="3"/>
          <c:tx>
            <c:strRef>
              <c:f>Sheet1!$A$11:$B$11</c:f>
              <c:strCache>
                <c:ptCount val="1"/>
                <c:pt idx="0">
                  <c:v>Current * 18+</c:v>
                </c:pt>
              </c:strCache>
            </c:strRef>
          </c:tx>
          <c:marker>
            <c:symbol val="none"/>
          </c:marker>
          <c:cat>
            <c:numRef>
              <c:f>Sheet1!$C$1:$AI$1</c:f>
              <c:numCache>
                <c:formatCode>General</c:formatCode>
                <c:ptCount val="33"/>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numCache>
            </c:numRef>
          </c:cat>
          <c:val>
            <c:numRef>
              <c:f>Sheet1!$C$11:$AI$11</c:f>
            </c:numRef>
          </c:val>
          <c:smooth val="0"/>
        </c:ser>
        <c:ser>
          <c:idx val="3"/>
          <c:order val="4"/>
          <c:tx>
            <c:strRef>
              <c:f>Sheet1!$A$12:$B$12</c:f>
              <c:strCache>
                <c:ptCount val="1"/>
                <c:pt idx="0">
                  <c:v>Current &lt;18</c:v>
                </c:pt>
              </c:strCache>
            </c:strRef>
          </c:tx>
          <c:marker>
            <c:symbol val="none"/>
          </c:marker>
          <c:cat>
            <c:numRef>
              <c:f>Sheet1!$C$1:$AI$1</c:f>
              <c:numCache>
                <c:formatCode>General</c:formatCode>
                <c:ptCount val="33"/>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numCache>
            </c:numRef>
          </c:cat>
          <c:val>
            <c:numRef>
              <c:f>Sheet1!$C$12:$AI$12</c:f>
            </c:numRef>
          </c:val>
          <c:smooth val="0"/>
        </c:ser>
        <c:ser>
          <c:idx val="4"/>
          <c:order val="5"/>
          <c:tx>
            <c:strRef>
              <c:f>Sheet1!$A$13:$B$13</c:f>
              <c:strCache>
                <c:ptCount val="1"/>
                <c:pt idx="0">
                  <c:v>Current*</c:v>
                </c:pt>
              </c:strCache>
            </c:strRef>
          </c:tx>
          <c:spPr>
            <a:ln w="38100">
              <a:solidFill>
                <a:schemeClr val="accent4"/>
              </a:solidFill>
            </a:ln>
          </c:spPr>
          <c:marker>
            <c:symbol val="none"/>
          </c:marker>
          <c:cat>
            <c:numRef>
              <c:f>Sheet1!$C$1:$AI$1</c:f>
              <c:numCache>
                <c:formatCode>General</c:formatCode>
                <c:ptCount val="33"/>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numCache>
            </c:numRef>
          </c:cat>
          <c:val>
            <c:numRef>
              <c:f>Sheet1!$C$13:$AI$13</c:f>
              <c:numCache>
                <c:formatCode>General</c:formatCode>
                <c:ptCount val="33"/>
                <c:pt idx="21">
                  <c:v>7.4</c:v>
                </c:pt>
                <c:pt idx="22">
                  <c:v>7.2</c:v>
                </c:pt>
                <c:pt idx="23">
                  <c:v>7</c:v>
                </c:pt>
                <c:pt idx="24">
                  <c:v>7.1</c:v>
                </c:pt>
                <c:pt idx="25">
                  <c:v>7.6</c:v>
                </c:pt>
                <c:pt idx="26">
                  <c:v>7.8</c:v>
                </c:pt>
                <c:pt idx="27">
                  <c:v>7.7</c:v>
                </c:pt>
                <c:pt idx="28">
                  <c:v>7.8</c:v>
                </c:pt>
                <c:pt idx="29">
                  <c:v>8.1999999999999993</c:v>
                </c:pt>
                <c:pt idx="30">
                  <c:v>8.4</c:v>
                </c:pt>
                <c:pt idx="31">
                  <c:v>8.5</c:v>
                </c:pt>
                <c:pt idx="32">
                  <c:v>8.3000000000000007</c:v>
                </c:pt>
              </c:numCache>
            </c:numRef>
          </c:val>
          <c:smooth val="0"/>
        </c:ser>
        <c:dLbls>
          <c:showLegendKey val="0"/>
          <c:showVal val="0"/>
          <c:showCatName val="0"/>
          <c:showSerName val="0"/>
          <c:showPercent val="0"/>
          <c:showBubbleSize val="0"/>
        </c:dLbls>
        <c:marker val="1"/>
        <c:smooth val="0"/>
        <c:axId val="69011328"/>
        <c:axId val="69012864"/>
      </c:lineChart>
      <c:catAx>
        <c:axId val="69011328"/>
        <c:scaling>
          <c:orientation val="minMax"/>
        </c:scaling>
        <c:delete val="0"/>
        <c:axPos val="b"/>
        <c:numFmt formatCode="General" sourceLinked="1"/>
        <c:majorTickMark val="in"/>
        <c:minorTickMark val="none"/>
        <c:tickLblPos val="nextTo"/>
        <c:spPr>
          <a:ln w="9525">
            <a:solidFill>
              <a:srgbClr val="7F7F7F"/>
            </a:solidFill>
            <a:prstDash val="solid"/>
          </a:ln>
        </c:spPr>
        <c:txPr>
          <a:bodyPr rot="-2700000" vert="horz"/>
          <a:lstStyle/>
          <a:p>
            <a:pPr>
              <a:defRPr sz="1600" b="0" i="0" u="none" strike="noStrike" baseline="0">
                <a:solidFill>
                  <a:schemeClr val="tx1"/>
                </a:solidFill>
                <a:latin typeface="Tahoma" pitchFamily="34" charset="0"/>
                <a:ea typeface="Tahoma" pitchFamily="34" charset="0"/>
                <a:cs typeface="Tahoma" pitchFamily="34" charset="0"/>
              </a:defRPr>
            </a:pPr>
            <a:endParaRPr lang="en-US"/>
          </a:p>
        </c:txPr>
        <c:crossAx val="69012864"/>
        <c:crosses val="autoZero"/>
        <c:auto val="1"/>
        <c:lblAlgn val="ctr"/>
        <c:lblOffset val="100"/>
        <c:tickLblSkip val="2"/>
        <c:tickMarkSkip val="1"/>
        <c:noMultiLvlLbl val="0"/>
      </c:catAx>
      <c:valAx>
        <c:axId val="69012864"/>
        <c:scaling>
          <c:orientation val="minMax"/>
          <c:max val="10"/>
          <c:min val="0"/>
        </c:scaling>
        <c:delete val="0"/>
        <c:axPos val="l"/>
        <c:majorGridlines>
          <c:spPr>
            <a:ln>
              <a:solidFill>
                <a:srgbClr val="D9D9D9"/>
              </a:solidFill>
              <a:prstDash val="sysDash"/>
            </a:ln>
          </c:spPr>
        </c:majorGridlines>
        <c:numFmt formatCode="General" sourceLinked="1"/>
        <c:majorTickMark val="in"/>
        <c:minorTickMark val="none"/>
        <c:tickLblPos val="nextTo"/>
        <c:spPr>
          <a:ln w="9525">
            <a:solidFill>
              <a:srgbClr val="7F7F7F"/>
            </a:solidFill>
            <a:prstDash val="solid"/>
          </a:ln>
        </c:spPr>
        <c:txPr>
          <a:bodyPr rot="0" vert="horz"/>
          <a:lstStyle/>
          <a:p>
            <a:pPr>
              <a:defRPr sz="1600" b="0" i="0" u="none" strike="noStrike" baseline="0">
                <a:solidFill>
                  <a:schemeClr val="tx1"/>
                </a:solidFill>
                <a:latin typeface="Tahoma" pitchFamily="34" charset="0"/>
                <a:ea typeface="Tahoma" pitchFamily="34" charset="0"/>
                <a:cs typeface="Tahoma" pitchFamily="34" charset="0"/>
              </a:defRPr>
            </a:pPr>
            <a:endParaRPr lang="en-US"/>
          </a:p>
        </c:txPr>
        <c:crossAx val="69011328"/>
        <c:crosses val="autoZero"/>
        <c:crossBetween val="between"/>
        <c:majorUnit val="2"/>
        <c:minorUnit val="0.1"/>
      </c:valAx>
      <c:spPr>
        <a:noFill/>
        <a:ln w="25400">
          <a:noFill/>
        </a:ln>
      </c:spPr>
    </c:plotArea>
    <c:plotVisOnly val="1"/>
    <c:dispBlanksAs val="gap"/>
    <c:showDLblsOverMax val="0"/>
  </c:chart>
  <c:spPr>
    <a:noFill/>
    <a:ln>
      <a:noFill/>
    </a:ln>
  </c:spPr>
  <c:txPr>
    <a:bodyPr/>
    <a:lstStyle/>
    <a:p>
      <a:pPr>
        <a:defRPr sz="1852" b="1" i="0" u="none" strike="noStrike" baseline="0">
          <a:solidFill>
            <a:schemeClr val="tx1"/>
          </a:solidFill>
          <a:latin typeface="Times New Roman"/>
          <a:ea typeface="Times New Roman"/>
          <a:cs typeface="Times New Roman"/>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03281524116099"/>
          <c:y val="3.6071587968877702E-2"/>
          <c:w val="0.81781569274643595"/>
          <c:h val="0.82688200906704901"/>
        </c:manualLayout>
      </c:layout>
      <c:barChart>
        <c:barDir val="bar"/>
        <c:grouping val="clustered"/>
        <c:varyColors val="0"/>
        <c:ser>
          <c:idx val="0"/>
          <c:order val="0"/>
          <c:tx>
            <c:strRef>
              <c:f>Sheet1!$B$1</c:f>
              <c:strCache>
                <c:ptCount val="1"/>
                <c:pt idx="0">
                  <c:v>Series 1</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dPt>
          <c:dPt>
            <c:idx val="1"/>
            <c:invertIfNegative val="0"/>
            <c:bubble3D val="0"/>
            <c:spPr>
              <a:solidFill>
                <a:srgbClr val="FB5192"/>
              </a:solidFill>
              <a:ln>
                <a:solidFill>
                  <a:schemeClr val="tx1"/>
                </a:solidFill>
              </a:ln>
            </c:spPr>
          </c:dPt>
          <c:dPt>
            <c:idx val="2"/>
            <c:invertIfNegative val="0"/>
            <c:bubble3D val="0"/>
            <c:spPr>
              <a:solidFill>
                <a:schemeClr val="accent4"/>
              </a:solidFill>
              <a:ln>
                <a:solidFill>
                  <a:schemeClr val="tx1"/>
                </a:solidFill>
              </a:ln>
            </c:spPr>
          </c:dPt>
          <c:dPt>
            <c:idx val="3"/>
            <c:invertIfNegative val="0"/>
            <c:bubble3D val="0"/>
            <c:spPr>
              <a:solidFill>
                <a:schemeClr val="accent4"/>
              </a:solidFill>
              <a:ln>
                <a:solidFill>
                  <a:schemeClr val="tx1"/>
                </a:solidFill>
              </a:ln>
            </c:spPr>
          </c:dPt>
          <c:dPt>
            <c:idx val="4"/>
            <c:invertIfNegative val="0"/>
            <c:bubble3D val="0"/>
            <c:spPr>
              <a:solidFill>
                <a:schemeClr val="accent4">
                  <a:lumMod val="40000"/>
                  <a:lumOff val="60000"/>
                </a:schemeClr>
              </a:solidFill>
              <a:ln>
                <a:solidFill>
                  <a:schemeClr val="tx1"/>
                </a:solidFill>
              </a:ln>
            </c:spPr>
          </c:dPt>
          <c:dPt>
            <c:idx val="5"/>
            <c:invertIfNegative val="0"/>
            <c:bubble3D val="0"/>
            <c:spPr>
              <a:solidFill>
                <a:schemeClr val="accent5"/>
              </a:solidFill>
              <a:ln>
                <a:solidFill>
                  <a:schemeClr val="tx1"/>
                </a:solidFill>
              </a:ln>
            </c:spPr>
          </c:dPt>
          <c:dPt>
            <c:idx val="6"/>
            <c:invertIfNegative val="0"/>
            <c:bubble3D val="0"/>
            <c:spPr>
              <a:solidFill>
                <a:schemeClr val="accent5"/>
              </a:solidFill>
              <a:ln>
                <a:solidFill>
                  <a:schemeClr val="tx1"/>
                </a:solidFill>
              </a:ln>
            </c:spPr>
          </c:dPt>
          <c:dPt>
            <c:idx val="7"/>
            <c:invertIfNegative val="0"/>
            <c:bubble3D val="0"/>
            <c:spPr>
              <a:solidFill>
                <a:schemeClr val="accent5">
                  <a:lumMod val="40000"/>
                  <a:lumOff val="60000"/>
                </a:schemeClr>
              </a:solidFill>
              <a:ln>
                <a:solidFill>
                  <a:schemeClr val="tx1"/>
                </a:solidFill>
              </a:ln>
            </c:spPr>
          </c:dPt>
          <c:dPt>
            <c:idx val="8"/>
            <c:invertIfNegative val="0"/>
            <c:bubble3D val="0"/>
            <c:spPr>
              <a:solidFill>
                <a:schemeClr val="accent3"/>
              </a:solidFill>
              <a:ln>
                <a:solidFill>
                  <a:schemeClr val="tx1"/>
                </a:solidFill>
              </a:ln>
            </c:spPr>
          </c:dPt>
          <c:dPt>
            <c:idx val="9"/>
            <c:invertIfNegative val="0"/>
            <c:bubble3D val="0"/>
            <c:spPr>
              <a:solidFill>
                <a:schemeClr val="accent3"/>
              </a:solidFill>
              <a:ln>
                <a:solidFill>
                  <a:schemeClr val="tx1"/>
                </a:solidFill>
              </a:ln>
            </c:spPr>
          </c:dPt>
          <c:dPt>
            <c:idx val="10"/>
            <c:invertIfNegative val="0"/>
            <c:bubble3D val="0"/>
            <c:spPr>
              <a:solidFill>
                <a:schemeClr val="accent3">
                  <a:lumMod val="40000"/>
                  <a:lumOff val="60000"/>
                </a:schemeClr>
              </a:solidFill>
              <a:ln>
                <a:solidFill>
                  <a:schemeClr val="tx1"/>
                </a:solidFill>
              </a:ln>
            </c:spPr>
          </c:dPt>
          <c:dPt>
            <c:idx val="11"/>
            <c:invertIfNegative val="0"/>
            <c:bubble3D val="0"/>
            <c:spPr>
              <a:solidFill>
                <a:schemeClr val="accent1">
                  <a:lumMod val="60000"/>
                  <a:lumOff val="40000"/>
                </a:schemeClr>
              </a:solidFill>
              <a:ln>
                <a:solidFill>
                  <a:schemeClr val="tx1"/>
                </a:solidFill>
              </a:ln>
            </c:spPr>
          </c:dPt>
          <c:dPt>
            <c:idx val="12"/>
            <c:invertIfNegative val="0"/>
            <c:bubble3D val="0"/>
            <c:spPr>
              <a:solidFill>
                <a:schemeClr val="accent3">
                  <a:lumMod val="60000"/>
                  <a:lumOff val="40000"/>
                </a:schemeClr>
              </a:solidFill>
              <a:ln>
                <a:solidFill>
                  <a:schemeClr val="tx1"/>
                </a:solidFill>
              </a:ln>
            </c:spPr>
          </c:dPt>
          <c:dPt>
            <c:idx val="13"/>
            <c:invertIfNegative val="0"/>
            <c:bubble3D val="0"/>
            <c:spPr>
              <a:solidFill>
                <a:schemeClr val="accent4">
                  <a:lumMod val="60000"/>
                  <a:lumOff val="40000"/>
                </a:schemeClr>
              </a:solidFill>
              <a:ln>
                <a:solidFill>
                  <a:schemeClr val="tx1"/>
                </a:solidFill>
              </a:ln>
            </c:spPr>
          </c:dPt>
          <c:dPt>
            <c:idx val="14"/>
            <c:invertIfNegative val="0"/>
            <c:bubble3D val="0"/>
            <c:spPr>
              <a:solidFill>
                <a:schemeClr val="accent5">
                  <a:lumMod val="40000"/>
                  <a:lumOff val="60000"/>
                </a:schemeClr>
              </a:solidFill>
              <a:ln>
                <a:solidFill>
                  <a:schemeClr val="tx1"/>
                </a:solidFill>
              </a:ln>
            </c:spPr>
          </c:dPt>
          <c:dPt>
            <c:idx val="15"/>
            <c:invertIfNegative val="0"/>
            <c:bubble3D val="0"/>
            <c:spPr>
              <a:solidFill>
                <a:schemeClr val="accent6">
                  <a:lumMod val="40000"/>
                  <a:lumOff val="60000"/>
                </a:schemeClr>
              </a:solidFill>
              <a:ln>
                <a:solidFill>
                  <a:schemeClr val="tx1"/>
                </a:solidFill>
              </a:ln>
            </c:spPr>
          </c:dPt>
          <c:dPt>
            <c:idx val="16"/>
            <c:invertIfNegative val="0"/>
            <c:bubble3D val="0"/>
            <c:spPr>
              <a:solidFill>
                <a:srgbClr val="FFFF99"/>
              </a:solidFill>
              <a:ln>
                <a:solidFill>
                  <a:schemeClr val="tx1"/>
                </a:solidFill>
              </a:ln>
            </c:spPr>
          </c:dPt>
          <c:errBars>
            <c:errBarType val="both"/>
            <c:errValType val="cust"/>
            <c:noEndCap val="0"/>
            <c:plus>
              <c:numRef>
                <c:f>Sheet1!$D$2:$D$15</c:f>
                <c:numCache>
                  <c:formatCode>General</c:formatCode>
                  <c:ptCount val="14"/>
                  <c:pt idx="0">
                    <c:v>0</c:v>
                  </c:pt>
                  <c:pt idx="1">
                    <c:v>8.9748399999999986</c:v>
                  </c:pt>
                  <c:pt idx="3">
                    <c:v>9.9999200000000013</c:v>
                  </c:pt>
                  <c:pt idx="4">
                    <c:v>9.9489599999999996</c:v>
                  </c:pt>
                  <c:pt idx="6">
                    <c:v>21.269919999999999</c:v>
                  </c:pt>
                  <c:pt idx="7">
                    <c:v>9.3237199999999998</c:v>
                  </c:pt>
                  <c:pt idx="8">
                    <c:v>0</c:v>
                  </c:pt>
                  <c:pt idx="9">
                    <c:v>7.7184800000000005</c:v>
                  </c:pt>
                  <c:pt idx="10">
                    <c:v>27.857479999999999</c:v>
                  </c:pt>
                </c:numCache>
              </c:numRef>
            </c:plus>
            <c:minus>
              <c:numRef>
                <c:f>Sheet1!$D$2:$D$15</c:f>
                <c:numCache>
                  <c:formatCode>General</c:formatCode>
                  <c:ptCount val="14"/>
                  <c:pt idx="0">
                    <c:v>0</c:v>
                  </c:pt>
                  <c:pt idx="1">
                    <c:v>8.9748399999999986</c:v>
                  </c:pt>
                  <c:pt idx="3">
                    <c:v>9.9999200000000013</c:v>
                  </c:pt>
                  <c:pt idx="4">
                    <c:v>9.9489599999999996</c:v>
                  </c:pt>
                  <c:pt idx="6">
                    <c:v>21.269919999999999</c:v>
                  </c:pt>
                  <c:pt idx="7">
                    <c:v>9.3237199999999998</c:v>
                  </c:pt>
                  <c:pt idx="8">
                    <c:v>0</c:v>
                  </c:pt>
                  <c:pt idx="9">
                    <c:v>7.7184800000000005</c:v>
                  </c:pt>
                  <c:pt idx="10">
                    <c:v>27.857479999999999</c:v>
                  </c:pt>
                </c:numCache>
              </c:numRef>
            </c:minus>
          </c:errBars>
          <c:cat>
            <c:strRef>
              <c:f>Sheet1!$A$2:$A$13</c:f>
              <c:strCache>
                <c:ptCount val="11"/>
                <c:pt idx="1">
                  <c:v>Total</c:v>
                </c:pt>
                <c:pt idx="3">
                  <c:v>Female</c:v>
                </c:pt>
                <c:pt idx="4">
                  <c:v>Male</c:v>
                </c:pt>
                <c:pt idx="6">
                  <c:v>Black</c:v>
                </c:pt>
                <c:pt idx="7">
                  <c:v>White</c:v>
                </c:pt>
                <c:pt idx="9">
                  <c:v>45-64 years</c:v>
                </c:pt>
                <c:pt idx="10">
                  <c:v>65+ years</c:v>
                </c:pt>
              </c:strCache>
            </c:strRef>
          </c:cat>
          <c:val>
            <c:numRef>
              <c:f>Sheet1!$B$2:$B$13</c:f>
              <c:numCache>
                <c:formatCode>General</c:formatCode>
                <c:ptCount val="12"/>
                <c:pt idx="1">
                  <c:v>58.7</c:v>
                </c:pt>
                <c:pt idx="3">
                  <c:v>60.3</c:v>
                </c:pt>
                <c:pt idx="4">
                  <c:v>58</c:v>
                </c:pt>
                <c:pt idx="6">
                  <c:v>72.400000000000006</c:v>
                </c:pt>
                <c:pt idx="7">
                  <c:v>53.6</c:v>
                </c:pt>
                <c:pt idx="9">
                  <c:v>28.1</c:v>
                </c:pt>
                <c:pt idx="10">
                  <c:v>112.2</c:v>
                </c:pt>
              </c:numCache>
            </c:numRef>
          </c:val>
        </c:ser>
        <c:dLbls>
          <c:showLegendKey val="0"/>
          <c:showVal val="0"/>
          <c:showCatName val="0"/>
          <c:showSerName val="0"/>
          <c:showPercent val="0"/>
          <c:showBubbleSize val="0"/>
        </c:dLbls>
        <c:gapWidth val="0"/>
        <c:axId val="78431744"/>
        <c:axId val="78433280"/>
      </c:barChart>
      <c:barChart>
        <c:barDir val="bar"/>
        <c:grouping val="clustered"/>
        <c:varyColors val="0"/>
        <c:ser>
          <c:idx val="1"/>
          <c:order val="1"/>
          <c:tx>
            <c:strRef>
              <c:f>Sheet1!$E$1</c:f>
              <c:strCache>
                <c:ptCount val="1"/>
                <c:pt idx="0">
                  <c:v>Target</c:v>
                </c:pt>
              </c:strCache>
            </c:strRef>
          </c:tx>
          <c:spPr>
            <a:noFill/>
            <a:ln>
              <a:noFill/>
            </a:ln>
          </c:spPr>
          <c:invertIfNegative val="0"/>
          <c:trendline>
            <c:spPr>
              <a:ln w="38100">
                <a:prstDash val="sysDash"/>
              </a:ln>
            </c:spPr>
            <c:trendlineType val="movingAvg"/>
            <c:period val="2"/>
            <c:dispRSqr val="0"/>
            <c:dispEq val="0"/>
          </c:trendline>
          <c:val>
            <c:numRef>
              <c:f>Sheet1!$E$2:$E$15</c:f>
              <c:numCache>
                <c:formatCode>General</c:formatCode>
                <c:ptCount val="14"/>
                <c:pt idx="4">
                  <c:v>50.1</c:v>
                </c:pt>
                <c:pt idx="5">
                  <c:v>50.1</c:v>
                </c:pt>
                <c:pt idx="11">
                  <c:v>50.1</c:v>
                </c:pt>
                <c:pt idx="12">
                  <c:v>50.1</c:v>
                </c:pt>
              </c:numCache>
            </c:numRef>
          </c:val>
        </c:ser>
        <c:dLbls>
          <c:showLegendKey val="0"/>
          <c:showVal val="0"/>
          <c:showCatName val="0"/>
          <c:showSerName val="0"/>
          <c:showPercent val="0"/>
          <c:showBubbleSize val="0"/>
        </c:dLbls>
        <c:gapWidth val="500"/>
        <c:overlap val="-100"/>
        <c:axId val="78453376"/>
        <c:axId val="78451840"/>
      </c:barChart>
      <c:catAx>
        <c:axId val="78431744"/>
        <c:scaling>
          <c:orientation val="maxMin"/>
        </c:scaling>
        <c:delete val="0"/>
        <c:axPos val="l"/>
        <c:numFmt formatCode="General" sourceLinked="1"/>
        <c:majorTickMark val="none"/>
        <c:minorTickMark val="none"/>
        <c:tickLblPos val="nextTo"/>
        <c:spPr>
          <a:ln>
            <a:solidFill>
              <a:srgbClr val="7F7F7F"/>
            </a:solidFill>
          </a:ln>
        </c:spPr>
        <c:txPr>
          <a:bodyPr/>
          <a:lstStyle/>
          <a:p>
            <a:pPr>
              <a:defRPr sz="1600">
                <a:latin typeface="Tahoma" pitchFamily="34" charset="0"/>
                <a:ea typeface="Tahoma" pitchFamily="34" charset="0"/>
                <a:cs typeface="Tahoma" pitchFamily="34" charset="0"/>
              </a:defRPr>
            </a:pPr>
            <a:endParaRPr lang="en-US"/>
          </a:p>
        </c:txPr>
        <c:crossAx val="78433280"/>
        <c:crosses val="autoZero"/>
        <c:auto val="1"/>
        <c:lblAlgn val="ctr"/>
        <c:lblOffset val="9"/>
        <c:noMultiLvlLbl val="0"/>
      </c:catAx>
      <c:valAx>
        <c:axId val="78433280"/>
        <c:scaling>
          <c:orientation val="minMax"/>
          <c:max val="150"/>
          <c:min val="0"/>
        </c:scaling>
        <c:delete val="0"/>
        <c:axPos val="b"/>
        <c:majorGridlines>
          <c:spPr>
            <a:ln cmpd="sng">
              <a:solidFill>
                <a:schemeClr val="bg1">
                  <a:lumMod val="85000"/>
                </a:schemeClr>
              </a:solidFill>
              <a:prstDash val="sysDash"/>
            </a:ln>
          </c:spPr>
        </c:majorGridlines>
        <c:title>
          <c:tx>
            <c:rich>
              <a:bodyPr/>
              <a:lstStyle/>
              <a:p>
                <a:pPr>
                  <a:defRPr/>
                </a:pPr>
                <a:r>
                  <a:rPr lang="en-US" sz="1600" dirty="0" smtClean="0">
                    <a:latin typeface="Tahoma" pitchFamily="34" charset="0"/>
                    <a:ea typeface="Tahoma" pitchFamily="34" charset="0"/>
                    <a:cs typeface="Tahoma" pitchFamily="34" charset="0"/>
                  </a:rPr>
                  <a:t>Rate per 10,000</a:t>
                </a:r>
                <a:endParaRPr lang="en-US" sz="1600" dirty="0">
                  <a:latin typeface="Tahoma" pitchFamily="34" charset="0"/>
                  <a:ea typeface="Tahoma" pitchFamily="34" charset="0"/>
                  <a:cs typeface="Tahoma" pitchFamily="34" charset="0"/>
                </a:endParaRPr>
              </a:p>
            </c:rich>
          </c:tx>
          <c:layout>
            <c:manualLayout>
              <c:xMode val="edge"/>
              <c:yMode val="edge"/>
              <c:x val="0.474255170658412"/>
              <c:y val="0.93484336215341501"/>
            </c:manualLayout>
          </c:layout>
          <c:overlay val="0"/>
        </c:title>
        <c:numFmt formatCode="General" sourceLinked="1"/>
        <c:majorTickMark val="in"/>
        <c:minorTickMark val="none"/>
        <c:tickLblPos val="high"/>
        <c:spPr>
          <a:ln>
            <a:solidFill>
              <a:srgbClr val="7F7F7F"/>
            </a:solidFill>
          </a:ln>
        </c:spPr>
        <c:txPr>
          <a:bodyPr/>
          <a:lstStyle/>
          <a:p>
            <a:pPr>
              <a:defRPr sz="1600">
                <a:latin typeface="Tahoma" pitchFamily="34" charset="0"/>
                <a:ea typeface="Tahoma" pitchFamily="34" charset="0"/>
                <a:cs typeface="Tahoma" pitchFamily="34" charset="0"/>
              </a:defRPr>
            </a:pPr>
            <a:endParaRPr lang="en-US"/>
          </a:p>
        </c:txPr>
        <c:crossAx val="78431744"/>
        <c:crosses val="max"/>
        <c:crossBetween val="between"/>
        <c:majorUnit val="15"/>
      </c:valAx>
      <c:valAx>
        <c:axId val="78451840"/>
        <c:scaling>
          <c:orientation val="minMax"/>
          <c:max val="150"/>
          <c:min val="0"/>
        </c:scaling>
        <c:delete val="1"/>
        <c:axPos val="t"/>
        <c:numFmt formatCode="General" sourceLinked="1"/>
        <c:majorTickMark val="out"/>
        <c:minorTickMark val="none"/>
        <c:tickLblPos val="nextTo"/>
        <c:crossAx val="78453376"/>
        <c:crosses val="max"/>
        <c:crossBetween val="between"/>
        <c:majorUnit val="15"/>
      </c:valAx>
      <c:catAx>
        <c:axId val="78453376"/>
        <c:scaling>
          <c:orientation val="minMax"/>
        </c:scaling>
        <c:delete val="1"/>
        <c:axPos val="l"/>
        <c:majorTickMark val="out"/>
        <c:minorTickMark val="none"/>
        <c:tickLblPos val="nextTo"/>
        <c:crossAx val="78451840"/>
        <c:crosses val="autoZero"/>
        <c:auto val="1"/>
        <c:lblAlgn val="ctr"/>
        <c:lblOffset val="100"/>
        <c:noMultiLvlLbl val="0"/>
      </c:catAx>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15936602815199"/>
          <c:y val="3.3383498433663499E-2"/>
          <c:w val="0.75107950922193101"/>
          <c:h val="0.81467389911138399"/>
        </c:manualLayout>
      </c:layout>
      <c:barChart>
        <c:barDir val="bar"/>
        <c:grouping val="clustered"/>
        <c:varyColors val="0"/>
        <c:ser>
          <c:idx val="0"/>
          <c:order val="0"/>
          <c:tx>
            <c:strRef>
              <c:f>Sheet1!$B$1</c:f>
              <c:strCache>
                <c:ptCount val="1"/>
                <c:pt idx="0">
                  <c:v>Series 1</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dPt>
          <c:dPt>
            <c:idx val="1"/>
            <c:invertIfNegative val="0"/>
            <c:bubble3D val="0"/>
            <c:spPr>
              <a:solidFill>
                <a:srgbClr val="FB5192"/>
              </a:solidFill>
              <a:ln>
                <a:solidFill>
                  <a:schemeClr val="tx1"/>
                </a:solidFill>
              </a:ln>
            </c:spPr>
          </c:dPt>
          <c:dPt>
            <c:idx val="2"/>
            <c:invertIfNegative val="0"/>
            <c:bubble3D val="0"/>
            <c:spPr>
              <a:solidFill>
                <a:schemeClr val="accent4"/>
              </a:solidFill>
              <a:ln>
                <a:solidFill>
                  <a:schemeClr val="tx1"/>
                </a:solidFill>
              </a:ln>
            </c:spPr>
          </c:dPt>
          <c:dPt>
            <c:idx val="3"/>
            <c:invertIfNegative val="0"/>
            <c:bubble3D val="0"/>
            <c:spPr>
              <a:solidFill>
                <a:schemeClr val="accent4"/>
              </a:solidFill>
              <a:ln>
                <a:solidFill>
                  <a:schemeClr val="tx1"/>
                </a:solidFill>
              </a:ln>
            </c:spPr>
          </c:dPt>
          <c:dPt>
            <c:idx val="4"/>
            <c:invertIfNegative val="0"/>
            <c:bubble3D val="0"/>
            <c:spPr>
              <a:solidFill>
                <a:schemeClr val="accent4">
                  <a:lumMod val="60000"/>
                  <a:lumOff val="40000"/>
                </a:schemeClr>
              </a:solidFill>
              <a:ln>
                <a:solidFill>
                  <a:schemeClr val="tx1"/>
                </a:solidFill>
              </a:ln>
            </c:spPr>
          </c:dPt>
          <c:dPt>
            <c:idx val="5"/>
            <c:invertIfNegative val="0"/>
            <c:bubble3D val="0"/>
            <c:spPr>
              <a:solidFill>
                <a:schemeClr val="accent5">
                  <a:lumMod val="50000"/>
                </a:schemeClr>
              </a:solidFill>
              <a:ln>
                <a:solidFill>
                  <a:schemeClr val="tx1"/>
                </a:solidFill>
              </a:ln>
            </c:spPr>
          </c:dPt>
          <c:dPt>
            <c:idx val="6"/>
            <c:invertIfNegative val="0"/>
            <c:bubble3D val="0"/>
            <c:spPr>
              <a:solidFill>
                <a:schemeClr val="accent5">
                  <a:lumMod val="50000"/>
                </a:schemeClr>
              </a:solidFill>
              <a:ln>
                <a:solidFill>
                  <a:schemeClr val="tx1"/>
                </a:solidFill>
              </a:ln>
            </c:spPr>
          </c:dPt>
          <c:dPt>
            <c:idx val="7"/>
            <c:invertIfNegative val="0"/>
            <c:bubble3D val="0"/>
            <c:spPr>
              <a:solidFill>
                <a:schemeClr val="accent5">
                  <a:lumMod val="75000"/>
                </a:schemeClr>
              </a:solidFill>
              <a:ln>
                <a:solidFill>
                  <a:schemeClr val="tx1"/>
                </a:solidFill>
              </a:ln>
            </c:spPr>
          </c:dPt>
          <c:dPt>
            <c:idx val="8"/>
            <c:invertIfNegative val="0"/>
            <c:bubble3D val="0"/>
            <c:spPr>
              <a:solidFill>
                <a:schemeClr val="accent5"/>
              </a:solidFill>
              <a:ln>
                <a:solidFill>
                  <a:schemeClr val="tx1"/>
                </a:solidFill>
              </a:ln>
            </c:spPr>
          </c:dPt>
          <c:dPt>
            <c:idx val="9"/>
            <c:invertIfNegative val="0"/>
            <c:bubble3D val="0"/>
            <c:spPr>
              <a:solidFill>
                <a:schemeClr val="accent5">
                  <a:lumMod val="60000"/>
                  <a:lumOff val="40000"/>
                </a:schemeClr>
              </a:solidFill>
              <a:ln>
                <a:solidFill>
                  <a:schemeClr val="tx1"/>
                </a:solidFill>
              </a:ln>
            </c:spPr>
          </c:dPt>
          <c:dPt>
            <c:idx val="10"/>
            <c:invertIfNegative val="0"/>
            <c:bubble3D val="0"/>
            <c:spPr>
              <a:solidFill>
                <a:schemeClr val="accent5">
                  <a:lumMod val="40000"/>
                  <a:lumOff val="60000"/>
                </a:schemeClr>
              </a:solidFill>
              <a:ln>
                <a:solidFill>
                  <a:schemeClr val="tx1"/>
                </a:solidFill>
              </a:ln>
            </c:spPr>
          </c:dPt>
          <c:dPt>
            <c:idx val="11"/>
            <c:invertIfNegative val="0"/>
            <c:bubble3D val="0"/>
            <c:spPr>
              <a:solidFill>
                <a:schemeClr val="accent3">
                  <a:lumMod val="50000"/>
                </a:schemeClr>
              </a:solidFill>
              <a:ln>
                <a:solidFill>
                  <a:schemeClr val="tx1"/>
                </a:solidFill>
              </a:ln>
            </c:spPr>
          </c:dPt>
          <c:dPt>
            <c:idx val="12"/>
            <c:invertIfNegative val="0"/>
            <c:bubble3D val="0"/>
            <c:spPr>
              <a:solidFill>
                <a:schemeClr val="accent3">
                  <a:lumMod val="50000"/>
                </a:schemeClr>
              </a:solidFill>
              <a:ln>
                <a:solidFill>
                  <a:schemeClr val="tx1"/>
                </a:solidFill>
              </a:ln>
            </c:spPr>
          </c:dPt>
          <c:dPt>
            <c:idx val="13"/>
            <c:invertIfNegative val="0"/>
            <c:bubble3D val="0"/>
            <c:spPr>
              <a:solidFill>
                <a:schemeClr val="accent3"/>
              </a:solidFill>
              <a:ln>
                <a:solidFill>
                  <a:schemeClr val="tx1"/>
                </a:solidFill>
              </a:ln>
            </c:spPr>
          </c:dPt>
          <c:dPt>
            <c:idx val="14"/>
            <c:invertIfNegative val="0"/>
            <c:bubble3D val="0"/>
            <c:spPr>
              <a:solidFill>
                <a:schemeClr val="accent3">
                  <a:lumMod val="40000"/>
                  <a:lumOff val="60000"/>
                </a:schemeClr>
              </a:solidFill>
              <a:ln>
                <a:solidFill>
                  <a:schemeClr val="tx1"/>
                </a:solidFill>
              </a:ln>
            </c:spPr>
          </c:dPt>
          <c:dPt>
            <c:idx val="15"/>
            <c:invertIfNegative val="0"/>
            <c:bubble3D val="0"/>
            <c:spPr>
              <a:solidFill>
                <a:schemeClr val="accent6">
                  <a:lumMod val="40000"/>
                  <a:lumOff val="60000"/>
                </a:schemeClr>
              </a:solidFill>
              <a:ln>
                <a:solidFill>
                  <a:schemeClr val="tx1"/>
                </a:solidFill>
              </a:ln>
            </c:spPr>
          </c:dPt>
          <c:dPt>
            <c:idx val="16"/>
            <c:invertIfNegative val="0"/>
            <c:bubble3D val="0"/>
            <c:spPr>
              <a:solidFill>
                <a:srgbClr val="FFFF99"/>
              </a:solidFill>
              <a:ln>
                <a:solidFill>
                  <a:schemeClr val="tx1"/>
                </a:solidFill>
              </a:ln>
            </c:spPr>
          </c:dPt>
          <c:errBars>
            <c:errBarType val="both"/>
            <c:errValType val="cust"/>
            <c:noEndCap val="0"/>
            <c:plus>
              <c:numRef>
                <c:f>Sheet1!$D$2:$D$17</c:f>
                <c:numCache>
                  <c:formatCode>General</c:formatCode>
                  <c:ptCount val="16"/>
                  <c:pt idx="0">
                    <c:v>0</c:v>
                  </c:pt>
                  <c:pt idx="1">
                    <c:v>0.62916000000000005</c:v>
                  </c:pt>
                  <c:pt idx="2">
                    <c:v>0</c:v>
                  </c:pt>
                  <c:pt idx="3">
                    <c:v>1.07212</c:v>
                  </c:pt>
                  <c:pt idx="4">
                    <c:v>0.78204000000000007</c:v>
                  </c:pt>
                  <c:pt idx="5">
                    <c:v>0</c:v>
                  </c:pt>
                  <c:pt idx="6">
                    <c:v>0.73892000000000002</c:v>
                  </c:pt>
                  <c:pt idx="7">
                    <c:v>7.5224799999999998</c:v>
                  </c:pt>
                  <c:pt idx="8">
                    <c:v>1.7698800000000001</c:v>
                  </c:pt>
                  <c:pt idx="9">
                    <c:v>1.7110799999999999</c:v>
                  </c:pt>
                  <c:pt idx="10">
                    <c:v>1.9423599999999999</c:v>
                  </c:pt>
                  <c:pt idx="11">
                    <c:v>0</c:v>
                  </c:pt>
                  <c:pt idx="12">
                    <c:v>0.27048</c:v>
                  </c:pt>
                  <c:pt idx="13">
                    <c:v>0.62916000000000005</c:v>
                  </c:pt>
                  <c:pt idx="14">
                    <c:v>1.6542399999999999</c:v>
                  </c:pt>
                  <c:pt idx="15">
                    <c:v>0</c:v>
                  </c:pt>
                </c:numCache>
              </c:numRef>
            </c:plus>
            <c:minus>
              <c:numRef>
                <c:f>Sheet1!$D$2:$D$17</c:f>
                <c:numCache>
                  <c:formatCode>General</c:formatCode>
                  <c:ptCount val="16"/>
                  <c:pt idx="0">
                    <c:v>0</c:v>
                  </c:pt>
                  <c:pt idx="1">
                    <c:v>0.62916000000000005</c:v>
                  </c:pt>
                  <c:pt idx="2">
                    <c:v>0</c:v>
                  </c:pt>
                  <c:pt idx="3">
                    <c:v>1.07212</c:v>
                  </c:pt>
                  <c:pt idx="4">
                    <c:v>0.78204000000000007</c:v>
                  </c:pt>
                  <c:pt idx="5">
                    <c:v>0</c:v>
                  </c:pt>
                  <c:pt idx="6">
                    <c:v>0.73892000000000002</c:v>
                  </c:pt>
                  <c:pt idx="7">
                    <c:v>7.5224799999999998</c:v>
                  </c:pt>
                  <c:pt idx="8">
                    <c:v>1.7698800000000001</c:v>
                  </c:pt>
                  <c:pt idx="9">
                    <c:v>1.7110799999999999</c:v>
                  </c:pt>
                  <c:pt idx="10">
                    <c:v>1.9423599999999999</c:v>
                  </c:pt>
                  <c:pt idx="11">
                    <c:v>0</c:v>
                  </c:pt>
                  <c:pt idx="12">
                    <c:v>0.27048</c:v>
                  </c:pt>
                  <c:pt idx="13">
                    <c:v>0.62916000000000005</c:v>
                  </c:pt>
                  <c:pt idx="14">
                    <c:v>1.6542399999999999</c:v>
                  </c:pt>
                  <c:pt idx="15">
                    <c:v>0</c:v>
                  </c:pt>
                </c:numCache>
              </c:numRef>
            </c:minus>
          </c:errBars>
          <c:cat>
            <c:strRef>
              <c:f>Sheet1!$A$2:$A$17</c:f>
              <c:strCache>
                <c:ptCount val="15"/>
                <c:pt idx="1">
                  <c:v>Total</c:v>
                </c:pt>
                <c:pt idx="3">
                  <c:v>Male</c:v>
                </c:pt>
                <c:pt idx="4">
                  <c:v>Female</c:v>
                </c:pt>
                <c:pt idx="6">
                  <c:v>White, non-Hispanic</c:v>
                </c:pt>
                <c:pt idx="7">
                  <c:v>Am Indian/AK native</c:v>
                </c:pt>
                <c:pt idx="8">
                  <c:v>Black, non-Hispanic</c:v>
                </c:pt>
                <c:pt idx="9">
                  <c:v>Hispanic/Latino</c:v>
                </c:pt>
                <c:pt idx="10">
                  <c:v>Asian/Pacific Islander</c:v>
                </c:pt>
                <c:pt idx="12">
                  <c:v>45-54 years</c:v>
                </c:pt>
                <c:pt idx="13">
                  <c:v>55-64 years</c:v>
                </c:pt>
                <c:pt idx="14">
                  <c:v>65+ years</c:v>
                </c:pt>
              </c:strCache>
            </c:strRef>
          </c:cat>
          <c:val>
            <c:numRef>
              <c:f>Sheet1!$B$2:$B$17</c:f>
              <c:numCache>
                <c:formatCode>General</c:formatCode>
                <c:ptCount val="16"/>
                <c:pt idx="1">
                  <c:v>116.6</c:v>
                </c:pt>
                <c:pt idx="3">
                  <c:v>136</c:v>
                </c:pt>
                <c:pt idx="4">
                  <c:v>104</c:v>
                </c:pt>
                <c:pt idx="6">
                  <c:v>129.69999999999999</c:v>
                </c:pt>
                <c:pt idx="7">
                  <c:v>92.5</c:v>
                </c:pt>
                <c:pt idx="8">
                  <c:v>77</c:v>
                </c:pt>
                <c:pt idx="9">
                  <c:v>52.6</c:v>
                </c:pt>
                <c:pt idx="10">
                  <c:v>35.1</c:v>
                </c:pt>
                <c:pt idx="12">
                  <c:v>8.6</c:v>
                </c:pt>
                <c:pt idx="13">
                  <c:v>37.5</c:v>
                </c:pt>
                <c:pt idx="14">
                  <c:v>287</c:v>
                </c:pt>
              </c:numCache>
            </c:numRef>
          </c:val>
        </c:ser>
        <c:dLbls>
          <c:showLegendKey val="0"/>
          <c:showVal val="0"/>
          <c:showCatName val="0"/>
          <c:showSerName val="0"/>
          <c:showPercent val="0"/>
          <c:showBubbleSize val="0"/>
        </c:dLbls>
        <c:gapWidth val="0"/>
        <c:axId val="78511488"/>
        <c:axId val="78521472"/>
      </c:barChart>
      <c:barChart>
        <c:barDir val="bar"/>
        <c:grouping val="clustered"/>
        <c:varyColors val="0"/>
        <c:ser>
          <c:idx val="1"/>
          <c:order val="1"/>
          <c:tx>
            <c:strRef>
              <c:f>Sheet1!$E$1</c:f>
              <c:strCache>
                <c:ptCount val="1"/>
                <c:pt idx="0">
                  <c:v>Target</c:v>
                </c:pt>
              </c:strCache>
            </c:strRef>
          </c:tx>
          <c:spPr>
            <a:noFill/>
            <a:ln>
              <a:noFill/>
            </a:ln>
          </c:spPr>
          <c:invertIfNegative val="0"/>
          <c:trendline>
            <c:spPr>
              <a:ln w="38100">
                <a:prstDash val="sysDash"/>
              </a:ln>
            </c:spPr>
            <c:trendlineType val="movingAvg"/>
            <c:period val="2"/>
            <c:dispRSqr val="0"/>
            <c:dispEq val="0"/>
          </c:trendline>
          <c:val>
            <c:numRef>
              <c:f>Sheet1!$E$2:$E$17</c:f>
              <c:numCache>
                <c:formatCode>General</c:formatCode>
                <c:ptCount val="16"/>
                <c:pt idx="4">
                  <c:v>102.6</c:v>
                </c:pt>
                <c:pt idx="14">
                  <c:v>102.6</c:v>
                </c:pt>
              </c:numCache>
            </c:numRef>
          </c:val>
        </c:ser>
        <c:dLbls>
          <c:showLegendKey val="0"/>
          <c:showVal val="0"/>
          <c:showCatName val="0"/>
          <c:showSerName val="0"/>
          <c:showPercent val="0"/>
          <c:showBubbleSize val="0"/>
        </c:dLbls>
        <c:gapWidth val="500"/>
        <c:overlap val="-100"/>
        <c:axId val="78529280"/>
        <c:axId val="78523392"/>
      </c:barChart>
      <c:catAx>
        <c:axId val="78511488"/>
        <c:scaling>
          <c:orientation val="maxMin"/>
        </c:scaling>
        <c:delete val="0"/>
        <c:axPos val="l"/>
        <c:numFmt formatCode="General" sourceLinked="1"/>
        <c:majorTickMark val="none"/>
        <c:minorTickMark val="none"/>
        <c:tickLblPos val="nextTo"/>
        <c:spPr>
          <a:ln>
            <a:solidFill>
              <a:srgbClr val="7F7F7F"/>
            </a:solidFill>
          </a:ln>
        </c:spPr>
        <c:txPr>
          <a:bodyPr/>
          <a:lstStyle/>
          <a:p>
            <a:pPr>
              <a:defRPr sz="1400">
                <a:latin typeface="Tahoma" pitchFamily="34" charset="0"/>
                <a:ea typeface="Tahoma" pitchFamily="34" charset="0"/>
                <a:cs typeface="Tahoma" pitchFamily="34" charset="0"/>
              </a:defRPr>
            </a:pPr>
            <a:endParaRPr lang="en-US"/>
          </a:p>
        </c:txPr>
        <c:crossAx val="78521472"/>
        <c:crosses val="autoZero"/>
        <c:auto val="1"/>
        <c:lblAlgn val="ctr"/>
        <c:lblOffset val="9"/>
        <c:noMultiLvlLbl val="0"/>
      </c:catAx>
      <c:valAx>
        <c:axId val="78521472"/>
        <c:scaling>
          <c:orientation val="minMax"/>
          <c:max val="300"/>
          <c:min val="0"/>
        </c:scaling>
        <c:delete val="0"/>
        <c:axPos val="b"/>
        <c:majorGridlines>
          <c:spPr>
            <a:ln cmpd="sng">
              <a:solidFill>
                <a:schemeClr val="bg1">
                  <a:lumMod val="85000"/>
                </a:schemeClr>
              </a:solidFill>
              <a:prstDash val="sysDash"/>
            </a:ln>
          </c:spPr>
        </c:majorGridlines>
        <c:title>
          <c:tx>
            <c:rich>
              <a:bodyPr/>
              <a:lstStyle/>
              <a:p>
                <a:pPr>
                  <a:defRPr/>
                </a:pPr>
                <a:r>
                  <a:rPr lang="en-US" sz="1600" dirty="0" smtClean="0">
                    <a:latin typeface="Tahoma" pitchFamily="34" charset="0"/>
                    <a:ea typeface="Tahoma" pitchFamily="34" charset="0"/>
                    <a:cs typeface="Tahoma" pitchFamily="34" charset="0"/>
                  </a:rPr>
                  <a:t>Rate per 100,000</a:t>
                </a:r>
                <a:endParaRPr lang="en-US" sz="1600" dirty="0">
                  <a:latin typeface="Tahoma" pitchFamily="34" charset="0"/>
                  <a:ea typeface="Tahoma" pitchFamily="34" charset="0"/>
                  <a:cs typeface="Tahoma" pitchFamily="34" charset="0"/>
                </a:endParaRPr>
              </a:p>
            </c:rich>
          </c:tx>
          <c:layout>
            <c:manualLayout>
              <c:xMode val="edge"/>
              <c:yMode val="edge"/>
              <c:x val="0.474255170658412"/>
              <c:y val="0.93484336215341501"/>
            </c:manualLayout>
          </c:layout>
          <c:overlay val="0"/>
        </c:title>
        <c:numFmt formatCode="General" sourceLinked="1"/>
        <c:majorTickMark val="in"/>
        <c:minorTickMark val="none"/>
        <c:tickLblPos val="high"/>
        <c:spPr>
          <a:ln>
            <a:solidFill>
              <a:srgbClr val="7F7F7F"/>
            </a:solidFill>
          </a:ln>
        </c:spPr>
        <c:txPr>
          <a:bodyPr/>
          <a:lstStyle/>
          <a:p>
            <a:pPr>
              <a:defRPr sz="1600">
                <a:latin typeface="Tahoma" pitchFamily="34" charset="0"/>
                <a:ea typeface="Tahoma" pitchFamily="34" charset="0"/>
                <a:cs typeface="Tahoma" pitchFamily="34" charset="0"/>
              </a:defRPr>
            </a:pPr>
            <a:endParaRPr lang="en-US"/>
          </a:p>
        </c:txPr>
        <c:crossAx val="78511488"/>
        <c:crosses val="max"/>
        <c:crossBetween val="between"/>
        <c:majorUnit val="50"/>
      </c:valAx>
      <c:valAx>
        <c:axId val="78523392"/>
        <c:scaling>
          <c:orientation val="minMax"/>
          <c:max val="300"/>
          <c:min val="0"/>
        </c:scaling>
        <c:delete val="1"/>
        <c:axPos val="t"/>
        <c:numFmt formatCode="General" sourceLinked="1"/>
        <c:majorTickMark val="out"/>
        <c:minorTickMark val="none"/>
        <c:tickLblPos val="nextTo"/>
        <c:crossAx val="78529280"/>
        <c:crosses val="max"/>
        <c:crossBetween val="between"/>
        <c:majorUnit val="50"/>
      </c:valAx>
      <c:catAx>
        <c:axId val="78529280"/>
        <c:scaling>
          <c:orientation val="minMax"/>
        </c:scaling>
        <c:delete val="1"/>
        <c:axPos val="l"/>
        <c:majorTickMark val="out"/>
        <c:minorTickMark val="none"/>
        <c:tickLblPos val="nextTo"/>
        <c:crossAx val="78523392"/>
        <c:crosses val="autoZero"/>
        <c:auto val="1"/>
        <c:lblAlgn val="ctr"/>
        <c:lblOffset val="100"/>
        <c:noMultiLvlLbl val="0"/>
      </c:catAx>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0111883824740895E-2"/>
          <c:y val="9.4612414324118904E-2"/>
          <c:w val="0.91162283546673495"/>
          <c:h val="0.74790314142155301"/>
        </c:manualLayout>
      </c:layout>
      <c:barChart>
        <c:barDir val="col"/>
        <c:grouping val="clustered"/>
        <c:varyColors val="0"/>
        <c:ser>
          <c:idx val="0"/>
          <c:order val="0"/>
          <c:tx>
            <c:strRef>
              <c:f>Sheet1!$A$2</c:f>
              <c:strCache>
                <c:ptCount val="1"/>
                <c:pt idx="0">
                  <c:v>2012</c:v>
                </c:pt>
              </c:strCache>
            </c:strRef>
          </c:tx>
          <c:spPr>
            <a:solidFill>
              <a:schemeClr val="accent1"/>
            </a:solidFill>
            <a:ln>
              <a:solidFill>
                <a:schemeClr val="tx1"/>
              </a:solidFill>
            </a:ln>
          </c:spPr>
          <c:invertIfNegative val="0"/>
          <c:dPt>
            <c:idx val="5"/>
            <c:invertIfNegative val="0"/>
            <c:bubble3D val="0"/>
          </c:dPt>
          <c:errBars>
            <c:errBarType val="both"/>
            <c:errValType val="cust"/>
            <c:noEndCap val="0"/>
            <c:plus>
              <c:numRef>
                <c:f>Sheet1!$B$9:$G$9</c:f>
                <c:numCache>
                  <c:formatCode>General</c:formatCode>
                  <c:ptCount val="6"/>
                  <c:pt idx="0">
                    <c:v>3.3065199999999999</c:v>
                  </c:pt>
                  <c:pt idx="1">
                    <c:v>7.2128000000000005</c:v>
                  </c:pt>
                  <c:pt idx="2">
                    <c:v>7.8929200000000002</c:v>
                  </c:pt>
                  <c:pt idx="3">
                    <c:v>5.7075199999999997</c:v>
                  </c:pt>
                  <c:pt idx="4">
                    <c:v>5.7937599999999998</c:v>
                  </c:pt>
                  <c:pt idx="5">
                    <c:v>7.1128400000000003</c:v>
                  </c:pt>
                </c:numCache>
              </c:numRef>
            </c:plus>
            <c:minus>
              <c:numRef>
                <c:f>Sheet1!$B$9:$G$9</c:f>
                <c:numCache>
                  <c:formatCode>General</c:formatCode>
                  <c:ptCount val="6"/>
                  <c:pt idx="0">
                    <c:v>3.3065199999999999</c:v>
                  </c:pt>
                  <c:pt idx="1">
                    <c:v>7.2128000000000005</c:v>
                  </c:pt>
                  <c:pt idx="2">
                    <c:v>7.8929200000000002</c:v>
                  </c:pt>
                  <c:pt idx="3">
                    <c:v>5.7075199999999997</c:v>
                  </c:pt>
                  <c:pt idx="4">
                    <c:v>5.7937599999999998</c:v>
                  </c:pt>
                  <c:pt idx="5">
                    <c:v>7.1128400000000003</c:v>
                  </c:pt>
                </c:numCache>
              </c:numRef>
            </c:minus>
          </c:errBars>
          <c:cat>
            <c:strRef>
              <c:f>Sheet1!$B$1:$G$1</c:f>
              <c:strCache>
                <c:ptCount val="6"/>
                <c:pt idx="0">
                  <c:v>Total</c:v>
                </c:pt>
                <c:pt idx="1">
                  <c:v>&lt; 100</c:v>
                </c:pt>
                <c:pt idx="2">
                  <c:v>100–199</c:v>
                </c:pt>
                <c:pt idx="3">
                  <c:v>200–399</c:v>
                </c:pt>
                <c:pt idx="4">
                  <c:v>400–599</c:v>
                </c:pt>
                <c:pt idx="5">
                  <c:v>600+</c:v>
                </c:pt>
              </c:strCache>
            </c:strRef>
          </c:cat>
          <c:val>
            <c:numRef>
              <c:f>Sheet1!$B$2:$G$2</c:f>
              <c:numCache>
                <c:formatCode>General</c:formatCode>
                <c:ptCount val="6"/>
                <c:pt idx="0">
                  <c:v>25.286999999999999</c:v>
                </c:pt>
                <c:pt idx="1">
                  <c:v>33.090000000000003</c:v>
                </c:pt>
                <c:pt idx="2">
                  <c:v>31.818999999999999</c:v>
                </c:pt>
                <c:pt idx="3">
                  <c:v>21.398</c:v>
                </c:pt>
                <c:pt idx="4">
                  <c:v>15.69</c:v>
                </c:pt>
                <c:pt idx="5">
                  <c:v>10.776999999999999</c:v>
                </c:pt>
              </c:numCache>
            </c:numRef>
          </c:val>
        </c:ser>
        <c:ser>
          <c:idx val="1"/>
          <c:order val="1"/>
          <c:tx>
            <c:strRef>
              <c:f>Sheet1!$A$3</c:f>
              <c:strCache>
                <c:ptCount val="1"/>
                <c:pt idx="0">
                  <c:v>2020 Target</c:v>
                </c:pt>
              </c:strCache>
            </c:strRef>
          </c:tx>
          <c:spPr>
            <a:noFill/>
            <a:ln>
              <a:noFill/>
            </a:ln>
          </c:spPr>
          <c:invertIfNegative val="0"/>
          <c:trendline>
            <c:spPr>
              <a:ln w="38100">
                <a:prstDash val="sysDash"/>
              </a:ln>
            </c:spPr>
            <c:trendlineType val="linear"/>
            <c:forward val="0.5"/>
            <c:backward val="0.5"/>
            <c:dispRSqr val="0"/>
            <c:dispEq val="0"/>
          </c:trendline>
          <c:cat>
            <c:strRef>
              <c:f>Sheet1!$B$1:$G$1</c:f>
              <c:strCache>
                <c:ptCount val="6"/>
                <c:pt idx="0">
                  <c:v>Total</c:v>
                </c:pt>
                <c:pt idx="1">
                  <c:v>&lt; 100</c:v>
                </c:pt>
                <c:pt idx="2">
                  <c:v>100–199</c:v>
                </c:pt>
                <c:pt idx="3">
                  <c:v>200–399</c:v>
                </c:pt>
                <c:pt idx="4">
                  <c:v>400–599</c:v>
                </c:pt>
                <c:pt idx="5">
                  <c:v>600+</c:v>
                </c:pt>
              </c:strCache>
            </c:strRef>
          </c:cat>
          <c:val>
            <c:numRef>
              <c:f>Sheet1!$B$3:$G$3</c:f>
              <c:numCache>
                <c:formatCode>General</c:formatCode>
                <c:ptCount val="6"/>
                <c:pt idx="0">
                  <c:v>18.7</c:v>
                </c:pt>
                <c:pt idx="1">
                  <c:v>18.7</c:v>
                </c:pt>
                <c:pt idx="2">
                  <c:v>18.7</c:v>
                </c:pt>
                <c:pt idx="3">
                  <c:v>18.7</c:v>
                </c:pt>
                <c:pt idx="4">
                  <c:v>18.7</c:v>
                </c:pt>
                <c:pt idx="5">
                  <c:v>18.7</c:v>
                </c:pt>
              </c:numCache>
            </c:numRef>
          </c:val>
        </c:ser>
        <c:dLbls>
          <c:showLegendKey val="0"/>
          <c:showVal val="0"/>
          <c:showCatName val="0"/>
          <c:showSerName val="0"/>
          <c:showPercent val="0"/>
          <c:showBubbleSize val="0"/>
        </c:dLbls>
        <c:gapWidth val="59"/>
        <c:overlap val="100"/>
        <c:axId val="78659584"/>
        <c:axId val="78661504"/>
      </c:barChart>
      <c:catAx>
        <c:axId val="78659584"/>
        <c:scaling>
          <c:orientation val="minMax"/>
        </c:scaling>
        <c:delete val="0"/>
        <c:axPos val="b"/>
        <c:title>
          <c:tx>
            <c:rich>
              <a:bodyPr/>
              <a:lstStyle/>
              <a:p>
                <a:pPr>
                  <a:defRPr/>
                </a:pPr>
                <a:r>
                  <a:rPr lang="en-US" sz="1600" dirty="0" smtClean="0">
                    <a:latin typeface="Tahoma" pitchFamily="34" charset="0"/>
                    <a:ea typeface="Tahoma" pitchFamily="34" charset="0"/>
                    <a:cs typeface="Tahoma" pitchFamily="34" charset="0"/>
                  </a:rPr>
                  <a:t>Family</a:t>
                </a:r>
                <a:r>
                  <a:rPr lang="en-US" sz="1600" baseline="0" dirty="0" smtClean="0">
                    <a:latin typeface="Tahoma" pitchFamily="34" charset="0"/>
                    <a:ea typeface="Tahoma" pitchFamily="34" charset="0"/>
                    <a:cs typeface="Tahoma" pitchFamily="34" charset="0"/>
                  </a:rPr>
                  <a:t> </a:t>
                </a:r>
                <a:r>
                  <a:rPr lang="en-US" sz="1600" dirty="0" smtClean="0">
                    <a:latin typeface="Tahoma" pitchFamily="34" charset="0"/>
                    <a:ea typeface="Tahoma" pitchFamily="34" charset="0"/>
                    <a:cs typeface="Tahoma" pitchFamily="34" charset="0"/>
                  </a:rPr>
                  <a:t>Income</a:t>
                </a:r>
                <a:r>
                  <a:rPr lang="en-US" sz="1600" baseline="0" dirty="0" smtClean="0">
                    <a:latin typeface="Tahoma" pitchFamily="34" charset="0"/>
                    <a:ea typeface="Tahoma" pitchFamily="34" charset="0"/>
                    <a:cs typeface="Tahoma" pitchFamily="34" charset="0"/>
                  </a:rPr>
                  <a:t> (P</a:t>
                </a:r>
                <a:r>
                  <a:rPr lang="en-US" sz="1600" dirty="0" smtClean="0">
                    <a:latin typeface="Tahoma" pitchFamily="34" charset="0"/>
                    <a:ea typeface="Tahoma" pitchFamily="34" charset="0"/>
                    <a:cs typeface="Tahoma" pitchFamily="34" charset="0"/>
                  </a:rPr>
                  <a:t>ercent Poverty</a:t>
                </a:r>
                <a:r>
                  <a:rPr lang="en-US" sz="1600" baseline="0" dirty="0" smtClean="0">
                    <a:latin typeface="Tahoma" pitchFamily="34" charset="0"/>
                    <a:ea typeface="Tahoma" pitchFamily="34" charset="0"/>
                    <a:cs typeface="Tahoma" pitchFamily="34" charset="0"/>
                  </a:rPr>
                  <a:t> Threshold)</a:t>
                </a:r>
                <a:endParaRPr lang="en-US" sz="1600" dirty="0">
                  <a:latin typeface="Tahoma" pitchFamily="34" charset="0"/>
                  <a:ea typeface="Tahoma" pitchFamily="34" charset="0"/>
                  <a:cs typeface="Tahoma" pitchFamily="34" charset="0"/>
                </a:endParaRPr>
              </a:p>
            </c:rich>
          </c:tx>
          <c:layout>
            <c:manualLayout>
              <c:xMode val="edge"/>
              <c:yMode val="edge"/>
              <c:x val="0.35979144942648589"/>
              <c:y val="0.94171716182911225"/>
            </c:manualLayout>
          </c:layout>
          <c:overlay val="0"/>
        </c:title>
        <c:majorTickMark val="none"/>
        <c:minorTickMark val="none"/>
        <c:tickLblPos val="nextTo"/>
        <c:spPr>
          <a:ln w="19050">
            <a:solidFill>
              <a:srgbClr val="7F7F7F"/>
            </a:solidFill>
            <a:miter lim="800000"/>
          </a:ln>
        </c:spPr>
        <c:txPr>
          <a:bodyPr/>
          <a:lstStyle/>
          <a:p>
            <a:pPr>
              <a:defRPr sz="1600">
                <a:solidFill>
                  <a:schemeClr val="tx1"/>
                </a:solidFill>
                <a:latin typeface="Tahoma" pitchFamily="34" charset="0"/>
                <a:cs typeface="Tahoma" pitchFamily="34" charset="0"/>
              </a:defRPr>
            </a:pPr>
            <a:endParaRPr lang="en-US"/>
          </a:p>
        </c:txPr>
        <c:crossAx val="78661504"/>
        <c:crossesAt val="0"/>
        <c:auto val="1"/>
        <c:lblAlgn val="ctr"/>
        <c:lblOffset val="100"/>
        <c:noMultiLvlLbl val="0"/>
      </c:catAx>
      <c:valAx>
        <c:axId val="78661504"/>
        <c:scaling>
          <c:orientation val="minMax"/>
          <c:max val="50"/>
          <c:min val="0"/>
        </c:scaling>
        <c:delete val="0"/>
        <c:axPos val="l"/>
        <c:majorGridlines>
          <c:spPr>
            <a:ln>
              <a:solidFill>
                <a:schemeClr val="bg1">
                  <a:lumMod val="85000"/>
                </a:schemeClr>
              </a:solidFill>
              <a:prstDash val="sysDash"/>
            </a:ln>
          </c:spPr>
        </c:majorGridlines>
        <c:numFmt formatCode="General" sourceLinked="1"/>
        <c:majorTickMark val="in"/>
        <c:minorTickMark val="in"/>
        <c:tickLblPos val="nextTo"/>
        <c:spPr>
          <a:ln w="19050">
            <a:solidFill>
              <a:srgbClr val="7F7F7F"/>
            </a:solidFill>
            <a:miter lim="800000"/>
          </a:ln>
        </c:spPr>
        <c:txPr>
          <a:bodyPr/>
          <a:lstStyle/>
          <a:p>
            <a:pPr>
              <a:defRPr sz="1600">
                <a:solidFill>
                  <a:schemeClr val="tx1"/>
                </a:solidFill>
                <a:latin typeface="Tahoma" pitchFamily="34" charset="0"/>
                <a:cs typeface="Tahoma" pitchFamily="34" charset="0"/>
              </a:defRPr>
            </a:pPr>
            <a:endParaRPr lang="en-US"/>
          </a:p>
        </c:txPr>
        <c:crossAx val="78659584"/>
        <c:crosses val="autoZero"/>
        <c:crossBetween val="between"/>
        <c:majorUnit val="10"/>
        <c:minorUnit val="5"/>
      </c:valAx>
    </c:plotArea>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575741900876"/>
          <c:y val="4.9984629922943703E-2"/>
          <c:w val="0.71354040598939705"/>
          <c:h val="0.77850009584576996"/>
        </c:manualLayout>
      </c:layout>
      <c:barChart>
        <c:barDir val="bar"/>
        <c:grouping val="clustered"/>
        <c:varyColors val="0"/>
        <c:ser>
          <c:idx val="0"/>
          <c:order val="0"/>
          <c:tx>
            <c:strRef>
              <c:f>Sheet1!$B$1</c:f>
              <c:strCache>
                <c:ptCount val="1"/>
                <c:pt idx="0">
                  <c:v>Series 1</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dPt>
          <c:dPt>
            <c:idx val="1"/>
            <c:invertIfNegative val="0"/>
            <c:bubble3D val="0"/>
            <c:spPr>
              <a:solidFill>
                <a:srgbClr val="FB5192"/>
              </a:solidFill>
              <a:ln>
                <a:solidFill>
                  <a:schemeClr val="tx1"/>
                </a:solidFill>
              </a:ln>
            </c:spPr>
          </c:dPt>
          <c:dPt>
            <c:idx val="2"/>
            <c:invertIfNegative val="0"/>
            <c:bubble3D val="0"/>
            <c:spPr>
              <a:solidFill>
                <a:schemeClr val="accent4"/>
              </a:solidFill>
              <a:ln>
                <a:solidFill>
                  <a:schemeClr val="tx1"/>
                </a:solidFill>
              </a:ln>
            </c:spPr>
          </c:dPt>
          <c:dPt>
            <c:idx val="3"/>
            <c:invertIfNegative val="0"/>
            <c:bubble3D val="0"/>
            <c:spPr>
              <a:solidFill>
                <a:schemeClr val="accent4"/>
              </a:solidFill>
              <a:ln>
                <a:solidFill>
                  <a:schemeClr val="tx1"/>
                </a:solidFill>
              </a:ln>
            </c:spPr>
          </c:dPt>
          <c:dPt>
            <c:idx val="4"/>
            <c:invertIfNegative val="0"/>
            <c:bubble3D val="0"/>
            <c:spPr>
              <a:solidFill>
                <a:schemeClr val="accent4">
                  <a:lumMod val="40000"/>
                  <a:lumOff val="60000"/>
                </a:schemeClr>
              </a:solidFill>
              <a:ln>
                <a:solidFill>
                  <a:schemeClr val="tx1"/>
                </a:solidFill>
              </a:ln>
            </c:spPr>
          </c:dPt>
          <c:dPt>
            <c:idx val="5"/>
            <c:invertIfNegative val="0"/>
            <c:bubble3D val="0"/>
            <c:spPr>
              <a:solidFill>
                <a:schemeClr val="accent5">
                  <a:lumMod val="75000"/>
                </a:schemeClr>
              </a:solidFill>
              <a:ln>
                <a:solidFill>
                  <a:schemeClr val="tx1"/>
                </a:solidFill>
              </a:ln>
            </c:spPr>
          </c:dPt>
          <c:dPt>
            <c:idx val="6"/>
            <c:invertIfNegative val="0"/>
            <c:bubble3D val="0"/>
            <c:spPr>
              <a:solidFill>
                <a:schemeClr val="accent5">
                  <a:lumMod val="75000"/>
                </a:schemeClr>
              </a:solidFill>
              <a:ln>
                <a:solidFill>
                  <a:schemeClr val="tx1"/>
                </a:solidFill>
              </a:ln>
            </c:spPr>
          </c:dPt>
          <c:dPt>
            <c:idx val="7"/>
            <c:invertIfNegative val="0"/>
            <c:bubble3D val="0"/>
            <c:spPr>
              <a:solidFill>
                <a:schemeClr val="accent5"/>
              </a:solidFill>
              <a:ln>
                <a:solidFill>
                  <a:schemeClr val="tx1"/>
                </a:solidFill>
              </a:ln>
            </c:spPr>
          </c:dPt>
          <c:dPt>
            <c:idx val="8"/>
            <c:invertIfNegative val="0"/>
            <c:bubble3D val="0"/>
            <c:spPr>
              <a:solidFill>
                <a:schemeClr val="accent5">
                  <a:lumMod val="40000"/>
                  <a:lumOff val="60000"/>
                </a:schemeClr>
              </a:solidFill>
              <a:ln>
                <a:solidFill>
                  <a:schemeClr val="tx1"/>
                </a:solidFill>
              </a:ln>
            </c:spPr>
          </c:dPt>
          <c:dPt>
            <c:idx val="9"/>
            <c:invertIfNegative val="0"/>
            <c:bubble3D val="0"/>
            <c:spPr>
              <a:solidFill>
                <a:schemeClr val="accent3">
                  <a:lumMod val="50000"/>
                </a:schemeClr>
              </a:solidFill>
              <a:ln>
                <a:solidFill>
                  <a:schemeClr val="tx1"/>
                </a:solidFill>
              </a:ln>
            </c:spPr>
          </c:dPt>
          <c:dPt>
            <c:idx val="10"/>
            <c:invertIfNegative val="0"/>
            <c:bubble3D val="0"/>
            <c:spPr>
              <a:solidFill>
                <a:schemeClr val="accent3">
                  <a:lumMod val="50000"/>
                </a:schemeClr>
              </a:solidFill>
              <a:ln>
                <a:solidFill>
                  <a:schemeClr val="tx1"/>
                </a:solidFill>
              </a:ln>
            </c:spPr>
          </c:dPt>
          <c:dPt>
            <c:idx val="11"/>
            <c:invertIfNegative val="0"/>
            <c:bubble3D val="0"/>
            <c:spPr>
              <a:solidFill>
                <a:schemeClr val="accent3">
                  <a:lumMod val="75000"/>
                </a:schemeClr>
              </a:solidFill>
              <a:ln>
                <a:solidFill>
                  <a:schemeClr val="tx1"/>
                </a:solidFill>
              </a:ln>
            </c:spPr>
          </c:dPt>
          <c:dPt>
            <c:idx val="12"/>
            <c:invertIfNegative val="0"/>
            <c:bubble3D val="0"/>
            <c:spPr>
              <a:solidFill>
                <a:schemeClr val="accent3"/>
              </a:solidFill>
              <a:ln>
                <a:solidFill>
                  <a:schemeClr val="tx1"/>
                </a:solidFill>
              </a:ln>
            </c:spPr>
          </c:dPt>
          <c:dPt>
            <c:idx val="13"/>
            <c:invertIfNegative val="0"/>
            <c:bubble3D val="0"/>
            <c:spPr>
              <a:solidFill>
                <a:schemeClr val="accent3">
                  <a:lumMod val="40000"/>
                  <a:lumOff val="60000"/>
                </a:schemeClr>
              </a:solidFill>
              <a:ln>
                <a:solidFill>
                  <a:schemeClr val="tx1"/>
                </a:solidFill>
              </a:ln>
            </c:spPr>
          </c:dPt>
          <c:dPt>
            <c:idx val="14"/>
            <c:invertIfNegative val="0"/>
            <c:bubble3D val="0"/>
            <c:spPr>
              <a:solidFill>
                <a:schemeClr val="accent5">
                  <a:lumMod val="40000"/>
                  <a:lumOff val="60000"/>
                </a:schemeClr>
              </a:solidFill>
              <a:ln>
                <a:solidFill>
                  <a:schemeClr val="tx1"/>
                </a:solidFill>
              </a:ln>
            </c:spPr>
          </c:dPt>
          <c:dPt>
            <c:idx val="15"/>
            <c:invertIfNegative val="0"/>
            <c:bubble3D val="0"/>
            <c:spPr>
              <a:solidFill>
                <a:schemeClr val="accent6">
                  <a:lumMod val="40000"/>
                  <a:lumOff val="60000"/>
                </a:schemeClr>
              </a:solidFill>
              <a:ln>
                <a:solidFill>
                  <a:schemeClr val="tx1"/>
                </a:solidFill>
              </a:ln>
            </c:spPr>
          </c:dPt>
          <c:dPt>
            <c:idx val="16"/>
            <c:invertIfNegative val="0"/>
            <c:bubble3D val="0"/>
            <c:spPr>
              <a:solidFill>
                <a:srgbClr val="FFFF99"/>
              </a:solidFill>
              <a:ln>
                <a:solidFill>
                  <a:schemeClr val="tx1"/>
                </a:solidFill>
              </a:ln>
            </c:spPr>
          </c:dPt>
          <c:errBars>
            <c:errBarType val="both"/>
            <c:errValType val="cust"/>
            <c:noEndCap val="0"/>
            <c:plus>
              <c:numRef>
                <c:f>Sheet1!$D$2:$D$16</c:f>
                <c:numCache>
                  <c:formatCode>General</c:formatCode>
                  <c:ptCount val="15"/>
                  <c:pt idx="0">
                    <c:v>0</c:v>
                  </c:pt>
                  <c:pt idx="1">
                    <c:v>1.70716</c:v>
                  </c:pt>
                  <c:pt idx="2">
                    <c:v>0</c:v>
                  </c:pt>
                  <c:pt idx="3">
                    <c:v>1.8404399999999999</c:v>
                  </c:pt>
                  <c:pt idx="4">
                    <c:v>4.8274800000000004</c:v>
                  </c:pt>
                  <c:pt idx="5">
                    <c:v>0</c:v>
                  </c:pt>
                  <c:pt idx="6">
                    <c:v>2.4695999999999998</c:v>
                  </c:pt>
                  <c:pt idx="7">
                    <c:v>3.09484</c:v>
                  </c:pt>
                  <c:pt idx="8">
                    <c:v>4.1767599999999998</c:v>
                  </c:pt>
                  <c:pt idx="9">
                    <c:v>0</c:v>
                  </c:pt>
                  <c:pt idx="10">
                    <c:v>2.57152</c:v>
                  </c:pt>
                  <c:pt idx="11">
                    <c:v>6.0211199999999998</c:v>
                  </c:pt>
                  <c:pt idx="12">
                    <c:v>3.59856</c:v>
                  </c:pt>
                  <c:pt idx="13">
                    <c:v>5.3919600000000001</c:v>
                  </c:pt>
                  <c:pt idx="14">
                    <c:v>0</c:v>
                  </c:pt>
                </c:numCache>
              </c:numRef>
            </c:plus>
            <c:minus>
              <c:numRef>
                <c:f>Sheet1!$D$2:$D$16</c:f>
                <c:numCache>
                  <c:formatCode>General</c:formatCode>
                  <c:ptCount val="15"/>
                  <c:pt idx="0">
                    <c:v>0</c:v>
                  </c:pt>
                  <c:pt idx="1">
                    <c:v>1.70716</c:v>
                  </c:pt>
                  <c:pt idx="2">
                    <c:v>0</c:v>
                  </c:pt>
                  <c:pt idx="3">
                    <c:v>1.8404399999999999</c:v>
                  </c:pt>
                  <c:pt idx="4">
                    <c:v>4.8274800000000004</c:v>
                  </c:pt>
                  <c:pt idx="5">
                    <c:v>0</c:v>
                  </c:pt>
                  <c:pt idx="6">
                    <c:v>2.4695999999999998</c:v>
                  </c:pt>
                  <c:pt idx="7">
                    <c:v>3.09484</c:v>
                  </c:pt>
                  <c:pt idx="8">
                    <c:v>4.1767599999999998</c:v>
                  </c:pt>
                  <c:pt idx="9">
                    <c:v>0</c:v>
                  </c:pt>
                  <c:pt idx="10">
                    <c:v>2.57152</c:v>
                  </c:pt>
                  <c:pt idx="11">
                    <c:v>6.0211199999999998</c:v>
                  </c:pt>
                  <c:pt idx="12">
                    <c:v>3.59856</c:v>
                  </c:pt>
                  <c:pt idx="13">
                    <c:v>5.3919600000000001</c:v>
                  </c:pt>
                  <c:pt idx="14">
                    <c:v>0</c:v>
                  </c:pt>
                </c:numCache>
              </c:numRef>
            </c:minus>
          </c:errBars>
          <c:cat>
            <c:strRef>
              <c:f>Sheet1!$A$2:$A$16</c:f>
              <c:strCache>
                <c:ptCount val="14"/>
                <c:pt idx="1">
                  <c:v>Total</c:v>
                </c:pt>
                <c:pt idx="3">
                  <c:v>Female</c:v>
                </c:pt>
                <c:pt idx="4">
                  <c:v>Male</c:v>
                </c:pt>
                <c:pt idx="6">
                  <c:v>White, non-Hispanic</c:v>
                </c:pt>
                <c:pt idx="7">
                  <c:v>Black, non-Hispanic</c:v>
                </c:pt>
                <c:pt idx="8">
                  <c:v>Mexican American</c:v>
                </c:pt>
                <c:pt idx="10">
                  <c:v>20-24 years</c:v>
                </c:pt>
                <c:pt idx="11">
                  <c:v>25-44 years</c:v>
                </c:pt>
                <c:pt idx="12">
                  <c:v>45-64 years</c:v>
                </c:pt>
                <c:pt idx="13">
                  <c:v>65+ years</c:v>
                </c:pt>
              </c:strCache>
            </c:strRef>
          </c:cat>
          <c:val>
            <c:numRef>
              <c:f>Sheet1!$B$2:$B$16</c:f>
              <c:numCache>
                <c:formatCode>General</c:formatCode>
                <c:ptCount val="15"/>
                <c:pt idx="1">
                  <c:v>25.5</c:v>
                </c:pt>
                <c:pt idx="3">
                  <c:v>31.9</c:v>
                </c:pt>
                <c:pt idx="4">
                  <c:v>20.8</c:v>
                </c:pt>
                <c:pt idx="6">
                  <c:v>27.7</c:v>
                </c:pt>
                <c:pt idx="7">
                  <c:v>23</c:v>
                </c:pt>
                <c:pt idx="8">
                  <c:v>15.9</c:v>
                </c:pt>
                <c:pt idx="10">
                  <c:v>21.5</c:v>
                </c:pt>
                <c:pt idx="11">
                  <c:v>16.399999999999999</c:v>
                </c:pt>
                <c:pt idx="12">
                  <c:v>32.1</c:v>
                </c:pt>
                <c:pt idx="13">
                  <c:v>26.6</c:v>
                </c:pt>
              </c:numCache>
            </c:numRef>
          </c:val>
        </c:ser>
        <c:dLbls>
          <c:showLegendKey val="0"/>
          <c:showVal val="0"/>
          <c:showCatName val="0"/>
          <c:showSerName val="0"/>
          <c:showPercent val="0"/>
          <c:showBubbleSize val="0"/>
        </c:dLbls>
        <c:gapWidth val="0"/>
        <c:axId val="80117760"/>
        <c:axId val="80119296"/>
      </c:barChart>
      <c:barChart>
        <c:barDir val="bar"/>
        <c:grouping val="clustered"/>
        <c:varyColors val="0"/>
        <c:ser>
          <c:idx val="1"/>
          <c:order val="1"/>
          <c:tx>
            <c:strRef>
              <c:f>Sheet1!$E$1</c:f>
              <c:strCache>
                <c:ptCount val="1"/>
                <c:pt idx="0">
                  <c:v>Target</c:v>
                </c:pt>
              </c:strCache>
            </c:strRef>
          </c:tx>
          <c:spPr>
            <a:noFill/>
            <a:ln>
              <a:noFill/>
            </a:ln>
          </c:spPr>
          <c:invertIfNegative val="0"/>
          <c:trendline>
            <c:spPr>
              <a:ln w="38100">
                <a:prstDash val="sysDash"/>
              </a:ln>
            </c:spPr>
            <c:trendlineType val="movingAvg"/>
            <c:period val="2"/>
            <c:dispRSqr val="0"/>
            <c:dispEq val="0"/>
          </c:trendline>
          <c:val>
            <c:numRef>
              <c:f>Sheet1!$E$2:$E$15</c:f>
              <c:numCache>
                <c:formatCode>General</c:formatCode>
                <c:ptCount val="14"/>
                <c:pt idx="5">
                  <c:v>28</c:v>
                </c:pt>
                <c:pt idx="12">
                  <c:v>28</c:v>
                </c:pt>
              </c:numCache>
            </c:numRef>
          </c:val>
        </c:ser>
        <c:dLbls>
          <c:showLegendKey val="0"/>
          <c:showVal val="0"/>
          <c:showCatName val="0"/>
          <c:showSerName val="0"/>
          <c:showPercent val="0"/>
          <c:showBubbleSize val="0"/>
        </c:dLbls>
        <c:gapWidth val="500"/>
        <c:overlap val="-100"/>
        <c:axId val="80151680"/>
        <c:axId val="80121216"/>
      </c:barChart>
      <c:catAx>
        <c:axId val="80117760"/>
        <c:scaling>
          <c:orientation val="maxMin"/>
        </c:scaling>
        <c:delete val="0"/>
        <c:axPos val="l"/>
        <c:numFmt formatCode="General" sourceLinked="1"/>
        <c:majorTickMark val="none"/>
        <c:minorTickMark val="none"/>
        <c:tickLblPos val="nextTo"/>
        <c:spPr>
          <a:ln>
            <a:solidFill>
              <a:srgbClr val="7F7F7F"/>
            </a:solidFill>
          </a:ln>
        </c:spPr>
        <c:txPr>
          <a:bodyPr/>
          <a:lstStyle/>
          <a:p>
            <a:pPr>
              <a:defRPr sz="1600">
                <a:latin typeface="Tahoma" pitchFamily="34" charset="0"/>
                <a:ea typeface="Tahoma" pitchFamily="34" charset="0"/>
                <a:cs typeface="Tahoma" pitchFamily="34" charset="0"/>
              </a:defRPr>
            </a:pPr>
            <a:endParaRPr lang="en-US"/>
          </a:p>
        </c:txPr>
        <c:crossAx val="80119296"/>
        <c:crosses val="autoZero"/>
        <c:auto val="1"/>
        <c:lblAlgn val="ctr"/>
        <c:lblOffset val="9"/>
        <c:noMultiLvlLbl val="0"/>
      </c:catAx>
      <c:valAx>
        <c:axId val="80119296"/>
        <c:scaling>
          <c:orientation val="minMax"/>
          <c:max val="40"/>
          <c:min val="0"/>
        </c:scaling>
        <c:delete val="0"/>
        <c:axPos val="b"/>
        <c:majorGridlines>
          <c:spPr>
            <a:ln cmpd="sng">
              <a:solidFill>
                <a:schemeClr val="bg1">
                  <a:lumMod val="85000"/>
                </a:schemeClr>
              </a:solidFill>
              <a:prstDash val="sysDash"/>
            </a:ln>
          </c:spPr>
        </c:majorGridlines>
        <c:title>
          <c:tx>
            <c:rich>
              <a:bodyPr/>
              <a:lstStyle/>
              <a:p>
                <a:pPr>
                  <a:defRPr/>
                </a:pPr>
                <a:r>
                  <a:rPr lang="en-US" sz="1600" dirty="0" smtClean="0">
                    <a:latin typeface="Tahoma" pitchFamily="34" charset="0"/>
                    <a:ea typeface="Tahoma" pitchFamily="34" charset="0"/>
                    <a:cs typeface="Tahoma" pitchFamily="34" charset="0"/>
                  </a:rPr>
                  <a:t>Percent</a:t>
                </a:r>
                <a:endParaRPr lang="en-US" sz="1600" dirty="0">
                  <a:latin typeface="Tahoma" pitchFamily="34" charset="0"/>
                  <a:ea typeface="Tahoma" pitchFamily="34" charset="0"/>
                  <a:cs typeface="Tahoma" pitchFamily="34" charset="0"/>
                </a:endParaRPr>
              </a:p>
            </c:rich>
          </c:tx>
          <c:layout>
            <c:manualLayout>
              <c:xMode val="edge"/>
              <c:yMode val="edge"/>
              <c:x val="0.52430730830179095"/>
              <c:y val="0.91814771180853605"/>
            </c:manualLayout>
          </c:layout>
          <c:overlay val="0"/>
        </c:title>
        <c:numFmt formatCode="General" sourceLinked="1"/>
        <c:majorTickMark val="in"/>
        <c:minorTickMark val="none"/>
        <c:tickLblPos val="high"/>
        <c:spPr>
          <a:ln>
            <a:solidFill>
              <a:srgbClr val="7F7F7F"/>
            </a:solidFill>
          </a:ln>
        </c:spPr>
        <c:txPr>
          <a:bodyPr/>
          <a:lstStyle/>
          <a:p>
            <a:pPr>
              <a:defRPr sz="1600">
                <a:latin typeface="Tahoma" pitchFamily="34" charset="0"/>
                <a:ea typeface="Tahoma" pitchFamily="34" charset="0"/>
                <a:cs typeface="Tahoma" pitchFamily="34" charset="0"/>
              </a:defRPr>
            </a:pPr>
            <a:endParaRPr lang="en-US"/>
          </a:p>
        </c:txPr>
        <c:crossAx val="80117760"/>
        <c:crosses val="max"/>
        <c:crossBetween val="between"/>
        <c:majorUnit val="10"/>
      </c:valAx>
      <c:valAx>
        <c:axId val="80121216"/>
        <c:scaling>
          <c:orientation val="minMax"/>
          <c:max val="40"/>
          <c:min val="0"/>
        </c:scaling>
        <c:delete val="1"/>
        <c:axPos val="t"/>
        <c:numFmt formatCode="General" sourceLinked="1"/>
        <c:majorTickMark val="out"/>
        <c:minorTickMark val="none"/>
        <c:tickLblPos val="nextTo"/>
        <c:crossAx val="80151680"/>
        <c:crosses val="max"/>
        <c:crossBetween val="between"/>
        <c:majorUnit val="10"/>
      </c:valAx>
      <c:catAx>
        <c:axId val="80151680"/>
        <c:scaling>
          <c:orientation val="minMax"/>
        </c:scaling>
        <c:delete val="1"/>
        <c:axPos val="l"/>
        <c:majorTickMark val="out"/>
        <c:minorTickMark val="none"/>
        <c:tickLblPos val="nextTo"/>
        <c:crossAx val="80121216"/>
        <c:crosses val="autoZero"/>
        <c:auto val="1"/>
        <c:lblAlgn val="ctr"/>
        <c:lblOffset val="100"/>
        <c:noMultiLvlLbl val="0"/>
      </c:catAx>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2501869258734604E-2"/>
          <c:y val="6.9248202657186203E-2"/>
          <c:w val="0.87187301748392598"/>
          <c:h val="0.81970002801053699"/>
        </c:manualLayout>
      </c:layout>
      <c:lineChart>
        <c:grouping val="standard"/>
        <c:varyColors val="0"/>
        <c:ser>
          <c:idx val="0"/>
          <c:order val="0"/>
          <c:tx>
            <c:strRef>
              <c:f>Sheet1!$B$1</c:f>
              <c:strCache>
                <c:ptCount val="1"/>
                <c:pt idx="0">
                  <c:v>Total</c:v>
                </c:pt>
              </c:strCache>
            </c:strRef>
          </c:tx>
          <c:spPr>
            <a:ln w="76200">
              <a:solidFill>
                <a:schemeClr val="tx2">
                  <a:lumMod val="60000"/>
                  <a:lumOff val="40000"/>
                </a:schemeClr>
              </a:solidFill>
            </a:ln>
          </c:spPr>
          <c:marker>
            <c:symbol val="circle"/>
            <c:size val="14"/>
            <c:spPr>
              <a:solidFill>
                <a:schemeClr val="tx2">
                  <a:lumMod val="60000"/>
                  <a:lumOff val="40000"/>
                </a:schemeClr>
              </a:solidFill>
              <a:ln>
                <a:solidFill>
                  <a:schemeClr val="tx2">
                    <a:lumMod val="60000"/>
                    <a:lumOff val="40000"/>
                  </a:schemeClr>
                </a:solidFill>
              </a:ln>
            </c:spPr>
          </c:marker>
          <c:dPt>
            <c:idx val="0"/>
            <c:marker>
              <c:symbol val="none"/>
            </c:marker>
            <c:bubble3D val="0"/>
          </c:dPt>
          <c:dPt>
            <c:idx val="1"/>
            <c:marker>
              <c:symbol val="none"/>
            </c:marker>
            <c:bubble3D val="0"/>
          </c:dPt>
          <c:dPt>
            <c:idx val="2"/>
            <c:marker>
              <c:symbol val="none"/>
            </c:marker>
            <c:bubble3D val="0"/>
          </c:dPt>
          <c:dPt>
            <c:idx val="3"/>
            <c:marker>
              <c:spPr>
                <a:solidFill>
                  <a:schemeClr val="accent6"/>
                </a:solidFill>
                <a:ln>
                  <a:solidFill>
                    <a:schemeClr val="accent6"/>
                  </a:solidFill>
                </a:ln>
              </c:spPr>
            </c:marker>
            <c:bubble3D val="0"/>
          </c:dPt>
          <c:dPt>
            <c:idx val="4"/>
            <c:marker>
              <c:symbol val="none"/>
            </c:marker>
            <c:bubble3D val="0"/>
          </c:dPt>
          <c:dPt>
            <c:idx val="5"/>
            <c:marker>
              <c:symbol val="none"/>
            </c:marker>
            <c:bubble3D val="0"/>
          </c:dPt>
          <c:dPt>
            <c:idx val="6"/>
            <c:marker>
              <c:symbol val="none"/>
            </c:marker>
            <c:bubble3D val="0"/>
          </c:dPt>
          <c:dPt>
            <c:idx val="7"/>
            <c:bubble3D val="0"/>
          </c:dPt>
          <c:dPt>
            <c:idx val="8"/>
            <c:bubble3D val="0"/>
          </c:dPt>
          <c:dPt>
            <c:idx val="10"/>
            <c:bubble3D val="0"/>
          </c:dPt>
          <c:dPt>
            <c:idx val="11"/>
            <c:bubble3D val="0"/>
          </c:dPt>
          <c:dPt>
            <c:idx val="12"/>
            <c:bubble3D val="0"/>
          </c:dPt>
          <c:dPt>
            <c:idx val="13"/>
            <c:bubble3D val="0"/>
          </c:dPt>
          <c:dPt>
            <c:idx val="15"/>
            <c:bubble3D val="0"/>
          </c:dPt>
          <c:dPt>
            <c:idx val="16"/>
            <c:bubble3D val="0"/>
          </c:dPt>
          <c:dPt>
            <c:idx val="17"/>
            <c:bubble3D val="0"/>
          </c:dPt>
          <c:dPt>
            <c:idx val="18"/>
            <c:bubble3D val="0"/>
          </c:dPt>
          <c:dPt>
            <c:idx val="19"/>
            <c:bubble3D val="0"/>
          </c:dPt>
          <c:dPt>
            <c:idx val="21"/>
            <c:bubble3D val="0"/>
          </c:dPt>
          <c:dPt>
            <c:idx val="24"/>
            <c:bubble3D val="0"/>
          </c:dPt>
          <c:dPt>
            <c:idx val="31"/>
            <c:bubble3D val="0"/>
          </c:dPt>
          <c:cat>
            <c:numRef>
              <c:f>Sheet1!$A$2:$A$8</c:f>
              <c:numCache>
                <c:formatCode>General</c:formatCode>
                <c:ptCount val="7"/>
                <c:pt idx="0">
                  <c:v>2005</c:v>
                </c:pt>
                <c:pt idx="1">
                  <c:v>2006</c:v>
                </c:pt>
                <c:pt idx="2">
                  <c:v>2007</c:v>
                </c:pt>
                <c:pt idx="3">
                  <c:v>2008</c:v>
                </c:pt>
                <c:pt idx="4">
                  <c:v>2009</c:v>
                </c:pt>
                <c:pt idx="5">
                  <c:v>2010</c:v>
                </c:pt>
                <c:pt idx="6">
                  <c:v>2011</c:v>
                </c:pt>
              </c:numCache>
            </c:numRef>
          </c:cat>
          <c:val>
            <c:numRef>
              <c:f>Sheet1!$B$2:$B$8</c:f>
              <c:numCache>
                <c:formatCode>General</c:formatCode>
                <c:ptCount val="7"/>
                <c:pt idx="0">
                  <c:v>3.032049588</c:v>
                </c:pt>
                <c:pt idx="1">
                  <c:v>2.8396305559999999</c:v>
                </c:pt>
                <c:pt idx="2">
                  <c:v>2.8827919940000002</c:v>
                </c:pt>
                <c:pt idx="3">
                  <c:v>2.6640098800000001</c:v>
                </c:pt>
                <c:pt idx="4">
                  <c:v>2.42244562</c:v>
                </c:pt>
                <c:pt idx="5">
                  <c:v>2.3664401618999999</c:v>
                </c:pt>
                <c:pt idx="6">
                  <c:v>2.2122814147000001</c:v>
                </c:pt>
              </c:numCache>
            </c:numRef>
          </c:val>
          <c:smooth val="0"/>
        </c:ser>
        <c:ser>
          <c:idx val="1"/>
          <c:order val="1"/>
          <c:tx>
            <c:strRef>
              <c:f>Sheet1!$C$1</c:f>
              <c:strCache>
                <c:ptCount val="1"/>
                <c:pt idx="0">
                  <c:v>2020 Target</c:v>
                </c:pt>
              </c:strCache>
            </c:strRef>
          </c:tx>
          <c:spPr>
            <a:ln w="50800">
              <a:solidFill>
                <a:schemeClr val="tx1"/>
              </a:solidFill>
              <a:prstDash val="dash"/>
            </a:ln>
          </c:spPr>
          <c:marker>
            <c:symbol val="none"/>
          </c:marker>
          <c:dPt>
            <c:idx val="1"/>
            <c:bubble3D val="0"/>
          </c:dPt>
          <c:dPt>
            <c:idx val="2"/>
            <c:bubble3D val="0"/>
          </c:dPt>
          <c:dPt>
            <c:idx val="3"/>
            <c:bubble3D val="0"/>
          </c:dPt>
          <c:dPt>
            <c:idx val="4"/>
            <c:bubble3D val="0"/>
          </c:dPt>
          <c:dPt>
            <c:idx val="5"/>
            <c:bubble3D val="0"/>
          </c:dPt>
          <c:dPt>
            <c:idx val="6"/>
            <c:bubble3D val="0"/>
          </c:dPt>
          <c:dPt>
            <c:idx val="7"/>
            <c:bubble3D val="0"/>
          </c:dPt>
          <c:dPt>
            <c:idx val="8"/>
            <c:bubble3D val="0"/>
          </c:dPt>
          <c:dPt>
            <c:idx val="10"/>
            <c:bubble3D val="0"/>
          </c:dPt>
          <c:dPt>
            <c:idx val="11"/>
            <c:bubble3D val="0"/>
          </c:dPt>
          <c:dPt>
            <c:idx val="12"/>
            <c:bubble3D val="0"/>
          </c:dPt>
          <c:dPt>
            <c:idx val="13"/>
            <c:bubble3D val="0"/>
          </c:dPt>
          <c:dPt>
            <c:idx val="15"/>
            <c:bubble3D val="0"/>
          </c:dPt>
          <c:dPt>
            <c:idx val="16"/>
            <c:bubble3D val="0"/>
          </c:dPt>
          <c:dPt>
            <c:idx val="17"/>
            <c:bubble3D val="0"/>
          </c:dPt>
          <c:dPt>
            <c:idx val="18"/>
            <c:bubble3D val="0"/>
          </c:dPt>
          <c:dPt>
            <c:idx val="19"/>
            <c:bubble3D val="0"/>
          </c:dPt>
          <c:dPt>
            <c:idx val="21"/>
            <c:bubble3D val="0"/>
          </c:dPt>
          <c:dPt>
            <c:idx val="24"/>
            <c:bubble3D val="0"/>
          </c:dPt>
          <c:dPt>
            <c:idx val="31"/>
            <c:bubble3D val="0"/>
          </c:dPt>
          <c:cat>
            <c:numRef>
              <c:f>Sheet1!$A$2:$A$8</c:f>
              <c:numCache>
                <c:formatCode>General</c:formatCode>
                <c:ptCount val="7"/>
                <c:pt idx="0">
                  <c:v>2005</c:v>
                </c:pt>
                <c:pt idx="1">
                  <c:v>2006</c:v>
                </c:pt>
                <c:pt idx="2">
                  <c:v>2007</c:v>
                </c:pt>
                <c:pt idx="3">
                  <c:v>2008</c:v>
                </c:pt>
                <c:pt idx="4">
                  <c:v>2009</c:v>
                </c:pt>
                <c:pt idx="5">
                  <c:v>2010</c:v>
                </c:pt>
                <c:pt idx="6">
                  <c:v>2011</c:v>
                </c:pt>
              </c:numCache>
            </c:numRef>
          </c:cat>
          <c:val>
            <c:numRef>
              <c:f>Sheet1!$C$2:$C$8</c:f>
              <c:numCache>
                <c:formatCode>General</c:formatCode>
                <c:ptCount val="7"/>
                <c:pt idx="3">
                  <c:v>2.1</c:v>
                </c:pt>
                <c:pt idx="4">
                  <c:v>2.1</c:v>
                </c:pt>
                <c:pt idx="5">
                  <c:v>2.1</c:v>
                </c:pt>
                <c:pt idx="6">
                  <c:v>2.1</c:v>
                </c:pt>
              </c:numCache>
            </c:numRef>
          </c:val>
          <c:smooth val="0"/>
        </c:ser>
        <c:dLbls>
          <c:showLegendKey val="0"/>
          <c:showVal val="0"/>
          <c:showCatName val="0"/>
          <c:showSerName val="0"/>
          <c:showPercent val="0"/>
          <c:showBubbleSize val="0"/>
        </c:dLbls>
        <c:marker val="1"/>
        <c:smooth val="0"/>
        <c:axId val="80262656"/>
        <c:axId val="80264192"/>
      </c:lineChart>
      <c:catAx>
        <c:axId val="80262656"/>
        <c:scaling>
          <c:orientation val="minMax"/>
        </c:scaling>
        <c:delete val="0"/>
        <c:axPos val="b"/>
        <c:numFmt formatCode="General" sourceLinked="1"/>
        <c:majorTickMark val="none"/>
        <c:minorTickMark val="in"/>
        <c:tickLblPos val="nextTo"/>
        <c:spPr>
          <a:ln>
            <a:solidFill>
              <a:srgbClr val="7F7F7F"/>
            </a:solidFill>
          </a:ln>
        </c:spPr>
        <c:txPr>
          <a:bodyPr/>
          <a:lstStyle/>
          <a:p>
            <a:pPr>
              <a:defRPr sz="1600">
                <a:latin typeface="Tahoma" pitchFamily="34" charset="0"/>
                <a:ea typeface="Tahoma" pitchFamily="34" charset="0"/>
                <a:cs typeface="Tahoma" pitchFamily="34" charset="0"/>
              </a:defRPr>
            </a:pPr>
            <a:endParaRPr lang="en-US"/>
          </a:p>
        </c:txPr>
        <c:crossAx val="80264192"/>
        <c:crosses val="autoZero"/>
        <c:auto val="1"/>
        <c:lblAlgn val="ctr"/>
        <c:lblOffset val="100"/>
        <c:tickMarkSkip val="1"/>
        <c:noMultiLvlLbl val="0"/>
      </c:catAx>
      <c:valAx>
        <c:axId val="80264192"/>
        <c:scaling>
          <c:orientation val="minMax"/>
          <c:max val="4"/>
          <c:min val="0"/>
        </c:scaling>
        <c:delete val="0"/>
        <c:axPos val="l"/>
        <c:majorGridlines>
          <c:spPr>
            <a:ln>
              <a:solidFill>
                <a:schemeClr val="bg1">
                  <a:lumMod val="85000"/>
                </a:schemeClr>
              </a:solidFill>
              <a:prstDash val="sysDash"/>
            </a:ln>
          </c:spPr>
        </c:majorGridlines>
        <c:numFmt formatCode="General" sourceLinked="1"/>
        <c:majorTickMark val="in"/>
        <c:minorTickMark val="in"/>
        <c:tickLblPos val="nextTo"/>
        <c:spPr>
          <a:ln>
            <a:solidFill>
              <a:srgbClr val="7F7F7F"/>
            </a:solidFill>
          </a:ln>
        </c:spPr>
        <c:txPr>
          <a:bodyPr/>
          <a:lstStyle/>
          <a:p>
            <a:pPr>
              <a:defRPr sz="1600">
                <a:latin typeface="Tahoma" pitchFamily="34" charset="0"/>
                <a:ea typeface="Tahoma" pitchFamily="34" charset="0"/>
                <a:cs typeface="Tahoma" pitchFamily="34" charset="0"/>
              </a:defRPr>
            </a:pPr>
            <a:endParaRPr lang="en-US"/>
          </a:p>
        </c:txPr>
        <c:crossAx val="80262656"/>
        <c:crosses val="autoZero"/>
        <c:crossBetween val="between"/>
        <c:majorUnit val="1"/>
        <c:minorUnit val="0.5"/>
      </c:valAx>
    </c:plotArea>
    <c:plotVisOnly val="1"/>
    <c:dispBlanksAs val="gap"/>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045686807397297"/>
          <c:y val="3.3288979578064502E-2"/>
          <c:w val="0.66626894265953995"/>
          <c:h val="0.77850009584576996"/>
        </c:manualLayout>
      </c:layout>
      <c:barChart>
        <c:barDir val="bar"/>
        <c:grouping val="clustered"/>
        <c:varyColors val="0"/>
        <c:ser>
          <c:idx val="0"/>
          <c:order val="0"/>
          <c:tx>
            <c:strRef>
              <c:f>Sheet1!$B$1</c:f>
              <c:strCache>
                <c:ptCount val="1"/>
                <c:pt idx="0">
                  <c:v>Series 1</c:v>
                </c:pt>
              </c:strCache>
            </c:strRef>
          </c:tx>
          <c:spPr>
            <a:ln>
              <a:solidFill>
                <a:schemeClr val="tx1"/>
              </a:solidFill>
            </a:ln>
          </c:spPr>
          <c:invertIfNegative val="0"/>
          <c:dPt>
            <c:idx val="0"/>
            <c:invertIfNegative val="0"/>
            <c:bubble3D val="0"/>
            <c:spPr>
              <a:solidFill>
                <a:srgbClr val="FB5192"/>
              </a:solidFill>
              <a:ln>
                <a:solidFill>
                  <a:schemeClr val="tx1"/>
                </a:solidFill>
              </a:ln>
            </c:spPr>
          </c:dPt>
          <c:dPt>
            <c:idx val="2"/>
            <c:invertIfNegative val="0"/>
            <c:bubble3D val="0"/>
            <c:spPr>
              <a:solidFill>
                <a:srgbClr val="FB5192"/>
              </a:solidFill>
              <a:ln>
                <a:solidFill>
                  <a:schemeClr val="tx1"/>
                </a:solidFill>
              </a:ln>
            </c:spPr>
          </c:dPt>
          <c:dPt>
            <c:idx val="3"/>
            <c:invertIfNegative val="0"/>
            <c:bubble3D val="0"/>
            <c:spPr>
              <a:solidFill>
                <a:schemeClr val="accent4">
                  <a:lumMod val="40000"/>
                  <a:lumOff val="60000"/>
                </a:schemeClr>
              </a:solidFill>
              <a:ln>
                <a:solidFill>
                  <a:schemeClr val="tx1"/>
                </a:solidFill>
              </a:ln>
            </c:spPr>
          </c:dPt>
          <c:dPt>
            <c:idx val="4"/>
            <c:invertIfNegative val="0"/>
            <c:bubble3D val="0"/>
            <c:spPr>
              <a:solidFill>
                <a:schemeClr val="accent4"/>
              </a:solidFill>
              <a:ln>
                <a:solidFill>
                  <a:schemeClr val="tx1"/>
                </a:solidFill>
              </a:ln>
            </c:spPr>
          </c:dPt>
          <c:dPt>
            <c:idx val="5"/>
            <c:invertIfNegative val="0"/>
            <c:bubble3D val="0"/>
            <c:spPr>
              <a:solidFill>
                <a:schemeClr val="accent4">
                  <a:lumMod val="40000"/>
                  <a:lumOff val="60000"/>
                </a:schemeClr>
              </a:solidFill>
              <a:ln>
                <a:solidFill>
                  <a:schemeClr val="tx1"/>
                </a:solidFill>
              </a:ln>
            </c:spPr>
          </c:dPt>
          <c:dPt>
            <c:idx val="6"/>
            <c:invertIfNegative val="0"/>
            <c:bubble3D val="0"/>
            <c:spPr>
              <a:solidFill>
                <a:schemeClr val="accent3">
                  <a:lumMod val="75000"/>
                </a:schemeClr>
              </a:solidFill>
              <a:ln>
                <a:solidFill>
                  <a:schemeClr val="tx1"/>
                </a:solidFill>
              </a:ln>
            </c:spPr>
          </c:dPt>
          <c:dPt>
            <c:idx val="7"/>
            <c:invertIfNegative val="0"/>
            <c:bubble3D val="0"/>
            <c:spPr>
              <a:solidFill>
                <a:schemeClr val="accent3">
                  <a:lumMod val="50000"/>
                </a:schemeClr>
              </a:solidFill>
              <a:ln>
                <a:solidFill>
                  <a:schemeClr val="tx1"/>
                </a:solidFill>
              </a:ln>
            </c:spPr>
          </c:dPt>
          <c:dPt>
            <c:idx val="8"/>
            <c:invertIfNegative val="0"/>
            <c:bubble3D val="0"/>
            <c:spPr>
              <a:solidFill>
                <a:schemeClr val="accent3">
                  <a:lumMod val="75000"/>
                </a:schemeClr>
              </a:solidFill>
              <a:ln>
                <a:solidFill>
                  <a:schemeClr val="tx1"/>
                </a:solidFill>
              </a:ln>
            </c:spPr>
          </c:dPt>
          <c:dPt>
            <c:idx val="9"/>
            <c:invertIfNegative val="0"/>
            <c:bubble3D val="0"/>
            <c:spPr>
              <a:solidFill>
                <a:schemeClr val="accent3">
                  <a:lumMod val="60000"/>
                  <a:lumOff val="40000"/>
                </a:schemeClr>
              </a:solidFill>
              <a:ln>
                <a:solidFill>
                  <a:schemeClr val="tx1"/>
                </a:solidFill>
              </a:ln>
            </c:spPr>
          </c:dPt>
          <c:dPt>
            <c:idx val="10"/>
            <c:invertIfNegative val="0"/>
            <c:bubble3D val="0"/>
            <c:spPr>
              <a:solidFill>
                <a:schemeClr val="accent3">
                  <a:lumMod val="40000"/>
                  <a:lumOff val="60000"/>
                </a:schemeClr>
              </a:solidFill>
              <a:ln>
                <a:solidFill>
                  <a:schemeClr val="tx1"/>
                </a:solidFill>
              </a:ln>
            </c:spPr>
          </c:dPt>
          <c:dPt>
            <c:idx val="11"/>
            <c:invertIfNegative val="0"/>
            <c:bubble3D val="0"/>
            <c:spPr>
              <a:solidFill>
                <a:schemeClr val="accent5">
                  <a:lumMod val="75000"/>
                </a:schemeClr>
              </a:solidFill>
              <a:ln>
                <a:solidFill>
                  <a:schemeClr val="tx1"/>
                </a:solidFill>
              </a:ln>
            </c:spPr>
          </c:dPt>
          <c:dPt>
            <c:idx val="12"/>
            <c:invertIfNegative val="0"/>
            <c:bubble3D val="0"/>
            <c:spPr>
              <a:solidFill>
                <a:schemeClr val="accent5">
                  <a:lumMod val="50000"/>
                </a:schemeClr>
              </a:solidFill>
              <a:ln>
                <a:solidFill>
                  <a:schemeClr val="tx1"/>
                </a:solidFill>
              </a:ln>
            </c:spPr>
          </c:dPt>
          <c:dPt>
            <c:idx val="13"/>
            <c:invertIfNegative val="0"/>
            <c:bubble3D val="0"/>
            <c:spPr>
              <a:solidFill>
                <a:schemeClr val="accent5">
                  <a:lumMod val="75000"/>
                </a:schemeClr>
              </a:solidFill>
              <a:ln>
                <a:solidFill>
                  <a:schemeClr val="tx1"/>
                </a:solidFill>
              </a:ln>
            </c:spPr>
          </c:dPt>
          <c:dPt>
            <c:idx val="14"/>
            <c:invertIfNegative val="0"/>
            <c:bubble3D val="0"/>
            <c:spPr>
              <a:solidFill>
                <a:schemeClr val="accent5">
                  <a:lumMod val="60000"/>
                  <a:lumOff val="40000"/>
                </a:schemeClr>
              </a:solidFill>
              <a:ln>
                <a:solidFill>
                  <a:schemeClr val="tx1"/>
                </a:solidFill>
              </a:ln>
            </c:spPr>
          </c:dPt>
          <c:dPt>
            <c:idx val="15"/>
            <c:invertIfNegative val="0"/>
            <c:bubble3D val="0"/>
            <c:spPr>
              <a:solidFill>
                <a:schemeClr val="accent5">
                  <a:lumMod val="40000"/>
                  <a:lumOff val="60000"/>
                </a:schemeClr>
              </a:solidFill>
              <a:ln>
                <a:solidFill>
                  <a:schemeClr val="tx1"/>
                </a:solidFill>
              </a:ln>
            </c:spPr>
          </c:dPt>
          <c:dPt>
            <c:idx val="16"/>
            <c:invertIfNegative val="0"/>
            <c:bubble3D val="0"/>
            <c:spPr>
              <a:solidFill>
                <a:schemeClr val="accent1">
                  <a:lumMod val="75000"/>
                </a:schemeClr>
              </a:solidFill>
              <a:ln>
                <a:solidFill>
                  <a:schemeClr val="tx1"/>
                </a:solidFill>
              </a:ln>
            </c:spPr>
          </c:dPt>
          <c:dPt>
            <c:idx val="17"/>
            <c:invertIfNegative val="0"/>
            <c:bubble3D val="0"/>
            <c:spPr>
              <a:solidFill>
                <a:schemeClr val="accent1">
                  <a:lumMod val="60000"/>
                  <a:lumOff val="40000"/>
                </a:schemeClr>
              </a:solidFill>
              <a:ln>
                <a:solidFill>
                  <a:schemeClr val="tx1"/>
                </a:solidFill>
              </a:ln>
            </c:spPr>
          </c:dPt>
          <c:dPt>
            <c:idx val="18"/>
            <c:invertIfNegative val="0"/>
            <c:bubble3D val="0"/>
            <c:spPr>
              <a:solidFill>
                <a:schemeClr val="tx2">
                  <a:lumMod val="20000"/>
                  <a:lumOff val="80000"/>
                </a:schemeClr>
              </a:solidFill>
              <a:ln>
                <a:solidFill>
                  <a:schemeClr val="tx1"/>
                </a:solidFill>
              </a:ln>
            </c:spPr>
          </c:dPt>
          <c:errBars>
            <c:errBarType val="both"/>
            <c:errValType val="cust"/>
            <c:noEndCap val="0"/>
            <c:plus>
              <c:numRef>
                <c:f>Sheet1!$D$2:$D$21</c:f>
                <c:numCache>
                  <c:formatCode>General</c:formatCode>
                  <c:ptCount val="20"/>
                  <c:pt idx="0">
                    <c:v>0</c:v>
                  </c:pt>
                  <c:pt idx="1">
                    <c:v>0</c:v>
                  </c:pt>
                  <c:pt idx="2">
                    <c:v>0.67815999999999999</c:v>
                  </c:pt>
                  <c:pt idx="4">
                    <c:v>0.97607999999999995</c:v>
                  </c:pt>
                  <c:pt idx="5">
                    <c:v>0.91727999999999998</c:v>
                  </c:pt>
                  <c:pt idx="7">
                    <c:v>2.2579199999999999</c:v>
                  </c:pt>
                  <c:pt idx="8">
                    <c:v>1.08192</c:v>
                  </c:pt>
                  <c:pt idx="9">
                    <c:v>1.1132799999999998</c:v>
                  </c:pt>
                  <c:pt idx="10">
                    <c:v>1.2250000000000001</c:v>
                  </c:pt>
                  <c:pt idx="11">
                    <c:v>0</c:v>
                  </c:pt>
                  <c:pt idx="12">
                    <c:v>1.4621599999999999</c:v>
                  </c:pt>
                  <c:pt idx="13">
                    <c:v>0.84083999999999992</c:v>
                  </c:pt>
                  <c:pt idx="14">
                    <c:v>2.5087999999999999</c:v>
                  </c:pt>
                  <c:pt idx="15">
                    <c:v>6.8090400000000004</c:v>
                  </c:pt>
                  <c:pt idx="16">
                    <c:v>1.8032000000000001</c:v>
                  </c:pt>
                  <c:pt idx="17">
                    <c:v>5.1195200000000005</c:v>
                  </c:pt>
                  <c:pt idx="18">
                    <c:v>18.275040000000001</c:v>
                  </c:pt>
                  <c:pt idx="19">
                    <c:v>0</c:v>
                  </c:pt>
                </c:numCache>
              </c:numRef>
            </c:plus>
            <c:minus>
              <c:numRef>
                <c:f>Sheet1!$D$2:$D$21</c:f>
                <c:numCache>
                  <c:formatCode>General</c:formatCode>
                  <c:ptCount val="20"/>
                  <c:pt idx="0">
                    <c:v>0</c:v>
                  </c:pt>
                  <c:pt idx="1">
                    <c:v>0</c:v>
                  </c:pt>
                  <c:pt idx="2">
                    <c:v>0.67815999999999999</c:v>
                  </c:pt>
                  <c:pt idx="4">
                    <c:v>0.97607999999999995</c:v>
                  </c:pt>
                  <c:pt idx="5">
                    <c:v>0.91727999999999998</c:v>
                  </c:pt>
                  <c:pt idx="7">
                    <c:v>2.2579199999999999</c:v>
                  </c:pt>
                  <c:pt idx="8">
                    <c:v>1.08192</c:v>
                  </c:pt>
                  <c:pt idx="9">
                    <c:v>1.1132799999999998</c:v>
                  </c:pt>
                  <c:pt idx="10">
                    <c:v>1.2250000000000001</c:v>
                  </c:pt>
                  <c:pt idx="11">
                    <c:v>0</c:v>
                  </c:pt>
                  <c:pt idx="12">
                    <c:v>1.4621599999999999</c:v>
                  </c:pt>
                  <c:pt idx="13">
                    <c:v>0.84083999999999992</c:v>
                  </c:pt>
                  <c:pt idx="14">
                    <c:v>2.5087999999999999</c:v>
                  </c:pt>
                  <c:pt idx="15">
                    <c:v>6.8090400000000004</c:v>
                  </c:pt>
                  <c:pt idx="16">
                    <c:v>1.8032000000000001</c:v>
                  </c:pt>
                  <c:pt idx="17">
                    <c:v>5.1195200000000005</c:v>
                  </c:pt>
                  <c:pt idx="18">
                    <c:v>18.275040000000001</c:v>
                  </c:pt>
                  <c:pt idx="19">
                    <c:v>0</c:v>
                  </c:pt>
                </c:numCache>
              </c:numRef>
            </c:minus>
          </c:errBars>
          <c:cat>
            <c:strRef>
              <c:f>Sheet1!$A$2:$A$21</c:f>
              <c:strCache>
                <c:ptCount val="19"/>
                <c:pt idx="2">
                  <c:v>Total</c:v>
                </c:pt>
                <c:pt idx="4">
                  <c:v>Male</c:v>
                </c:pt>
                <c:pt idx="5">
                  <c:v>Female</c:v>
                </c:pt>
                <c:pt idx="7">
                  <c:v>18-24 years</c:v>
                </c:pt>
                <c:pt idx="8">
                  <c:v>25-44 years</c:v>
                </c:pt>
                <c:pt idx="9">
                  <c:v>45-64 years</c:v>
                </c:pt>
                <c:pt idx="10">
                  <c:v>65+ years</c:v>
                </c:pt>
                <c:pt idx="12">
                  <c:v>Hispanic or Latino</c:v>
                </c:pt>
                <c:pt idx="13">
                  <c:v>White, non-Hispanic</c:v>
                </c:pt>
                <c:pt idx="14">
                  <c:v>Asian</c:v>
                </c:pt>
                <c:pt idx="15">
                  <c:v>Am. Indian/AK Native</c:v>
                </c:pt>
                <c:pt idx="16">
                  <c:v>Black, non-Hispanic</c:v>
                </c:pt>
                <c:pt idx="17">
                  <c:v>Two or more races</c:v>
                </c:pt>
                <c:pt idx="18">
                  <c:v>Nat. Hawaiian or Pacific Isl.</c:v>
                </c:pt>
              </c:strCache>
            </c:strRef>
          </c:cat>
          <c:val>
            <c:numRef>
              <c:f>Sheet1!$B$2:$B$21</c:f>
              <c:numCache>
                <c:formatCode>General</c:formatCode>
                <c:ptCount val="20"/>
                <c:pt idx="2">
                  <c:v>69.099999999999994</c:v>
                </c:pt>
                <c:pt idx="4">
                  <c:v>69.400000000000006</c:v>
                </c:pt>
                <c:pt idx="5">
                  <c:v>68.8</c:v>
                </c:pt>
                <c:pt idx="7">
                  <c:v>63.7</c:v>
                </c:pt>
                <c:pt idx="8">
                  <c:v>69.7</c:v>
                </c:pt>
                <c:pt idx="9">
                  <c:v>66.8</c:v>
                </c:pt>
                <c:pt idx="10">
                  <c:v>76.3</c:v>
                </c:pt>
                <c:pt idx="12">
                  <c:v>71.099999999999994</c:v>
                </c:pt>
                <c:pt idx="13">
                  <c:v>70.400000000000006</c:v>
                </c:pt>
                <c:pt idx="14">
                  <c:v>68.5</c:v>
                </c:pt>
                <c:pt idx="15">
                  <c:v>63.9</c:v>
                </c:pt>
                <c:pt idx="16">
                  <c:v>61.7</c:v>
                </c:pt>
                <c:pt idx="17">
                  <c:v>53.1</c:v>
                </c:pt>
                <c:pt idx="18">
                  <c:v>44.6</c:v>
                </c:pt>
              </c:numCache>
            </c:numRef>
          </c:val>
        </c:ser>
        <c:ser>
          <c:idx val="1"/>
          <c:order val="1"/>
          <c:tx>
            <c:strRef>
              <c:f>Sheet1!$E$1</c:f>
              <c:strCache>
                <c:ptCount val="1"/>
                <c:pt idx="0">
                  <c:v>Target</c:v>
                </c:pt>
              </c:strCache>
            </c:strRef>
          </c:tx>
          <c:spPr>
            <a:noFill/>
            <a:ln>
              <a:noFill/>
            </a:ln>
          </c:spPr>
          <c:invertIfNegative val="0"/>
          <c:dPt>
            <c:idx val="2"/>
            <c:invertIfNegative val="0"/>
            <c:bubble3D val="0"/>
            <c:spPr>
              <a:solidFill>
                <a:srgbClr val="FB5192"/>
              </a:solidFill>
              <a:ln>
                <a:noFill/>
              </a:ln>
            </c:spPr>
          </c:dPt>
          <c:trendline>
            <c:spPr>
              <a:ln w="38100">
                <a:solidFill>
                  <a:schemeClr val="tx1"/>
                </a:solidFill>
                <a:prstDash val="sysDash"/>
              </a:ln>
            </c:spPr>
            <c:trendlineType val="movingAvg"/>
            <c:period val="2"/>
            <c:dispRSqr val="0"/>
            <c:dispEq val="0"/>
          </c:trendline>
          <c:val>
            <c:numRef>
              <c:f>Sheet1!$E$2:$E$21</c:f>
              <c:numCache>
                <c:formatCode>General</c:formatCode>
                <c:ptCount val="20"/>
                <c:pt idx="1">
                  <c:v>70.900000000000006</c:v>
                </c:pt>
                <c:pt idx="19">
                  <c:v>70.900000000000006</c:v>
                </c:pt>
              </c:numCache>
            </c:numRef>
          </c:val>
        </c:ser>
        <c:dLbls>
          <c:showLegendKey val="0"/>
          <c:showVal val="0"/>
          <c:showCatName val="0"/>
          <c:showSerName val="0"/>
          <c:showPercent val="0"/>
          <c:showBubbleSize val="0"/>
        </c:dLbls>
        <c:gapWidth val="0"/>
        <c:overlap val="100"/>
        <c:axId val="80495744"/>
        <c:axId val="80497280"/>
      </c:barChart>
      <c:catAx>
        <c:axId val="80495744"/>
        <c:scaling>
          <c:orientation val="maxMin"/>
        </c:scaling>
        <c:delete val="0"/>
        <c:axPos val="l"/>
        <c:numFmt formatCode="General" sourceLinked="1"/>
        <c:majorTickMark val="none"/>
        <c:minorTickMark val="none"/>
        <c:tickLblPos val="nextTo"/>
        <c:spPr>
          <a:ln>
            <a:solidFill>
              <a:srgbClr val="7F7F7F"/>
            </a:solidFill>
          </a:ln>
        </c:spPr>
        <c:txPr>
          <a:bodyPr/>
          <a:lstStyle/>
          <a:p>
            <a:pPr>
              <a:defRPr sz="1600">
                <a:latin typeface="Tahoma" pitchFamily="34" charset="0"/>
                <a:ea typeface="Tahoma" pitchFamily="34" charset="0"/>
                <a:cs typeface="Tahoma" pitchFamily="34" charset="0"/>
              </a:defRPr>
            </a:pPr>
            <a:endParaRPr lang="en-US"/>
          </a:p>
        </c:txPr>
        <c:crossAx val="80497280"/>
        <c:crosses val="autoZero"/>
        <c:auto val="1"/>
        <c:lblAlgn val="ctr"/>
        <c:lblOffset val="9"/>
        <c:noMultiLvlLbl val="0"/>
      </c:catAx>
      <c:valAx>
        <c:axId val="80497280"/>
        <c:scaling>
          <c:orientation val="minMax"/>
          <c:max val="100"/>
          <c:min val="0"/>
        </c:scaling>
        <c:delete val="0"/>
        <c:axPos val="b"/>
        <c:majorGridlines>
          <c:spPr>
            <a:ln cmpd="sng">
              <a:solidFill>
                <a:schemeClr val="bg1">
                  <a:lumMod val="85000"/>
                </a:schemeClr>
              </a:solidFill>
              <a:prstDash val="sysDash"/>
            </a:ln>
          </c:spPr>
        </c:majorGridlines>
        <c:title>
          <c:tx>
            <c:rich>
              <a:bodyPr/>
              <a:lstStyle/>
              <a:p>
                <a:pPr>
                  <a:defRPr/>
                </a:pPr>
                <a:r>
                  <a:rPr lang="en-US" sz="1600" dirty="0" smtClean="0">
                    <a:latin typeface="Tahoma" pitchFamily="34" charset="0"/>
                    <a:ea typeface="Tahoma" pitchFamily="34" charset="0"/>
                    <a:cs typeface="Tahoma" pitchFamily="34" charset="0"/>
                  </a:rPr>
                  <a:t>Percent</a:t>
                </a:r>
                <a:endParaRPr lang="en-US" sz="1600" dirty="0">
                  <a:latin typeface="Tahoma" pitchFamily="34" charset="0"/>
                  <a:ea typeface="Tahoma" pitchFamily="34" charset="0"/>
                  <a:cs typeface="Tahoma" pitchFamily="34" charset="0"/>
                </a:endParaRPr>
              </a:p>
            </c:rich>
          </c:tx>
          <c:layout>
            <c:manualLayout>
              <c:xMode val="edge"/>
              <c:yMode val="edge"/>
              <c:x val="0.57435944594516897"/>
              <c:y val="0.89542034518412505"/>
            </c:manualLayout>
          </c:layout>
          <c:overlay val="0"/>
        </c:title>
        <c:numFmt formatCode="General" sourceLinked="1"/>
        <c:majorTickMark val="in"/>
        <c:minorTickMark val="none"/>
        <c:tickLblPos val="high"/>
        <c:spPr>
          <a:ln>
            <a:solidFill>
              <a:srgbClr val="7F7F7F"/>
            </a:solidFill>
          </a:ln>
        </c:spPr>
        <c:txPr>
          <a:bodyPr/>
          <a:lstStyle/>
          <a:p>
            <a:pPr>
              <a:defRPr sz="1600">
                <a:latin typeface="Tahoma" pitchFamily="34" charset="0"/>
                <a:ea typeface="Tahoma" pitchFamily="34" charset="0"/>
                <a:cs typeface="Tahoma" pitchFamily="34" charset="0"/>
              </a:defRPr>
            </a:pPr>
            <a:endParaRPr lang="en-US"/>
          </a:p>
        </c:txPr>
        <c:crossAx val="80495744"/>
        <c:crosses val="max"/>
        <c:crossBetween val="between"/>
        <c:majorUnit val="20"/>
      </c:valAx>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184720523073299"/>
          <c:y val="4.9984629922943703E-2"/>
          <c:w val="0.664878605502779"/>
          <c:h val="0.77850009584576996"/>
        </c:manualLayout>
      </c:layout>
      <c:barChart>
        <c:barDir val="bar"/>
        <c:grouping val="clustered"/>
        <c:varyColors val="0"/>
        <c:ser>
          <c:idx val="0"/>
          <c:order val="0"/>
          <c:tx>
            <c:strRef>
              <c:f>Sheet1!$B$1</c:f>
              <c:strCache>
                <c:ptCount val="1"/>
                <c:pt idx="0">
                  <c:v>Series 1</c:v>
                </c:pt>
              </c:strCache>
            </c:strRef>
          </c:tx>
          <c:spPr>
            <a:ln>
              <a:solidFill>
                <a:schemeClr val="tx1"/>
              </a:solidFill>
            </a:ln>
          </c:spPr>
          <c:invertIfNegative val="0"/>
          <c:dPt>
            <c:idx val="0"/>
            <c:invertIfNegative val="0"/>
            <c:bubble3D val="0"/>
            <c:spPr>
              <a:solidFill>
                <a:srgbClr val="FB5192"/>
              </a:solidFill>
              <a:ln>
                <a:solidFill>
                  <a:schemeClr val="tx1"/>
                </a:solidFill>
              </a:ln>
            </c:spPr>
          </c:dPt>
          <c:dPt>
            <c:idx val="1"/>
            <c:invertIfNegative val="0"/>
            <c:bubble3D val="0"/>
            <c:spPr>
              <a:solidFill>
                <a:srgbClr val="FB5192"/>
              </a:solidFill>
              <a:ln>
                <a:solidFill>
                  <a:schemeClr val="tx1"/>
                </a:solidFill>
              </a:ln>
            </c:spPr>
          </c:dPt>
          <c:dPt>
            <c:idx val="2"/>
            <c:invertIfNegative val="0"/>
            <c:bubble3D val="0"/>
            <c:spPr>
              <a:solidFill>
                <a:schemeClr val="accent4"/>
              </a:solidFill>
              <a:ln>
                <a:solidFill>
                  <a:schemeClr val="tx1"/>
                </a:solidFill>
              </a:ln>
            </c:spPr>
          </c:dPt>
          <c:dPt>
            <c:idx val="3"/>
            <c:invertIfNegative val="0"/>
            <c:bubble3D val="0"/>
            <c:spPr>
              <a:solidFill>
                <a:schemeClr val="accent4"/>
              </a:solidFill>
              <a:ln>
                <a:solidFill>
                  <a:schemeClr val="tx1"/>
                </a:solidFill>
              </a:ln>
            </c:spPr>
          </c:dPt>
          <c:dPt>
            <c:idx val="4"/>
            <c:invertIfNegative val="0"/>
            <c:bubble3D val="0"/>
            <c:spPr>
              <a:solidFill>
                <a:schemeClr val="accent4">
                  <a:lumMod val="40000"/>
                  <a:lumOff val="60000"/>
                </a:schemeClr>
              </a:solidFill>
              <a:ln>
                <a:solidFill>
                  <a:schemeClr val="tx1"/>
                </a:solidFill>
              </a:ln>
            </c:spPr>
          </c:dPt>
          <c:dPt>
            <c:idx val="5"/>
            <c:invertIfNegative val="0"/>
            <c:bubble3D val="0"/>
            <c:spPr>
              <a:solidFill>
                <a:schemeClr val="accent3">
                  <a:lumMod val="50000"/>
                </a:schemeClr>
              </a:solidFill>
              <a:ln>
                <a:solidFill>
                  <a:schemeClr val="tx1"/>
                </a:solidFill>
              </a:ln>
            </c:spPr>
          </c:dPt>
          <c:dPt>
            <c:idx val="6"/>
            <c:invertIfNegative val="0"/>
            <c:bubble3D val="0"/>
            <c:spPr>
              <a:solidFill>
                <a:schemeClr val="accent3">
                  <a:lumMod val="50000"/>
                </a:schemeClr>
              </a:solidFill>
              <a:ln>
                <a:solidFill>
                  <a:schemeClr val="tx1"/>
                </a:solidFill>
              </a:ln>
            </c:spPr>
          </c:dPt>
          <c:dPt>
            <c:idx val="7"/>
            <c:invertIfNegative val="0"/>
            <c:bubble3D val="0"/>
            <c:spPr>
              <a:solidFill>
                <a:schemeClr val="accent3">
                  <a:lumMod val="75000"/>
                </a:schemeClr>
              </a:solidFill>
              <a:ln>
                <a:solidFill>
                  <a:schemeClr val="tx1"/>
                </a:solidFill>
              </a:ln>
            </c:spPr>
          </c:dPt>
          <c:dPt>
            <c:idx val="8"/>
            <c:invertIfNegative val="0"/>
            <c:bubble3D val="0"/>
            <c:spPr>
              <a:solidFill>
                <a:schemeClr val="accent3">
                  <a:lumMod val="60000"/>
                  <a:lumOff val="40000"/>
                </a:schemeClr>
              </a:solidFill>
              <a:ln>
                <a:solidFill>
                  <a:schemeClr val="tx1"/>
                </a:solidFill>
              </a:ln>
            </c:spPr>
          </c:dPt>
          <c:dPt>
            <c:idx val="9"/>
            <c:invertIfNegative val="0"/>
            <c:bubble3D val="0"/>
            <c:spPr>
              <a:solidFill>
                <a:schemeClr val="accent3">
                  <a:lumMod val="40000"/>
                  <a:lumOff val="60000"/>
                </a:schemeClr>
              </a:solidFill>
              <a:ln>
                <a:solidFill>
                  <a:schemeClr val="tx1"/>
                </a:solidFill>
              </a:ln>
            </c:spPr>
          </c:dPt>
          <c:dPt>
            <c:idx val="10"/>
            <c:invertIfNegative val="0"/>
            <c:bubble3D val="0"/>
            <c:spPr>
              <a:solidFill>
                <a:schemeClr val="accent5">
                  <a:lumMod val="50000"/>
                </a:schemeClr>
              </a:solidFill>
              <a:ln>
                <a:solidFill>
                  <a:schemeClr val="tx1"/>
                </a:solidFill>
              </a:ln>
            </c:spPr>
          </c:dPt>
          <c:dPt>
            <c:idx val="11"/>
            <c:invertIfNegative val="0"/>
            <c:bubble3D val="0"/>
            <c:spPr>
              <a:solidFill>
                <a:schemeClr val="accent5">
                  <a:lumMod val="50000"/>
                </a:schemeClr>
              </a:solidFill>
              <a:ln>
                <a:solidFill>
                  <a:schemeClr val="tx1"/>
                </a:solidFill>
              </a:ln>
            </c:spPr>
          </c:dPt>
          <c:dPt>
            <c:idx val="12"/>
            <c:invertIfNegative val="0"/>
            <c:bubble3D val="0"/>
            <c:spPr>
              <a:solidFill>
                <a:schemeClr val="accent5">
                  <a:lumMod val="75000"/>
                </a:schemeClr>
              </a:solidFill>
              <a:ln>
                <a:solidFill>
                  <a:schemeClr val="tx1"/>
                </a:solidFill>
              </a:ln>
            </c:spPr>
          </c:dPt>
          <c:dPt>
            <c:idx val="13"/>
            <c:invertIfNegative val="0"/>
            <c:bubble3D val="0"/>
            <c:spPr>
              <a:solidFill>
                <a:schemeClr val="accent5">
                  <a:lumMod val="60000"/>
                  <a:lumOff val="40000"/>
                </a:schemeClr>
              </a:solidFill>
              <a:ln>
                <a:solidFill>
                  <a:schemeClr val="tx1"/>
                </a:solidFill>
              </a:ln>
            </c:spPr>
          </c:dPt>
          <c:dPt>
            <c:idx val="14"/>
            <c:invertIfNegative val="0"/>
            <c:bubble3D val="0"/>
            <c:spPr>
              <a:solidFill>
                <a:schemeClr val="accent5">
                  <a:lumMod val="40000"/>
                  <a:lumOff val="60000"/>
                </a:schemeClr>
              </a:solidFill>
              <a:ln>
                <a:solidFill>
                  <a:schemeClr val="tx1"/>
                </a:solidFill>
              </a:ln>
            </c:spPr>
          </c:dPt>
          <c:dPt>
            <c:idx val="15"/>
            <c:invertIfNegative val="0"/>
            <c:bubble3D val="0"/>
            <c:spPr>
              <a:solidFill>
                <a:schemeClr val="accent1">
                  <a:lumMod val="75000"/>
                </a:schemeClr>
              </a:solidFill>
              <a:ln>
                <a:solidFill>
                  <a:schemeClr val="tx1"/>
                </a:solidFill>
              </a:ln>
            </c:spPr>
          </c:dPt>
          <c:dPt>
            <c:idx val="16"/>
            <c:invertIfNegative val="0"/>
            <c:bubble3D val="0"/>
            <c:spPr>
              <a:solidFill>
                <a:schemeClr val="accent1">
                  <a:lumMod val="60000"/>
                  <a:lumOff val="40000"/>
                </a:schemeClr>
              </a:solidFill>
              <a:ln>
                <a:solidFill>
                  <a:schemeClr val="tx1"/>
                </a:solidFill>
              </a:ln>
            </c:spPr>
          </c:dPt>
          <c:dPt>
            <c:idx val="17"/>
            <c:invertIfNegative val="0"/>
            <c:bubble3D val="0"/>
            <c:spPr>
              <a:solidFill>
                <a:schemeClr val="tx2">
                  <a:lumMod val="20000"/>
                  <a:lumOff val="80000"/>
                </a:schemeClr>
              </a:solidFill>
              <a:ln>
                <a:solidFill>
                  <a:schemeClr val="tx1"/>
                </a:solidFill>
              </a:ln>
            </c:spPr>
          </c:dPt>
          <c:errBars>
            <c:errBarType val="both"/>
            <c:errValType val="cust"/>
            <c:noEndCap val="0"/>
            <c:plus>
              <c:numRef>
                <c:f>Sheet1!$D$2:$D$20</c:f>
                <c:numCache>
                  <c:formatCode>General</c:formatCode>
                  <c:ptCount val="19"/>
                  <c:pt idx="0">
                    <c:v>0</c:v>
                  </c:pt>
                  <c:pt idx="1">
                    <c:v>1.2601455479199999</c:v>
                  </c:pt>
                  <c:pt idx="3">
                    <c:v>1.5818488817599998</c:v>
                  </c:pt>
                  <c:pt idx="4">
                    <c:v>1.7426533224799998</c:v>
                  </c:pt>
                  <c:pt idx="6">
                    <c:v>2.1310745800399999</c:v>
                  </c:pt>
                  <c:pt idx="7">
                    <c:v>2.18586821264</c:v>
                  </c:pt>
                  <c:pt idx="8">
                    <c:v>1.9224188815999999</c:v>
                  </c:pt>
                  <c:pt idx="9">
                    <c:v>2.0856676147999997</c:v>
                  </c:pt>
                  <c:pt idx="10">
                    <c:v>0</c:v>
                  </c:pt>
                  <c:pt idx="11">
                    <c:v>7.9436514875199995</c:v>
                  </c:pt>
                  <c:pt idx="12">
                    <c:v>1.6815744539999999</c:v>
                  </c:pt>
                  <c:pt idx="13">
                    <c:v>2.2114996853600002</c:v>
                  </c:pt>
                  <c:pt idx="14">
                    <c:v>9.1102972091600005</c:v>
                  </c:pt>
                  <c:pt idx="15">
                    <c:v>4.7462797989599999</c:v>
                  </c:pt>
                  <c:pt idx="16">
                    <c:v>2.8348077466799997</c:v>
                  </c:pt>
                  <c:pt idx="17">
                    <c:v>5.3002008301200005</c:v>
                  </c:pt>
                  <c:pt idx="18">
                    <c:v>0</c:v>
                  </c:pt>
                </c:numCache>
              </c:numRef>
            </c:plus>
            <c:minus>
              <c:numRef>
                <c:f>Sheet1!$D$2:$D$20</c:f>
                <c:numCache>
                  <c:formatCode>General</c:formatCode>
                  <c:ptCount val="19"/>
                  <c:pt idx="0">
                    <c:v>0</c:v>
                  </c:pt>
                  <c:pt idx="1">
                    <c:v>1.2601455479199999</c:v>
                  </c:pt>
                  <c:pt idx="3">
                    <c:v>1.5818488817599998</c:v>
                  </c:pt>
                  <c:pt idx="4">
                    <c:v>1.7426533224799998</c:v>
                  </c:pt>
                  <c:pt idx="6">
                    <c:v>2.1310745800399999</c:v>
                  </c:pt>
                  <c:pt idx="7">
                    <c:v>2.18586821264</c:v>
                  </c:pt>
                  <c:pt idx="8">
                    <c:v>1.9224188815999999</c:v>
                  </c:pt>
                  <c:pt idx="9">
                    <c:v>2.0856676147999997</c:v>
                  </c:pt>
                  <c:pt idx="10">
                    <c:v>0</c:v>
                  </c:pt>
                  <c:pt idx="11">
                    <c:v>7.9436514875199995</c:v>
                  </c:pt>
                  <c:pt idx="12">
                    <c:v>1.6815744539999999</c:v>
                  </c:pt>
                  <c:pt idx="13">
                    <c:v>2.2114996853600002</c:v>
                  </c:pt>
                  <c:pt idx="14">
                    <c:v>9.1102972091600005</c:v>
                  </c:pt>
                  <c:pt idx="15">
                    <c:v>4.7462797989599999</c:v>
                  </c:pt>
                  <c:pt idx="16">
                    <c:v>2.8348077466799997</c:v>
                  </c:pt>
                  <c:pt idx="17">
                    <c:v>5.3002008301200005</c:v>
                  </c:pt>
                  <c:pt idx="18">
                    <c:v>0</c:v>
                  </c:pt>
                </c:numCache>
              </c:numRef>
            </c:minus>
          </c:errBars>
          <c:cat>
            <c:strRef>
              <c:f>Sheet1!$A$2:$A$20</c:f>
              <c:strCache>
                <c:ptCount val="18"/>
                <c:pt idx="1">
                  <c:v>Total</c:v>
                </c:pt>
                <c:pt idx="3">
                  <c:v>Female</c:v>
                </c:pt>
                <c:pt idx="4">
                  <c:v>Male</c:v>
                </c:pt>
                <c:pt idx="6">
                  <c:v>9th grade</c:v>
                </c:pt>
                <c:pt idx="7">
                  <c:v>10th grade</c:v>
                </c:pt>
                <c:pt idx="8">
                  <c:v>11th grade</c:v>
                </c:pt>
                <c:pt idx="9">
                  <c:v>12th grade</c:v>
                </c:pt>
                <c:pt idx="11">
                  <c:v>Am. Indian/AK Native</c:v>
                </c:pt>
                <c:pt idx="12">
                  <c:v>White, non-Hispanic</c:v>
                </c:pt>
                <c:pt idx="13">
                  <c:v>Hispanic or Latino</c:v>
                </c:pt>
                <c:pt idx="14">
                  <c:v>Nat. Hawaiian or Pacific Isl.</c:v>
                </c:pt>
                <c:pt idx="15">
                  <c:v>Two or more races</c:v>
                </c:pt>
                <c:pt idx="16">
                  <c:v>Black, non-Hispanic</c:v>
                </c:pt>
                <c:pt idx="17">
                  <c:v>Asian</c:v>
                </c:pt>
              </c:strCache>
            </c:strRef>
          </c:cat>
          <c:val>
            <c:numRef>
              <c:f>Sheet1!$B$2:$B$20</c:f>
              <c:numCache>
                <c:formatCode>General</c:formatCode>
                <c:ptCount val="19"/>
                <c:pt idx="1">
                  <c:v>31.389431940000001</c:v>
                </c:pt>
                <c:pt idx="3">
                  <c:v>29.138571550000002</c:v>
                </c:pt>
                <c:pt idx="4">
                  <c:v>33.552004969999999</c:v>
                </c:pt>
                <c:pt idx="6">
                  <c:v>39.970825300000001</c:v>
                </c:pt>
                <c:pt idx="7">
                  <c:v>33.416989909999998</c:v>
                </c:pt>
                <c:pt idx="8">
                  <c:v>26.65720202</c:v>
                </c:pt>
                <c:pt idx="9">
                  <c:v>23.79474338</c:v>
                </c:pt>
                <c:pt idx="11">
                  <c:v>36.78292218</c:v>
                </c:pt>
                <c:pt idx="12">
                  <c:v>32.690643979999997</c:v>
                </c:pt>
                <c:pt idx="13">
                  <c:v>30.723367799999998</c:v>
                </c:pt>
                <c:pt idx="14">
                  <c:v>28.852941810000001</c:v>
                </c:pt>
                <c:pt idx="15">
                  <c:v>28.141775119999998</c:v>
                </c:pt>
                <c:pt idx="16">
                  <c:v>27.928756230000001</c:v>
                </c:pt>
                <c:pt idx="17">
                  <c:v>24.52380149</c:v>
                </c:pt>
              </c:numCache>
            </c:numRef>
          </c:val>
        </c:ser>
        <c:ser>
          <c:idx val="1"/>
          <c:order val="1"/>
          <c:tx>
            <c:strRef>
              <c:f>Sheet1!$E$1</c:f>
              <c:strCache>
                <c:ptCount val="1"/>
                <c:pt idx="0">
                  <c:v>Target</c:v>
                </c:pt>
              </c:strCache>
            </c:strRef>
          </c:tx>
          <c:spPr>
            <a:noFill/>
            <a:ln>
              <a:noFill/>
            </a:ln>
          </c:spPr>
          <c:invertIfNegative val="0"/>
          <c:dPt>
            <c:idx val="0"/>
            <c:invertIfNegative val="0"/>
            <c:bubble3D val="0"/>
          </c:dPt>
          <c:dPt>
            <c:idx val="19"/>
            <c:invertIfNegative val="0"/>
            <c:bubble3D val="0"/>
          </c:dPt>
          <c:trendline>
            <c:spPr>
              <a:ln w="38100">
                <a:prstDash val="sysDash"/>
              </a:ln>
            </c:spPr>
            <c:trendlineType val="power"/>
            <c:dispRSqr val="0"/>
            <c:dispEq val="0"/>
          </c:trendline>
          <c:val>
            <c:numRef>
              <c:f>Sheet1!$E$2:$E$20</c:f>
              <c:numCache>
                <c:formatCode>General</c:formatCode>
                <c:ptCount val="19"/>
                <c:pt idx="0">
                  <c:v>33.200000000000003</c:v>
                </c:pt>
                <c:pt idx="18">
                  <c:v>33.200000000000003</c:v>
                </c:pt>
              </c:numCache>
            </c:numRef>
          </c:val>
        </c:ser>
        <c:dLbls>
          <c:showLegendKey val="0"/>
          <c:showVal val="0"/>
          <c:showCatName val="0"/>
          <c:showSerName val="0"/>
          <c:showPercent val="0"/>
          <c:showBubbleSize val="0"/>
        </c:dLbls>
        <c:gapWidth val="0"/>
        <c:overlap val="100"/>
        <c:axId val="80768384"/>
        <c:axId val="80774272"/>
      </c:barChart>
      <c:catAx>
        <c:axId val="80768384"/>
        <c:scaling>
          <c:orientation val="maxMin"/>
        </c:scaling>
        <c:delete val="0"/>
        <c:axPos val="l"/>
        <c:numFmt formatCode="General" sourceLinked="1"/>
        <c:majorTickMark val="none"/>
        <c:minorTickMark val="none"/>
        <c:tickLblPos val="nextTo"/>
        <c:spPr>
          <a:ln>
            <a:solidFill>
              <a:srgbClr val="7F7F7F"/>
            </a:solidFill>
          </a:ln>
        </c:spPr>
        <c:txPr>
          <a:bodyPr/>
          <a:lstStyle/>
          <a:p>
            <a:pPr>
              <a:defRPr sz="1600">
                <a:latin typeface="Tahoma" pitchFamily="34" charset="0"/>
                <a:ea typeface="Tahoma" pitchFamily="34" charset="0"/>
                <a:cs typeface="Tahoma" pitchFamily="34" charset="0"/>
              </a:defRPr>
            </a:pPr>
            <a:endParaRPr lang="en-US"/>
          </a:p>
        </c:txPr>
        <c:crossAx val="80774272"/>
        <c:crosses val="autoZero"/>
        <c:auto val="1"/>
        <c:lblAlgn val="ctr"/>
        <c:lblOffset val="9"/>
        <c:noMultiLvlLbl val="0"/>
      </c:catAx>
      <c:valAx>
        <c:axId val="80774272"/>
        <c:scaling>
          <c:orientation val="minMax"/>
          <c:max val="50"/>
          <c:min val="0"/>
        </c:scaling>
        <c:delete val="0"/>
        <c:axPos val="b"/>
        <c:majorGridlines>
          <c:spPr>
            <a:ln cmpd="sng">
              <a:solidFill>
                <a:schemeClr val="bg1">
                  <a:lumMod val="85000"/>
                </a:schemeClr>
              </a:solidFill>
              <a:prstDash val="sysDash"/>
            </a:ln>
          </c:spPr>
        </c:majorGridlines>
        <c:title>
          <c:tx>
            <c:rich>
              <a:bodyPr/>
              <a:lstStyle/>
              <a:p>
                <a:pPr>
                  <a:defRPr/>
                </a:pPr>
                <a:r>
                  <a:rPr lang="en-US" sz="1600" dirty="0" smtClean="0">
                    <a:latin typeface="Tahoma" pitchFamily="34" charset="0"/>
                    <a:ea typeface="Tahoma" pitchFamily="34" charset="0"/>
                    <a:cs typeface="Tahoma" pitchFamily="34" charset="0"/>
                  </a:rPr>
                  <a:t>Percent</a:t>
                </a:r>
                <a:endParaRPr lang="en-US" sz="1600" dirty="0">
                  <a:latin typeface="Tahoma" pitchFamily="34" charset="0"/>
                  <a:ea typeface="Tahoma" pitchFamily="34" charset="0"/>
                  <a:cs typeface="Tahoma" pitchFamily="34" charset="0"/>
                </a:endParaRPr>
              </a:p>
            </c:rich>
          </c:tx>
          <c:layout>
            <c:manualLayout>
              <c:xMode val="edge"/>
              <c:yMode val="edge"/>
              <c:x val="0.566017423004606"/>
              <c:y val="0.91576677915260596"/>
            </c:manualLayout>
          </c:layout>
          <c:overlay val="0"/>
        </c:title>
        <c:numFmt formatCode="General" sourceLinked="1"/>
        <c:majorTickMark val="in"/>
        <c:minorTickMark val="none"/>
        <c:tickLblPos val="high"/>
        <c:spPr>
          <a:ln>
            <a:solidFill>
              <a:srgbClr val="7F7F7F"/>
            </a:solidFill>
          </a:ln>
        </c:spPr>
        <c:txPr>
          <a:bodyPr/>
          <a:lstStyle/>
          <a:p>
            <a:pPr>
              <a:defRPr sz="1600">
                <a:latin typeface="Tahoma" pitchFamily="34" charset="0"/>
                <a:ea typeface="Tahoma" pitchFamily="34" charset="0"/>
                <a:cs typeface="Tahoma" pitchFamily="34" charset="0"/>
              </a:defRPr>
            </a:pPr>
            <a:endParaRPr lang="en-US"/>
          </a:p>
        </c:txPr>
        <c:crossAx val="80768384"/>
        <c:crosses val="max"/>
        <c:crossBetween val="between"/>
        <c:majorUnit val="10"/>
      </c:valAx>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448443944506942E-2"/>
          <c:y val="7.0248447844940526E-2"/>
          <c:w val="0.582235467094391"/>
          <c:h val="0.82678947928757818"/>
        </c:manualLayout>
      </c:layout>
      <c:pieChart>
        <c:varyColors val="1"/>
        <c:ser>
          <c:idx val="0"/>
          <c:order val="0"/>
          <c:tx>
            <c:strRef>
              <c:f>Sheet1!$B$1</c:f>
              <c:strCache>
                <c:ptCount val="1"/>
                <c:pt idx="0">
                  <c:v>Objective status</c:v>
                </c:pt>
              </c:strCache>
            </c:strRef>
          </c:tx>
          <c:spPr>
            <a:ln w="12700">
              <a:solidFill>
                <a:schemeClr val="tx1"/>
              </a:solidFill>
            </a:ln>
          </c:spPr>
          <c:dPt>
            <c:idx val="0"/>
            <c:bubble3D val="0"/>
            <c:spPr>
              <a:solidFill>
                <a:srgbClr val="007033"/>
              </a:solidFill>
              <a:ln w="12700">
                <a:solidFill>
                  <a:schemeClr val="tx1"/>
                </a:solidFill>
              </a:ln>
            </c:spPr>
          </c:dPt>
          <c:dPt>
            <c:idx val="1"/>
            <c:bubble3D val="0"/>
            <c:spPr>
              <a:solidFill>
                <a:srgbClr val="ABDB77"/>
              </a:solidFill>
              <a:ln w="12700">
                <a:solidFill>
                  <a:schemeClr val="tx1"/>
                </a:solidFill>
              </a:ln>
            </c:spPr>
          </c:dPt>
          <c:dPt>
            <c:idx val="2"/>
            <c:bubble3D val="0"/>
            <c:spPr>
              <a:solidFill>
                <a:srgbClr val="FFCC00"/>
              </a:solidFill>
              <a:ln w="12700">
                <a:solidFill>
                  <a:schemeClr val="tx1"/>
                </a:solidFill>
              </a:ln>
            </c:spPr>
          </c:dPt>
          <c:dPt>
            <c:idx val="3"/>
            <c:bubble3D val="0"/>
            <c:spPr>
              <a:solidFill>
                <a:srgbClr val="C00000"/>
              </a:solidFill>
              <a:ln w="12700">
                <a:solidFill>
                  <a:schemeClr val="tx1"/>
                </a:solidFill>
              </a:ln>
            </c:spPr>
          </c:dPt>
          <c:dPt>
            <c:idx val="4"/>
            <c:bubble3D val="0"/>
            <c:spPr>
              <a:solidFill>
                <a:schemeClr val="bg1">
                  <a:lumMod val="75000"/>
                </a:schemeClr>
              </a:solidFill>
              <a:ln w="12700">
                <a:solidFill>
                  <a:schemeClr val="tx1"/>
                </a:solidFill>
              </a:ln>
            </c:spPr>
          </c:dPt>
          <c:dPt>
            <c:idx val="5"/>
            <c:bubble3D val="0"/>
            <c:spPr>
              <a:solidFill>
                <a:schemeClr val="bg1"/>
              </a:solidFill>
              <a:ln w="12700">
                <a:solidFill>
                  <a:schemeClr val="tx1"/>
                </a:solidFill>
              </a:ln>
            </c:spPr>
          </c:dPt>
          <c:dLbls>
            <c:dLbl>
              <c:idx val="0"/>
              <c:layout>
                <c:manualLayout>
                  <c:x val="-1.2914385701787276E-2"/>
                  <c:y val="-1.4642621633317535E-2"/>
                </c:manualLayout>
              </c:layout>
              <c:tx>
                <c:rich>
                  <a:bodyPr/>
                  <a:lstStyle/>
                  <a:p>
                    <a:r>
                      <a:rPr lang="en-US" b="0" dirty="0" smtClean="0">
                        <a:latin typeface="Tahoma" pitchFamily="34" charset="0"/>
                        <a:ea typeface="Tahoma" pitchFamily="34" charset="0"/>
                        <a:cs typeface="Tahoma" pitchFamily="34" charset="0"/>
                      </a:rPr>
                      <a:t>4% (n=1)</a:t>
                    </a:r>
                    <a:endParaRPr lang="en-US" dirty="0"/>
                  </a:p>
                </c:rich>
              </c:tx>
              <c:showLegendKey val="0"/>
              <c:showVal val="1"/>
              <c:showCatName val="0"/>
              <c:showSerName val="0"/>
              <c:showPercent val="1"/>
              <c:showBubbleSize val="0"/>
            </c:dLbl>
            <c:dLbl>
              <c:idx val="1"/>
              <c:layout>
                <c:manualLayout>
                  <c:x val="-5.7782777152855895E-3"/>
                  <c:y val="2.2088218929668019E-2"/>
                </c:manualLayout>
              </c:layout>
              <c:tx>
                <c:rich>
                  <a:bodyPr/>
                  <a:lstStyle/>
                  <a:p>
                    <a:r>
                      <a:rPr lang="en-US" b="0" dirty="0" smtClean="0">
                        <a:latin typeface="Tahoma" pitchFamily="34" charset="0"/>
                        <a:ea typeface="Tahoma" pitchFamily="34" charset="0"/>
                        <a:cs typeface="Tahoma" pitchFamily="34" charset="0"/>
                      </a:rPr>
                      <a:t>15% </a:t>
                    </a:r>
                  </a:p>
                  <a:p>
                    <a:r>
                      <a:rPr lang="en-US" b="0" dirty="0" smtClean="0">
                        <a:latin typeface="Tahoma" pitchFamily="34" charset="0"/>
                        <a:ea typeface="Tahoma" pitchFamily="34" charset="0"/>
                        <a:cs typeface="Tahoma" pitchFamily="34" charset="0"/>
                      </a:rPr>
                      <a:t>(n=4)</a:t>
                    </a:r>
                    <a:endParaRPr lang="en-US" baseline="30000" dirty="0">
                      <a:solidFill>
                        <a:srgbClr val="FF0000"/>
                      </a:solidFill>
                    </a:endParaRPr>
                  </a:p>
                </c:rich>
              </c:tx>
              <c:showLegendKey val="0"/>
              <c:showVal val="1"/>
              <c:showCatName val="0"/>
              <c:showSerName val="0"/>
              <c:showPercent val="1"/>
              <c:showBubbleSize val="0"/>
            </c:dLbl>
            <c:dLbl>
              <c:idx val="2"/>
              <c:layout>
                <c:manualLayout>
                  <c:x val="-1.0081989751281091E-2"/>
                  <c:y val="9.0599415936341767E-3"/>
                </c:manualLayout>
              </c:layout>
              <c:tx>
                <c:rich>
                  <a:bodyPr/>
                  <a:lstStyle/>
                  <a:p>
                    <a:r>
                      <a:rPr lang="en-US" b="0" dirty="0" smtClean="0">
                        <a:latin typeface="Tahoma" pitchFamily="34" charset="0"/>
                        <a:ea typeface="Tahoma" pitchFamily="34" charset="0"/>
                        <a:cs typeface="Tahoma" pitchFamily="34" charset="0"/>
                      </a:rPr>
                      <a:t>26% </a:t>
                    </a:r>
                  </a:p>
                  <a:p>
                    <a:r>
                      <a:rPr lang="en-US" b="0" dirty="0" smtClean="0">
                        <a:latin typeface="Tahoma" pitchFamily="34" charset="0"/>
                        <a:ea typeface="Tahoma" pitchFamily="34" charset="0"/>
                        <a:cs typeface="Tahoma" pitchFamily="34" charset="0"/>
                      </a:rPr>
                      <a:t>(n=7)</a:t>
                    </a:r>
                    <a:endParaRPr lang="en-US" dirty="0"/>
                  </a:p>
                </c:rich>
              </c:tx>
              <c:showLegendKey val="0"/>
              <c:showVal val="1"/>
              <c:showCatName val="0"/>
              <c:showSerName val="0"/>
              <c:showPercent val="1"/>
              <c:showBubbleSize val="0"/>
            </c:dLbl>
            <c:dLbl>
              <c:idx val="3"/>
              <c:layout>
                <c:manualLayout>
                  <c:x val="8.5014373203349588E-3"/>
                  <c:y val="-1.8399182781897559E-7"/>
                </c:manualLayout>
              </c:layout>
              <c:tx>
                <c:rich>
                  <a:bodyPr/>
                  <a:lstStyle/>
                  <a:p>
                    <a:r>
                      <a:rPr lang="en-US" b="0" dirty="0" smtClean="0">
                        <a:latin typeface="Tahoma" pitchFamily="34" charset="0"/>
                        <a:ea typeface="Tahoma" pitchFamily="34" charset="0"/>
                        <a:cs typeface="Tahoma" pitchFamily="34" charset="0"/>
                      </a:rPr>
                      <a:t>11% </a:t>
                    </a:r>
                  </a:p>
                  <a:p>
                    <a:r>
                      <a:rPr lang="en-US" b="0" dirty="0" smtClean="0">
                        <a:latin typeface="Tahoma" pitchFamily="34" charset="0"/>
                        <a:ea typeface="Tahoma" pitchFamily="34" charset="0"/>
                        <a:cs typeface="Tahoma" pitchFamily="34" charset="0"/>
                      </a:rPr>
                      <a:t>(n=3)</a:t>
                    </a:r>
                    <a:endParaRPr lang="en-US" baseline="30000" dirty="0">
                      <a:solidFill>
                        <a:srgbClr val="FF0000"/>
                      </a:solidFill>
                    </a:endParaRPr>
                  </a:p>
                </c:rich>
              </c:tx>
              <c:showLegendKey val="0"/>
              <c:showVal val="1"/>
              <c:showCatName val="0"/>
              <c:showSerName val="0"/>
              <c:showPercent val="1"/>
              <c:showBubbleSize val="0"/>
            </c:dLbl>
            <c:dLbl>
              <c:idx val="4"/>
              <c:layout>
                <c:manualLayout>
                  <c:x val="5.5493063367079242E-5"/>
                  <c:y val="1.318485438150779E-3"/>
                </c:manualLayout>
              </c:layout>
              <c:tx>
                <c:rich>
                  <a:bodyPr/>
                  <a:lstStyle/>
                  <a:p>
                    <a:r>
                      <a:rPr lang="en-US" b="0" dirty="0" smtClean="0">
                        <a:latin typeface="Tahoma" pitchFamily="34" charset="0"/>
                        <a:ea typeface="Tahoma" pitchFamily="34" charset="0"/>
                        <a:cs typeface="Tahoma" pitchFamily="34" charset="0"/>
                      </a:rPr>
                      <a:t>33% </a:t>
                    </a:r>
                  </a:p>
                  <a:p>
                    <a:r>
                      <a:rPr lang="en-US" b="0" dirty="0" smtClean="0">
                        <a:latin typeface="Tahoma" pitchFamily="34" charset="0"/>
                        <a:ea typeface="Tahoma" pitchFamily="34" charset="0"/>
                        <a:cs typeface="Tahoma" pitchFamily="34" charset="0"/>
                      </a:rPr>
                      <a:t>(n=9)</a:t>
                    </a:r>
                    <a:endParaRPr lang="en-US" dirty="0"/>
                  </a:p>
                </c:rich>
              </c:tx>
              <c:showLegendKey val="0"/>
              <c:showVal val="1"/>
              <c:showCatName val="0"/>
              <c:showSerName val="0"/>
              <c:showPercent val="1"/>
              <c:showBubbleSize val="0"/>
            </c:dLbl>
            <c:dLbl>
              <c:idx val="5"/>
              <c:layout>
                <c:manualLayout>
                  <c:x val="-1.892888388951381E-2"/>
                  <c:y val="2.1057864693881764E-3"/>
                </c:manualLayout>
              </c:layout>
              <c:tx>
                <c:rich>
                  <a:bodyPr/>
                  <a:lstStyle/>
                  <a:p>
                    <a:r>
                      <a:rPr lang="en-US" b="0" dirty="0" smtClean="0">
                        <a:latin typeface="Tahoma" pitchFamily="34" charset="0"/>
                        <a:ea typeface="Tahoma" pitchFamily="34" charset="0"/>
                        <a:cs typeface="Tahoma" pitchFamily="34" charset="0"/>
                      </a:rPr>
                      <a:t>11% </a:t>
                    </a:r>
                  </a:p>
                  <a:p>
                    <a:r>
                      <a:rPr lang="en-US" b="0" dirty="0" smtClean="0">
                        <a:latin typeface="Tahoma" pitchFamily="34" charset="0"/>
                        <a:ea typeface="Tahoma" pitchFamily="34" charset="0"/>
                        <a:cs typeface="Tahoma" pitchFamily="34" charset="0"/>
                      </a:rPr>
                      <a:t>(n=3)</a:t>
                    </a:r>
                    <a:endParaRPr lang="en-US" dirty="0"/>
                  </a:p>
                </c:rich>
              </c:tx>
              <c:showLegendKey val="0"/>
              <c:showVal val="1"/>
              <c:showCatName val="0"/>
              <c:showSerName val="0"/>
              <c:showPercent val="1"/>
              <c:showBubbleSize val="0"/>
            </c:dLbl>
            <c:txPr>
              <a:bodyPr/>
              <a:lstStyle/>
              <a:p>
                <a:pPr>
                  <a:defRPr b="0">
                    <a:latin typeface="Tahoma" pitchFamily="34" charset="0"/>
                    <a:ea typeface="Tahoma" pitchFamily="34" charset="0"/>
                    <a:cs typeface="Tahoma" pitchFamily="34" charset="0"/>
                  </a:defRPr>
                </a:pPr>
                <a:endParaRPr lang="en-US"/>
              </a:p>
            </c:txPr>
            <c:showLegendKey val="0"/>
            <c:showVal val="1"/>
            <c:showCatName val="0"/>
            <c:showSerName val="0"/>
            <c:showPercent val="1"/>
            <c:showBubbleSize val="0"/>
            <c:showLeaderLines val="0"/>
          </c:dLbls>
          <c:cat>
            <c:strRef>
              <c:f>Sheet1!$A$2:$A$7</c:f>
              <c:strCache>
                <c:ptCount val="6"/>
                <c:pt idx="0">
                  <c:v>Target met</c:v>
                </c:pt>
                <c:pt idx="1">
                  <c:v>Improving</c:v>
                </c:pt>
                <c:pt idx="2">
                  <c:v>No change</c:v>
                </c:pt>
                <c:pt idx="3">
                  <c:v>Getting worse</c:v>
                </c:pt>
                <c:pt idx="4">
                  <c:v>Baseline only</c:v>
                </c:pt>
                <c:pt idx="5">
                  <c:v>Developmental</c:v>
                </c:pt>
              </c:strCache>
            </c:strRef>
          </c:cat>
          <c:val>
            <c:numRef>
              <c:f>Sheet1!$B$2:$B$7</c:f>
              <c:numCache>
                <c:formatCode>General</c:formatCode>
                <c:ptCount val="6"/>
                <c:pt idx="0">
                  <c:v>1</c:v>
                </c:pt>
                <c:pt idx="1">
                  <c:v>4</c:v>
                </c:pt>
                <c:pt idx="2">
                  <c:v>7</c:v>
                </c:pt>
                <c:pt idx="3">
                  <c:v>3</c:v>
                </c:pt>
                <c:pt idx="4">
                  <c:v>9</c:v>
                </c:pt>
                <c:pt idx="5">
                  <c:v>3</c:v>
                </c:pt>
              </c:numCache>
            </c:numRef>
          </c:val>
        </c:ser>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014241275396134E-2"/>
          <c:y val="0.12911101291443988"/>
          <c:w val="0.89309686983571501"/>
          <c:h val="0.68931914210220235"/>
        </c:manualLayout>
      </c:layout>
      <c:barChart>
        <c:barDir val="col"/>
        <c:grouping val="stacked"/>
        <c:varyColors val="0"/>
        <c:ser>
          <c:idx val="0"/>
          <c:order val="0"/>
          <c:tx>
            <c:strRef>
              <c:f>Sheet1!$B$1</c:f>
              <c:strCache>
                <c:ptCount val="1"/>
                <c:pt idx="0">
                  <c:v>Physician office</c:v>
                </c:pt>
              </c:strCache>
            </c:strRef>
          </c:tx>
          <c:spPr>
            <a:solidFill>
              <a:schemeClr val="accent1">
                <a:lumMod val="75000"/>
              </a:schemeClr>
            </a:solidFill>
            <a:ln>
              <a:solidFill>
                <a:schemeClr val="bg1">
                  <a:lumMod val="60000"/>
                  <a:lumOff val="40000"/>
                </a:schemeClr>
              </a:solidFill>
            </a:ln>
          </c:spPr>
          <c:invertIfNegative val="0"/>
          <c:cat>
            <c:strRef>
              <c:f>Sheet1!$A$2:$A$21</c:f>
              <c:strCache>
                <c:ptCount val="20"/>
                <c:pt idx="0">
                  <c:v>2001-2003</c:v>
                </c:pt>
                <c:pt idx="1">
                  <c:v>2007-2009</c:v>
                </c:pt>
                <c:pt idx="3">
                  <c:v>Child 01-03</c:v>
                </c:pt>
                <c:pt idx="4">
                  <c:v>Child 07-09</c:v>
                </c:pt>
                <c:pt idx="6">
                  <c:v>Adult 01-03</c:v>
                </c:pt>
                <c:pt idx="7">
                  <c:v>Adult 07-09</c:v>
                </c:pt>
                <c:pt idx="9">
                  <c:v>Male 01-03</c:v>
                </c:pt>
                <c:pt idx="10">
                  <c:v>Male 07-09</c:v>
                </c:pt>
                <c:pt idx="12">
                  <c:v>Female 01-03</c:v>
                </c:pt>
                <c:pt idx="13">
                  <c:v>Female 07-09</c:v>
                </c:pt>
                <c:pt idx="15">
                  <c:v>White 01-03</c:v>
                </c:pt>
                <c:pt idx="16">
                  <c:v>White 07-09</c:v>
                </c:pt>
                <c:pt idx="18">
                  <c:v>Black 01-03</c:v>
                </c:pt>
                <c:pt idx="19">
                  <c:v>Black 07-09</c:v>
                </c:pt>
              </c:strCache>
            </c:strRef>
          </c:cat>
          <c:val>
            <c:numRef>
              <c:f>Sheet1!$B$2:$B$21</c:f>
              <c:numCache>
                <c:formatCode>General</c:formatCode>
                <c:ptCount val="20"/>
                <c:pt idx="0">
                  <c:v>61.2</c:v>
                </c:pt>
                <c:pt idx="1">
                  <c:v>47.1</c:v>
                </c:pt>
                <c:pt idx="3">
                  <c:v>76.099999999999994</c:v>
                </c:pt>
                <c:pt idx="4">
                  <c:v>66.900000000000006</c:v>
                </c:pt>
                <c:pt idx="6">
                  <c:v>54.6</c:v>
                </c:pt>
                <c:pt idx="7">
                  <c:v>38.9</c:v>
                </c:pt>
                <c:pt idx="9">
                  <c:v>63</c:v>
                </c:pt>
                <c:pt idx="10">
                  <c:v>51.1</c:v>
                </c:pt>
                <c:pt idx="12">
                  <c:v>60</c:v>
                </c:pt>
                <c:pt idx="13">
                  <c:v>44.1</c:v>
                </c:pt>
                <c:pt idx="15">
                  <c:v>67.900000000000006</c:v>
                </c:pt>
                <c:pt idx="16">
                  <c:v>49.9</c:v>
                </c:pt>
                <c:pt idx="18">
                  <c:v>37.799999999999997</c:v>
                </c:pt>
                <c:pt idx="19">
                  <c:v>44.9</c:v>
                </c:pt>
              </c:numCache>
            </c:numRef>
          </c:val>
        </c:ser>
        <c:ser>
          <c:idx val="1"/>
          <c:order val="1"/>
          <c:tx>
            <c:strRef>
              <c:f>Sheet1!$C$1</c:f>
              <c:strCache>
                <c:ptCount val="1"/>
                <c:pt idx="0">
                  <c:v>Hospital outpatient dept</c:v>
                </c:pt>
              </c:strCache>
            </c:strRef>
          </c:tx>
          <c:spPr>
            <a:solidFill>
              <a:schemeClr val="accent1"/>
            </a:solidFill>
            <a:ln>
              <a:solidFill>
                <a:schemeClr val="bg1">
                  <a:lumMod val="40000"/>
                  <a:lumOff val="60000"/>
                </a:schemeClr>
              </a:solidFill>
            </a:ln>
          </c:spPr>
          <c:invertIfNegative val="0"/>
          <c:cat>
            <c:strRef>
              <c:f>Sheet1!$A$2:$A$21</c:f>
              <c:strCache>
                <c:ptCount val="20"/>
                <c:pt idx="0">
                  <c:v>2001-2003</c:v>
                </c:pt>
                <c:pt idx="1">
                  <c:v>2007-2009</c:v>
                </c:pt>
                <c:pt idx="3">
                  <c:v>Child 01-03</c:v>
                </c:pt>
                <c:pt idx="4">
                  <c:v>Child 07-09</c:v>
                </c:pt>
                <c:pt idx="6">
                  <c:v>Adult 01-03</c:v>
                </c:pt>
                <c:pt idx="7">
                  <c:v>Adult 07-09</c:v>
                </c:pt>
                <c:pt idx="9">
                  <c:v>Male 01-03</c:v>
                </c:pt>
                <c:pt idx="10">
                  <c:v>Male 07-09</c:v>
                </c:pt>
                <c:pt idx="12">
                  <c:v>Female 01-03</c:v>
                </c:pt>
                <c:pt idx="13">
                  <c:v>Female 07-09</c:v>
                </c:pt>
                <c:pt idx="15">
                  <c:v>White 01-03</c:v>
                </c:pt>
                <c:pt idx="16">
                  <c:v>White 07-09</c:v>
                </c:pt>
                <c:pt idx="18">
                  <c:v>Black 01-03</c:v>
                </c:pt>
                <c:pt idx="19">
                  <c:v>Black 07-09</c:v>
                </c:pt>
              </c:strCache>
            </c:strRef>
          </c:cat>
          <c:val>
            <c:numRef>
              <c:f>Sheet1!$C$2:$C$21</c:f>
              <c:numCache>
                <c:formatCode>General</c:formatCode>
                <c:ptCount val="20"/>
                <c:pt idx="0">
                  <c:v>6.7</c:v>
                </c:pt>
                <c:pt idx="1">
                  <c:v>6</c:v>
                </c:pt>
                <c:pt idx="3">
                  <c:v>10.5</c:v>
                </c:pt>
                <c:pt idx="4">
                  <c:v>11.8</c:v>
                </c:pt>
                <c:pt idx="6">
                  <c:v>5</c:v>
                </c:pt>
                <c:pt idx="7">
                  <c:v>3.6</c:v>
                </c:pt>
                <c:pt idx="9">
                  <c:v>6.7</c:v>
                </c:pt>
                <c:pt idx="10">
                  <c:v>6.5</c:v>
                </c:pt>
                <c:pt idx="12">
                  <c:v>6.7</c:v>
                </c:pt>
                <c:pt idx="13">
                  <c:v>5.6</c:v>
                </c:pt>
                <c:pt idx="15">
                  <c:v>5.5</c:v>
                </c:pt>
                <c:pt idx="16">
                  <c:v>5.0999999999999996</c:v>
                </c:pt>
                <c:pt idx="18">
                  <c:v>14.2</c:v>
                </c:pt>
                <c:pt idx="19">
                  <c:v>11.1</c:v>
                </c:pt>
              </c:numCache>
            </c:numRef>
          </c:val>
        </c:ser>
        <c:ser>
          <c:idx val="2"/>
          <c:order val="2"/>
          <c:tx>
            <c:strRef>
              <c:f>Sheet1!$D$1</c:f>
              <c:strCache>
                <c:ptCount val="1"/>
                <c:pt idx="0">
                  <c:v>Emergency department</c:v>
                </c:pt>
              </c:strCache>
            </c:strRef>
          </c:tx>
          <c:spPr>
            <a:solidFill>
              <a:schemeClr val="accent1">
                <a:lumMod val="60000"/>
                <a:lumOff val="40000"/>
              </a:schemeClr>
            </a:solidFill>
            <a:ln>
              <a:solidFill>
                <a:schemeClr val="bg1">
                  <a:lumMod val="20000"/>
                  <a:lumOff val="80000"/>
                </a:schemeClr>
              </a:solidFill>
            </a:ln>
          </c:spPr>
          <c:invertIfNegative val="0"/>
          <c:cat>
            <c:strRef>
              <c:f>Sheet1!$A$2:$A$21</c:f>
              <c:strCache>
                <c:ptCount val="20"/>
                <c:pt idx="0">
                  <c:v>2001-2003</c:v>
                </c:pt>
                <c:pt idx="1">
                  <c:v>2007-2009</c:v>
                </c:pt>
                <c:pt idx="3">
                  <c:v>Child 01-03</c:v>
                </c:pt>
                <c:pt idx="4">
                  <c:v>Child 07-09</c:v>
                </c:pt>
                <c:pt idx="6">
                  <c:v>Adult 01-03</c:v>
                </c:pt>
                <c:pt idx="7">
                  <c:v>Adult 07-09</c:v>
                </c:pt>
                <c:pt idx="9">
                  <c:v>Male 01-03</c:v>
                </c:pt>
                <c:pt idx="10">
                  <c:v>Male 07-09</c:v>
                </c:pt>
                <c:pt idx="12">
                  <c:v>Female 01-03</c:v>
                </c:pt>
                <c:pt idx="13">
                  <c:v>Female 07-09</c:v>
                </c:pt>
                <c:pt idx="15">
                  <c:v>White 01-03</c:v>
                </c:pt>
                <c:pt idx="16">
                  <c:v>White 07-09</c:v>
                </c:pt>
                <c:pt idx="18">
                  <c:v>Black 01-03</c:v>
                </c:pt>
                <c:pt idx="19">
                  <c:v>Black 07-09</c:v>
                </c:pt>
              </c:strCache>
            </c:strRef>
          </c:cat>
          <c:val>
            <c:numRef>
              <c:f>Sheet1!$D$2:$D$21</c:f>
              <c:numCache>
                <c:formatCode>General</c:formatCode>
                <c:ptCount val="20"/>
                <c:pt idx="0">
                  <c:v>8.8000000000000007</c:v>
                </c:pt>
                <c:pt idx="1">
                  <c:v>8.1</c:v>
                </c:pt>
                <c:pt idx="3">
                  <c:v>11.2</c:v>
                </c:pt>
                <c:pt idx="4">
                  <c:v>10.7</c:v>
                </c:pt>
                <c:pt idx="6">
                  <c:v>7.8</c:v>
                </c:pt>
                <c:pt idx="7">
                  <c:v>7</c:v>
                </c:pt>
                <c:pt idx="9">
                  <c:v>9.3000000000000007</c:v>
                </c:pt>
                <c:pt idx="10">
                  <c:v>8.6999999999999993</c:v>
                </c:pt>
                <c:pt idx="12">
                  <c:v>8.5</c:v>
                </c:pt>
                <c:pt idx="13">
                  <c:v>7.6</c:v>
                </c:pt>
                <c:pt idx="15">
                  <c:v>7</c:v>
                </c:pt>
                <c:pt idx="16">
                  <c:v>6.1</c:v>
                </c:pt>
                <c:pt idx="18">
                  <c:v>21</c:v>
                </c:pt>
                <c:pt idx="19">
                  <c:v>18.3</c:v>
                </c:pt>
              </c:numCache>
            </c:numRef>
          </c:val>
        </c:ser>
        <c:ser>
          <c:idx val="3"/>
          <c:order val="3"/>
          <c:tx>
            <c:strRef>
              <c:f>Sheet1!$E$1</c:f>
              <c:strCache>
                <c:ptCount val="1"/>
                <c:pt idx="0">
                  <c:v>Hospital </c:v>
                </c:pt>
              </c:strCache>
            </c:strRef>
          </c:tx>
          <c:spPr>
            <a:solidFill>
              <a:schemeClr val="accent1">
                <a:lumMod val="40000"/>
                <a:lumOff val="60000"/>
              </a:schemeClr>
            </a:solidFill>
            <a:ln>
              <a:solidFill>
                <a:schemeClr val="bg2"/>
              </a:solidFill>
            </a:ln>
          </c:spPr>
          <c:invertIfNegative val="0"/>
          <c:cat>
            <c:strRef>
              <c:f>Sheet1!$A$2:$A$21</c:f>
              <c:strCache>
                <c:ptCount val="20"/>
                <c:pt idx="0">
                  <c:v>2001-2003</c:v>
                </c:pt>
                <c:pt idx="1">
                  <c:v>2007-2009</c:v>
                </c:pt>
                <c:pt idx="3">
                  <c:v>Child 01-03</c:v>
                </c:pt>
                <c:pt idx="4">
                  <c:v>Child 07-09</c:v>
                </c:pt>
                <c:pt idx="6">
                  <c:v>Adult 01-03</c:v>
                </c:pt>
                <c:pt idx="7">
                  <c:v>Adult 07-09</c:v>
                </c:pt>
                <c:pt idx="9">
                  <c:v>Male 01-03</c:v>
                </c:pt>
                <c:pt idx="10">
                  <c:v>Male 07-09</c:v>
                </c:pt>
                <c:pt idx="12">
                  <c:v>Female 01-03</c:v>
                </c:pt>
                <c:pt idx="13">
                  <c:v>Female 07-09</c:v>
                </c:pt>
                <c:pt idx="15">
                  <c:v>White 01-03</c:v>
                </c:pt>
                <c:pt idx="16">
                  <c:v>White 07-09</c:v>
                </c:pt>
                <c:pt idx="18">
                  <c:v>Black 01-03</c:v>
                </c:pt>
                <c:pt idx="19">
                  <c:v>Black 07-09</c:v>
                </c:pt>
              </c:strCache>
            </c:strRef>
          </c:cat>
          <c:val>
            <c:numRef>
              <c:f>Sheet1!$E$2:$E$21</c:f>
              <c:numCache>
                <c:formatCode>General</c:formatCode>
                <c:ptCount val="20"/>
                <c:pt idx="0">
                  <c:v>2.5</c:v>
                </c:pt>
                <c:pt idx="1">
                  <c:v>2</c:v>
                </c:pt>
                <c:pt idx="3">
                  <c:v>3.3</c:v>
                </c:pt>
                <c:pt idx="4">
                  <c:v>2.1</c:v>
                </c:pt>
                <c:pt idx="6">
                  <c:v>2.2000000000000002</c:v>
                </c:pt>
                <c:pt idx="7">
                  <c:v>1.9</c:v>
                </c:pt>
                <c:pt idx="9">
                  <c:v>2.4</c:v>
                </c:pt>
                <c:pt idx="10">
                  <c:v>1.8</c:v>
                </c:pt>
                <c:pt idx="12">
                  <c:v>2.6</c:v>
                </c:pt>
                <c:pt idx="13">
                  <c:v>2.1</c:v>
                </c:pt>
                <c:pt idx="15">
                  <c:v>1.7</c:v>
                </c:pt>
                <c:pt idx="16">
                  <c:v>1.3</c:v>
                </c:pt>
                <c:pt idx="18">
                  <c:v>4.2</c:v>
                </c:pt>
                <c:pt idx="19">
                  <c:v>2.8</c:v>
                </c:pt>
              </c:numCache>
            </c:numRef>
          </c:val>
        </c:ser>
        <c:dLbls>
          <c:showLegendKey val="0"/>
          <c:showVal val="0"/>
          <c:showCatName val="0"/>
          <c:showSerName val="0"/>
          <c:showPercent val="0"/>
          <c:showBubbleSize val="0"/>
        </c:dLbls>
        <c:gapWidth val="25"/>
        <c:overlap val="100"/>
        <c:axId val="81174528"/>
        <c:axId val="81175296"/>
      </c:barChart>
      <c:catAx>
        <c:axId val="81174528"/>
        <c:scaling>
          <c:orientation val="minMax"/>
        </c:scaling>
        <c:delete val="0"/>
        <c:axPos val="b"/>
        <c:majorTickMark val="none"/>
        <c:minorTickMark val="none"/>
        <c:tickLblPos val="nextTo"/>
        <c:spPr>
          <a:ln>
            <a:solidFill>
              <a:srgbClr val="7F7F7F"/>
            </a:solidFill>
          </a:ln>
        </c:spPr>
        <c:txPr>
          <a:bodyPr rot="1500000"/>
          <a:lstStyle/>
          <a:p>
            <a:pPr>
              <a:defRPr sz="1400">
                <a:latin typeface="Tahoma" panose="020B0604030504040204" pitchFamily="34" charset="0"/>
                <a:ea typeface="Tahoma" panose="020B0604030504040204" pitchFamily="34" charset="0"/>
                <a:cs typeface="Tahoma" panose="020B0604030504040204" pitchFamily="34" charset="0"/>
              </a:defRPr>
            </a:pPr>
            <a:endParaRPr lang="en-US"/>
          </a:p>
        </c:txPr>
        <c:crossAx val="81175296"/>
        <c:crosses val="autoZero"/>
        <c:auto val="1"/>
        <c:lblAlgn val="ctr"/>
        <c:lblOffset val="100"/>
        <c:noMultiLvlLbl val="0"/>
      </c:catAx>
      <c:valAx>
        <c:axId val="81175296"/>
        <c:scaling>
          <c:orientation val="minMax"/>
          <c:max val="105"/>
          <c:min val="0"/>
        </c:scaling>
        <c:delete val="0"/>
        <c:axPos val="l"/>
        <c:majorGridlines>
          <c:spPr>
            <a:ln>
              <a:solidFill>
                <a:srgbClr val="D9D9D9"/>
              </a:solidFill>
              <a:prstDash val="sysDash"/>
            </a:ln>
          </c:spPr>
        </c:majorGridlines>
        <c:numFmt formatCode="General" sourceLinked="1"/>
        <c:majorTickMark val="in"/>
        <c:minorTickMark val="none"/>
        <c:tickLblPos val="nextTo"/>
        <c:spPr>
          <a:ln>
            <a:solidFill>
              <a:srgbClr val="7F7F7F"/>
            </a:solidFill>
          </a:ln>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crossAx val="81174528"/>
        <c:crosses val="autoZero"/>
        <c:crossBetween val="between"/>
      </c:valAx>
    </c:plotArea>
    <c:legend>
      <c:legendPos val="tr"/>
      <c:layout>
        <c:manualLayout>
          <c:xMode val="edge"/>
          <c:yMode val="edge"/>
          <c:x val="0.67712513366384752"/>
          <c:y val="1.5816720752651264E-2"/>
          <c:w val="0.31361560707689318"/>
          <c:h val="0.23097136228182286"/>
        </c:manualLayout>
      </c:layout>
      <c:overlay val="0"/>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showDLblsOverMax val="0"/>
  </c:chart>
  <c:txPr>
    <a:bodyPr/>
    <a:lstStyle/>
    <a:p>
      <a:pPr>
        <a:defRPr sz="1000"/>
      </a:pPr>
      <a:endParaRPr lang="en-US"/>
    </a:p>
  </c:txPr>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592031835436628E-2"/>
          <c:y val="0.10052540744372457"/>
          <c:w val="0.8773119780481986"/>
          <c:h val="0.71716368000737063"/>
        </c:manualLayout>
      </c:layout>
      <c:barChart>
        <c:barDir val="col"/>
        <c:grouping val="clustered"/>
        <c:varyColors val="0"/>
        <c:ser>
          <c:idx val="0"/>
          <c:order val="0"/>
          <c:tx>
            <c:strRef>
              <c:f>Sheet1!$A$2</c:f>
              <c:strCache>
                <c:ptCount val="1"/>
                <c:pt idx="0">
                  <c:v>1995-97</c:v>
                </c:pt>
              </c:strCache>
            </c:strRef>
          </c:tx>
          <c:spPr>
            <a:solidFill>
              <a:schemeClr val="accent2"/>
            </a:solidFill>
            <a:ln>
              <a:solidFill>
                <a:schemeClr val="tx1">
                  <a:lumMod val="50000"/>
                  <a:lumOff val="50000"/>
                </a:schemeClr>
              </a:solidFill>
            </a:ln>
          </c:spPr>
          <c:invertIfNegative val="0"/>
          <c:errBars>
            <c:errBarType val="both"/>
            <c:errValType val="cust"/>
            <c:noEndCap val="0"/>
            <c:plus>
              <c:numRef>
                <c:f>Sheet1!$B$11:$H$11</c:f>
                <c:numCache>
                  <c:formatCode>General</c:formatCode>
                  <c:ptCount val="7"/>
                  <c:pt idx="0">
                    <c:v>28.03584</c:v>
                  </c:pt>
                  <c:pt idx="1">
                    <c:v>6.76396</c:v>
                  </c:pt>
                  <c:pt idx="2">
                    <c:v>9.2551199999999998</c:v>
                  </c:pt>
                </c:numCache>
              </c:numRef>
            </c:plus>
            <c:minus>
              <c:numRef>
                <c:f>Sheet1!$B$11:$H$11</c:f>
                <c:numCache>
                  <c:formatCode>General</c:formatCode>
                  <c:ptCount val="7"/>
                  <c:pt idx="0">
                    <c:v>28.03584</c:v>
                  </c:pt>
                  <c:pt idx="1">
                    <c:v>6.76396</c:v>
                  </c:pt>
                  <c:pt idx="2">
                    <c:v>9.2551199999999998</c:v>
                  </c:pt>
                </c:numCache>
              </c:numRef>
            </c:minus>
          </c:errBars>
          <c:cat>
            <c:strRef>
              <c:f>Sheet1!$B$1:$D$1</c:f>
              <c:strCache>
                <c:ptCount val="3"/>
                <c:pt idx="0">
                  <c:v>&lt;5</c:v>
                </c:pt>
                <c:pt idx="1">
                  <c:v>5-64</c:v>
                </c:pt>
                <c:pt idx="2">
                  <c:v>65+</c:v>
                </c:pt>
              </c:strCache>
            </c:strRef>
          </c:cat>
          <c:val>
            <c:numRef>
              <c:f>Sheet1!$B$2:$D$2</c:f>
              <c:numCache>
                <c:formatCode>General</c:formatCode>
                <c:ptCount val="3"/>
                <c:pt idx="0">
                  <c:v>150</c:v>
                </c:pt>
                <c:pt idx="1">
                  <c:v>71.099999999999994</c:v>
                </c:pt>
                <c:pt idx="2">
                  <c:v>29.5</c:v>
                </c:pt>
              </c:numCache>
            </c:numRef>
          </c:val>
        </c:ser>
        <c:ser>
          <c:idx val="1"/>
          <c:order val="1"/>
          <c:tx>
            <c:strRef>
              <c:f>Sheet1!$A$3</c:f>
              <c:strCache>
                <c:ptCount val="1"/>
                <c:pt idx="0">
                  <c:v>2008-10</c:v>
                </c:pt>
              </c:strCache>
            </c:strRef>
          </c:tx>
          <c:spPr>
            <a:solidFill>
              <a:schemeClr val="accent1"/>
            </a:solidFill>
            <a:ln>
              <a:solidFill>
                <a:schemeClr val="tx1">
                  <a:lumMod val="50000"/>
                  <a:lumOff val="50000"/>
                </a:schemeClr>
              </a:solidFill>
            </a:ln>
          </c:spPr>
          <c:invertIfNegative val="0"/>
          <c:errBars>
            <c:errBarType val="both"/>
            <c:errValType val="cust"/>
            <c:noEndCap val="0"/>
            <c:plus>
              <c:numRef>
                <c:f>Sheet1!$B$12:$H$12</c:f>
                <c:numCache>
                  <c:formatCode>General</c:formatCode>
                  <c:ptCount val="7"/>
                  <c:pt idx="0">
                    <c:v>32.300800000000002</c:v>
                  </c:pt>
                  <c:pt idx="1">
                    <c:v>6.1622399999999997</c:v>
                  </c:pt>
                  <c:pt idx="2">
                    <c:v>8.1398799999999998</c:v>
                  </c:pt>
                </c:numCache>
              </c:numRef>
            </c:plus>
            <c:minus>
              <c:numRef>
                <c:f>Sheet1!$B$12:$H$12</c:f>
                <c:numCache>
                  <c:formatCode>General</c:formatCode>
                  <c:ptCount val="7"/>
                  <c:pt idx="0">
                    <c:v>32.300800000000002</c:v>
                  </c:pt>
                  <c:pt idx="1">
                    <c:v>6.1622399999999997</c:v>
                  </c:pt>
                  <c:pt idx="2">
                    <c:v>8.1398799999999998</c:v>
                  </c:pt>
                </c:numCache>
              </c:numRef>
            </c:minus>
          </c:errBars>
          <c:cat>
            <c:strRef>
              <c:f>Sheet1!$B$1:$D$1</c:f>
              <c:strCache>
                <c:ptCount val="3"/>
                <c:pt idx="0">
                  <c:v>&lt;5</c:v>
                </c:pt>
                <c:pt idx="1">
                  <c:v>5-64</c:v>
                </c:pt>
                <c:pt idx="2">
                  <c:v>65+</c:v>
                </c:pt>
              </c:strCache>
            </c:strRef>
          </c:cat>
          <c:val>
            <c:numRef>
              <c:f>Sheet1!$B$3:$D$3</c:f>
              <c:numCache>
                <c:formatCode>General</c:formatCode>
                <c:ptCount val="3"/>
                <c:pt idx="0">
                  <c:v>138.30000000000001</c:v>
                </c:pt>
                <c:pt idx="1">
                  <c:v>61.8</c:v>
                </c:pt>
                <c:pt idx="2">
                  <c:v>31.6</c:v>
                </c:pt>
              </c:numCache>
            </c:numRef>
          </c:val>
        </c:ser>
        <c:ser>
          <c:idx val="2"/>
          <c:order val="2"/>
          <c:tx>
            <c:strRef>
              <c:f>Sheet1!$A$4</c:f>
              <c:strCache>
                <c:ptCount val="1"/>
                <c:pt idx="0">
                  <c:v>2020 Target</c:v>
                </c:pt>
              </c:strCache>
            </c:strRef>
          </c:tx>
          <c:spPr>
            <a:noFill/>
            <a:ln w="0">
              <a:noFill/>
            </a:ln>
          </c:spPr>
          <c:invertIfNegative val="0"/>
          <c:trendline>
            <c:name>2020 Target</c:name>
            <c:spPr>
              <a:ln w="50800">
                <a:prstDash val="dash"/>
              </a:ln>
            </c:spPr>
            <c:trendlineType val="linear"/>
            <c:forward val="0.5"/>
            <c:backward val="0.5"/>
            <c:dispRSqr val="0"/>
            <c:dispEq val="0"/>
          </c:trendline>
          <c:cat>
            <c:strRef>
              <c:f>Sheet1!$B$1:$D$1</c:f>
              <c:strCache>
                <c:ptCount val="3"/>
                <c:pt idx="0">
                  <c:v>&lt;5</c:v>
                </c:pt>
                <c:pt idx="1">
                  <c:v>5-64</c:v>
                </c:pt>
                <c:pt idx="2">
                  <c:v>65+</c:v>
                </c:pt>
              </c:strCache>
            </c:strRef>
          </c:cat>
          <c:val>
            <c:numRef>
              <c:f>Sheet1!$B$4:$D$4</c:f>
              <c:numCache>
                <c:formatCode>General</c:formatCode>
                <c:ptCount val="3"/>
              </c:numCache>
            </c:numRef>
          </c:val>
        </c:ser>
        <c:dLbls>
          <c:showLegendKey val="0"/>
          <c:showVal val="0"/>
          <c:showCatName val="0"/>
          <c:showSerName val="0"/>
          <c:showPercent val="0"/>
          <c:showBubbleSize val="0"/>
        </c:dLbls>
        <c:gapWidth val="59"/>
        <c:axId val="83797504"/>
        <c:axId val="83799424"/>
      </c:barChart>
      <c:catAx>
        <c:axId val="83797504"/>
        <c:scaling>
          <c:orientation val="minMax"/>
        </c:scaling>
        <c:delete val="0"/>
        <c:axPos val="b"/>
        <c:title>
          <c:tx>
            <c:rich>
              <a:bodyPr/>
              <a:lstStyle/>
              <a:p>
                <a:pPr>
                  <a:defRPr/>
                </a:pPr>
                <a:r>
                  <a:rPr lang="en-US" sz="1600" b="0" dirty="0" smtClean="0">
                    <a:latin typeface="Tahoma" panose="020B0604030504040204" pitchFamily="34" charset="0"/>
                    <a:ea typeface="Tahoma" panose="020B0604030504040204" pitchFamily="34" charset="0"/>
                    <a:cs typeface="Tahoma" panose="020B0604030504040204" pitchFamily="34" charset="0"/>
                  </a:rPr>
                  <a:t>Age (years)</a:t>
                </a:r>
                <a:endParaRPr lang="en-US" sz="1600" b="0" dirty="0">
                  <a:latin typeface="Tahoma" panose="020B0604030504040204" pitchFamily="34" charset="0"/>
                  <a:ea typeface="Tahoma" panose="020B0604030504040204" pitchFamily="34" charset="0"/>
                  <a:cs typeface="Tahoma" panose="020B0604030504040204" pitchFamily="34" charset="0"/>
                </a:endParaRPr>
              </a:p>
            </c:rich>
          </c:tx>
          <c:overlay val="0"/>
        </c:title>
        <c:majorTickMark val="none"/>
        <c:minorTickMark val="none"/>
        <c:tickLblPos val="nextTo"/>
        <c:spPr>
          <a:ln w="9525">
            <a:solidFill>
              <a:srgbClr val="7F7F7F"/>
            </a:solidFill>
            <a:miter lim="800000"/>
          </a:ln>
        </c:spPr>
        <c:txPr>
          <a:bodyPr rot="0" vert="horz" anchor="t" anchorCtr="0"/>
          <a:lstStyle/>
          <a:p>
            <a:pPr>
              <a:defRPr sz="1600">
                <a:solidFill>
                  <a:schemeClr val="tx1"/>
                </a:solidFill>
                <a:latin typeface="Tahoma" pitchFamily="34" charset="0"/>
                <a:cs typeface="Tahoma" pitchFamily="34" charset="0"/>
              </a:defRPr>
            </a:pPr>
            <a:endParaRPr lang="en-US"/>
          </a:p>
        </c:txPr>
        <c:crossAx val="83799424"/>
        <c:crosses val="autoZero"/>
        <c:auto val="1"/>
        <c:lblAlgn val="ctr"/>
        <c:lblOffset val="10"/>
        <c:noMultiLvlLbl val="0"/>
      </c:catAx>
      <c:valAx>
        <c:axId val="83799424"/>
        <c:scaling>
          <c:orientation val="minMax"/>
          <c:max val="180"/>
          <c:min val="0"/>
        </c:scaling>
        <c:delete val="0"/>
        <c:axPos val="l"/>
        <c:majorGridlines>
          <c:spPr>
            <a:ln>
              <a:solidFill>
                <a:srgbClr val="D9D9D9"/>
              </a:solidFill>
              <a:prstDash val="sysDash"/>
            </a:ln>
          </c:spPr>
        </c:majorGridlines>
        <c:numFmt formatCode="General" sourceLinked="1"/>
        <c:majorTickMark val="in"/>
        <c:minorTickMark val="none"/>
        <c:tickLblPos val="nextTo"/>
        <c:spPr>
          <a:ln w="9525">
            <a:solidFill>
              <a:srgbClr val="7F7F7F"/>
            </a:solidFill>
            <a:miter lim="800000"/>
          </a:ln>
        </c:spPr>
        <c:txPr>
          <a:bodyPr/>
          <a:lstStyle/>
          <a:p>
            <a:pPr>
              <a:defRPr sz="1600">
                <a:solidFill>
                  <a:schemeClr val="tx1"/>
                </a:solidFill>
                <a:latin typeface="Tahoma" pitchFamily="34" charset="0"/>
                <a:cs typeface="Tahoma" pitchFamily="34" charset="0"/>
              </a:defRPr>
            </a:pPr>
            <a:endParaRPr lang="en-US"/>
          </a:p>
        </c:txPr>
        <c:crossAx val="83797504"/>
        <c:crosses val="autoZero"/>
        <c:crossBetween val="between"/>
        <c:majorUnit val="30"/>
        <c:minorUnit val="10"/>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5260211461263096E-2"/>
          <c:y val="0.11564136080212201"/>
          <c:w val="0.91765055165084197"/>
          <c:h val="0.78109203363468505"/>
        </c:manualLayout>
      </c:layout>
      <c:barChart>
        <c:barDir val="col"/>
        <c:grouping val="clustered"/>
        <c:varyColors val="0"/>
        <c:ser>
          <c:idx val="0"/>
          <c:order val="0"/>
          <c:tx>
            <c:strRef>
              <c:f>Sheet1!$B$1</c:f>
              <c:strCache>
                <c:ptCount val="1"/>
                <c:pt idx="0">
                  <c:v>Total </c:v>
                </c:pt>
              </c:strCache>
            </c:strRef>
          </c:tx>
          <c:spPr>
            <a:solidFill>
              <a:schemeClr val="bg1">
                <a:lumMod val="65000"/>
              </a:schemeClr>
            </a:solidFill>
            <a:ln>
              <a:solidFill>
                <a:schemeClr val="tx1"/>
              </a:solidFill>
            </a:ln>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errBars>
            <c:errBarType val="both"/>
            <c:errValType val="cust"/>
            <c:noEndCap val="0"/>
            <c:plus>
              <c:numRef>
                <c:f>Sheet1!$B$25:$B$29</c:f>
                <c:numCache>
                  <c:formatCode>General</c:formatCode>
                  <c:ptCount val="5"/>
                  <c:pt idx="0">
                    <c:v>0.88788</c:v>
                  </c:pt>
                  <c:pt idx="1">
                    <c:v>0.87416000000000005</c:v>
                  </c:pt>
                  <c:pt idx="3">
                    <c:v>0.49392000000000003</c:v>
                  </c:pt>
                  <c:pt idx="4">
                    <c:v>0.58408000000000004</c:v>
                  </c:pt>
                </c:numCache>
              </c:numRef>
            </c:plus>
            <c:minus>
              <c:numRef>
                <c:f>Sheet1!$B$25:$B$29</c:f>
                <c:numCache>
                  <c:formatCode>General</c:formatCode>
                  <c:ptCount val="5"/>
                  <c:pt idx="0">
                    <c:v>0.88788</c:v>
                  </c:pt>
                  <c:pt idx="1">
                    <c:v>0.87416000000000005</c:v>
                  </c:pt>
                  <c:pt idx="3">
                    <c:v>0.49392000000000003</c:v>
                  </c:pt>
                  <c:pt idx="4">
                    <c:v>0.58408000000000004</c:v>
                  </c:pt>
                </c:numCache>
              </c:numRef>
            </c:minus>
          </c:errBars>
          <c:cat>
            <c:strRef>
              <c:f>Sheet1!$A$2:$A$6</c:f>
              <c:strCache>
                <c:ptCount val="5"/>
                <c:pt idx="0">
                  <c:v>Male</c:v>
                </c:pt>
                <c:pt idx="1">
                  <c:v>Female</c:v>
                </c:pt>
                <c:pt idx="3">
                  <c:v>Male</c:v>
                </c:pt>
                <c:pt idx="4">
                  <c:v>Female</c:v>
                </c:pt>
              </c:strCache>
            </c:strRef>
          </c:cat>
          <c:val>
            <c:numRef>
              <c:f>Sheet1!$B$2:$B$6</c:f>
              <c:numCache>
                <c:formatCode>General</c:formatCode>
                <c:ptCount val="5"/>
                <c:pt idx="0">
                  <c:v>9.9749999999999996</c:v>
                </c:pt>
                <c:pt idx="1">
                  <c:v>8.5730000000000004</c:v>
                </c:pt>
                <c:pt idx="3">
                  <c:v>5.9930000000000003</c:v>
                </c:pt>
                <c:pt idx="4">
                  <c:v>9.82</c:v>
                </c:pt>
              </c:numCache>
            </c:numRef>
          </c:val>
        </c:ser>
        <c:ser>
          <c:idx val="1"/>
          <c:order val="1"/>
          <c:tx>
            <c:strRef>
              <c:f>Sheet1!$C$1</c:f>
              <c:strCache>
                <c:ptCount val="1"/>
                <c:pt idx="0">
                  <c:v>Black</c:v>
                </c:pt>
              </c:strCache>
            </c:strRef>
          </c:tx>
          <c:spPr>
            <a:solidFill>
              <a:schemeClr val="accent4"/>
            </a:solidFill>
            <a:ln>
              <a:solidFill>
                <a:schemeClr val="tx1"/>
              </a:solidFill>
            </a:ln>
          </c:spPr>
          <c:invertIfNegative val="0"/>
          <c:errBars>
            <c:errBarType val="both"/>
            <c:errValType val="cust"/>
            <c:noEndCap val="0"/>
            <c:plus>
              <c:numRef>
                <c:f>Sheet1!$C$25:$C$29</c:f>
                <c:numCache>
                  <c:formatCode>General</c:formatCode>
                  <c:ptCount val="5"/>
                  <c:pt idx="0">
                    <c:v>2.8400400000000001</c:v>
                  </c:pt>
                  <c:pt idx="1">
                    <c:v>2.579359999999999</c:v>
                  </c:pt>
                  <c:pt idx="3">
                    <c:v>1.4621599999999999</c:v>
                  </c:pt>
                  <c:pt idx="4">
                    <c:v>1.45824</c:v>
                  </c:pt>
                </c:numCache>
              </c:numRef>
            </c:plus>
            <c:minus>
              <c:numRef>
                <c:f>Sheet1!$C$25:$C$29</c:f>
                <c:numCache>
                  <c:formatCode>General</c:formatCode>
                  <c:ptCount val="5"/>
                  <c:pt idx="0">
                    <c:v>2.8400400000000001</c:v>
                  </c:pt>
                  <c:pt idx="1">
                    <c:v>2.579359999999999</c:v>
                  </c:pt>
                  <c:pt idx="3">
                    <c:v>1.4621599999999999</c:v>
                  </c:pt>
                  <c:pt idx="4">
                    <c:v>1.45824</c:v>
                  </c:pt>
                </c:numCache>
              </c:numRef>
            </c:minus>
          </c:errBars>
          <c:cat>
            <c:strRef>
              <c:f>Sheet1!$A$2:$A$6</c:f>
              <c:strCache>
                <c:ptCount val="5"/>
                <c:pt idx="0">
                  <c:v>Male</c:v>
                </c:pt>
                <c:pt idx="1">
                  <c:v>Female</c:v>
                </c:pt>
                <c:pt idx="3">
                  <c:v>Male</c:v>
                </c:pt>
                <c:pt idx="4">
                  <c:v>Female</c:v>
                </c:pt>
              </c:strCache>
            </c:strRef>
          </c:cat>
          <c:val>
            <c:numRef>
              <c:f>Sheet1!$C$2:$C$6</c:f>
              <c:numCache>
                <c:formatCode>General</c:formatCode>
                <c:ptCount val="5"/>
                <c:pt idx="0">
                  <c:v>16.917999999999999</c:v>
                </c:pt>
                <c:pt idx="1">
                  <c:v>14.708</c:v>
                </c:pt>
                <c:pt idx="3">
                  <c:v>7.6899999999999986</c:v>
                </c:pt>
                <c:pt idx="4">
                  <c:v>12.3</c:v>
                </c:pt>
              </c:numCache>
            </c:numRef>
          </c:val>
        </c:ser>
        <c:ser>
          <c:idx val="2"/>
          <c:order val="2"/>
          <c:tx>
            <c:strRef>
              <c:f>Sheet1!$D$1</c:f>
              <c:strCache>
                <c:ptCount val="1"/>
                <c:pt idx="0">
                  <c:v>White</c:v>
                </c:pt>
              </c:strCache>
            </c:strRef>
          </c:tx>
          <c:spPr>
            <a:solidFill>
              <a:schemeClr val="accent5"/>
            </a:solidFill>
            <a:ln>
              <a:solidFill>
                <a:schemeClr val="tx1"/>
              </a:solidFill>
            </a:ln>
          </c:spPr>
          <c:invertIfNegative val="0"/>
          <c:errBars>
            <c:errBarType val="both"/>
            <c:errValType val="cust"/>
            <c:noEndCap val="0"/>
            <c:plus>
              <c:numRef>
                <c:f>Sheet1!$D$25:$D$29</c:f>
                <c:numCache>
                  <c:formatCode>General</c:formatCode>
                  <c:ptCount val="5"/>
                  <c:pt idx="0">
                    <c:v>0.99763999999999997</c:v>
                  </c:pt>
                  <c:pt idx="1">
                    <c:v>0.95255999999999996</c:v>
                  </c:pt>
                  <c:pt idx="3">
                    <c:v>0.55076000000000003</c:v>
                  </c:pt>
                  <c:pt idx="4">
                    <c:v>0.67620000000000002</c:v>
                  </c:pt>
                </c:numCache>
              </c:numRef>
            </c:plus>
            <c:minus>
              <c:numRef>
                <c:f>Sheet1!$D$25:$D$29</c:f>
                <c:numCache>
                  <c:formatCode>General</c:formatCode>
                  <c:ptCount val="5"/>
                  <c:pt idx="0">
                    <c:v>0.99763999999999997</c:v>
                  </c:pt>
                  <c:pt idx="1">
                    <c:v>0.95255999999999996</c:v>
                  </c:pt>
                  <c:pt idx="3">
                    <c:v>0.55076000000000003</c:v>
                  </c:pt>
                  <c:pt idx="4">
                    <c:v>0.67620000000000002</c:v>
                  </c:pt>
                </c:numCache>
              </c:numRef>
            </c:minus>
          </c:errBars>
          <c:cat>
            <c:strRef>
              <c:f>Sheet1!$A$2:$A$6</c:f>
              <c:strCache>
                <c:ptCount val="5"/>
                <c:pt idx="0">
                  <c:v>Male</c:v>
                </c:pt>
                <c:pt idx="1">
                  <c:v>Female</c:v>
                </c:pt>
                <c:pt idx="3">
                  <c:v>Male</c:v>
                </c:pt>
                <c:pt idx="4">
                  <c:v>Female</c:v>
                </c:pt>
              </c:strCache>
            </c:strRef>
          </c:cat>
          <c:val>
            <c:numRef>
              <c:f>Sheet1!$D$2:$D$6</c:f>
              <c:numCache>
                <c:formatCode>General</c:formatCode>
                <c:ptCount val="5"/>
                <c:pt idx="0">
                  <c:v>8.5740000000000016</c:v>
                </c:pt>
                <c:pt idx="1">
                  <c:v>7.4160000000000004</c:v>
                </c:pt>
                <c:pt idx="3">
                  <c:v>5.7160000000000002</c:v>
                </c:pt>
                <c:pt idx="4">
                  <c:v>9.6720000000000006</c:v>
                </c:pt>
              </c:numCache>
            </c:numRef>
          </c:val>
        </c:ser>
        <c:ser>
          <c:idx val="3"/>
          <c:order val="3"/>
          <c:tx>
            <c:strRef>
              <c:f>Sheet1!$E$1</c:f>
              <c:strCache>
                <c:ptCount val="1"/>
                <c:pt idx="0">
                  <c:v>Hispanic </c:v>
                </c:pt>
              </c:strCache>
            </c:strRef>
          </c:tx>
          <c:spPr>
            <a:solidFill>
              <a:schemeClr val="accent3"/>
            </a:solidFill>
            <a:ln>
              <a:solidFill>
                <a:schemeClr val="tx1"/>
              </a:solidFill>
            </a:ln>
          </c:spPr>
          <c:invertIfNegative val="0"/>
          <c:errBars>
            <c:errBarType val="both"/>
            <c:errValType val="cust"/>
            <c:noEndCap val="0"/>
            <c:plus>
              <c:numRef>
                <c:f>Sheet1!$E$25:$E$29</c:f>
                <c:numCache>
                  <c:formatCode>General</c:formatCode>
                  <c:ptCount val="5"/>
                  <c:pt idx="0">
                    <c:v>1.8620000000000001</c:v>
                  </c:pt>
                  <c:pt idx="1">
                    <c:v>1.3347599999999999</c:v>
                  </c:pt>
                  <c:pt idx="3">
                    <c:v>0.91727999999999998</c:v>
                  </c:pt>
                  <c:pt idx="4">
                    <c:v>1.2700800000000001</c:v>
                  </c:pt>
                </c:numCache>
              </c:numRef>
            </c:plus>
            <c:minus>
              <c:numRef>
                <c:f>Sheet1!$E$25:$E$29</c:f>
                <c:numCache>
                  <c:formatCode>General</c:formatCode>
                  <c:ptCount val="5"/>
                  <c:pt idx="0">
                    <c:v>1.8620000000000001</c:v>
                  </c:pt>
                  <c:pt idx="1">
                    <c:v>1.3347599999999999</c:v>
                  </c:pt>
                  <c:pt idx="3">
                    <c:v>0.91727999999999998</c:v>
                  </c:pt>
                  <c:pt idx="4">
                    <c:v>1.2700800000000001</c:v>
                  </c:pt>
                </c:numCache>
              </c:numRef>
            </c:minus>
          </c:errBars>
          <c:cat>
            <c:strRef>
              <c:f>Sheet1!$A$2:$A$6</c:f>
              <c:strCache>
                <c:ptCount val="5"/>
                <c:pt idx="0">
                  <c:v>Male</c:v>
                </c:pt>
                <c:pt idx="1">
                  <c:v>Female</c:v>
                </c:pt>
                <c:pt idx="3">
                  <c:v>Male</c:v>
                </c:pt>
                <c:pt idx="4">
                  <c:v>Female</c:v>
                </c:pt>
              </c:strCache>
            </c:strRef>
          </c:cat>
          <c:val>
            <c:numRef>
              <c:f>Sheet1!$E$2:$E$6</c:f>
              <c:numCache>
                <c:formatCode>General</c:formatCode>
                <c:ptCount val="5"/>
                <c:pt idx="0">
                  <c:v>10.579000000000001</c:v>
                </c:pt>
                <c:pt idx="1">
                  <c:v>6.9260000000000002</c:v>
                </c:pt>
                <c:pt idx="3">
                  <c:v>4.262999999999999</c:v>
                </c:pt>
                <c:pt idx="4">
                  <c:v>8.0300000000000011</c:v>
                </c:pt>
              </c:numCache>
            </c:numRef>
          </c:val>
        </c:ser>
        <c:dLbls>
          <c:showLegendKey val="0"/>
          <c:showVal val="0"/>
          <c:showCatName val="0"/>
          <c:showSerName val="0"/>
          <c:showPercent val="0"/>
          <c:showBubbleSize val="0"/>
        </c:dLbls>
        <c:gapWidth val="43"/>
        <c:axId val="69378816"/>
        <c:axId val="69380352"/>
      </c:barChart>
      <c:catAx>
        <c:axId val="69378816"/>
        <c:scaling>
          <c:orientation val="minMax"/>
        </c:scaling>
        <c:delete val="0"/>
        <c:axPos val="b"/>
        <c:numFmt formatCode="General" sourceLinked="1"/>
        <c:majorTickMark val="none"/>
        <c:minorTickMark val="none"/>
        <c:tickLblPos val="nextTo"/>
        <c:spPr>
          <a:ln>
            <a:solidFill>
              <a:srgbClr val="7F7F7F"/>
            </a:solidFill>
          </a:ln>
        </c:spPr>
        <c:txPr>
          <a:bodyPr rot="0" vert="horz"/>
          <a:lstStyle/>
          <a:p>
            <a:pPr>
              <a:defRPr sz="1600">
                <a:latin typeface="Tahoma" pitchFamily="34" charset="0"/>
                <a:ea typeface="Tahoma" pitchFamily="34" charset="0"/>
                <a:cs typeface="Tahoma" pitchFamily="34" charset="0"/>
              </a:defRPr>
            </a:pPr>
            <a:endParaRPr lang="en-US"/>
          </a:p>
        </c:txPr>
        <c:crossAx val="69380352"/>
        <c:crosses val="autoZero"/>
        <c:auto val="1"/>
        <c:lblAlgn val="ctr"/>
        <c:lblOffset val="100"/>
        <c:tickLblSkip val="1"/>
        <c:noMultiLvlLbl val="0"/>
      </c:catAx>
      <c:valAx>
        <c:axId val="69380352"/>
        <c:scaling>
          <c:orientation val="minMax"/>
          <c:max val="25"/>
        </c:scaling>
        <c:delete val="0"/>
        <c:axPos val="l"/>
        <c:majorGridlines>
          <c:spPr>
            <a:ln w="9525">
              <a:solidFill>
                <a:srgbClr val="D9D9D9"/>
              </a:solidFill>
              <a:prstDash val="sysDash"/>
            </a:ln>
          </c:spPr>
        </c:majorGridlines>
        <c:numFmt formatCode="0" sourceLinked="0"/>
        <c:majorTickMark val="in"/>
        <c:minorTickMark val="none"/>
        <c:tickLblPos val="nextTo"/>
        <c:spPr>
          <a:ln>
            <a:solidFill>
              <a:srgbClr val="7F7F7F"/>
            </a:solidFill>
          </a:ln>
        </c:spPr>
        <c:txPr>
          <a:bodyPr/>
          <a:lstStyle/>
          <a:p>
            <a:pPr>
              <a:defRPr sz="1600">
                <a:latin typeface="Tahoma" pitchFamily="34" charset="0"/>
                <a:ea typeface="Tahoma" pitchFamily="34" charset="0"/>
                <a:cs typeface="Tahoma" pitchFamily="34" charset="0"/>
              </a:defRPr>
            </a:pPr>
            <a:endParaRPr lang="en-US"/>
          </a:p>
        </c:txPr>
        <c:crossAx val="69378816"/>
        <c:crosses val="autoZero"/>
        <c:crossBetween val="between"/>
        <c:majorUnit val="5"/>
        <c:minorUnit val="1"/>
      </c:valAx>
      <c:spPr>
        <a:ln>
          <a:noFill/>
        </a:ln>
      </c:spPr>
    </c:plotArea>
    <c:plotVisOnly val="1"/>
    <c:dispBlanksAs val="gap"/>
    <c:showDLblsOverMax val="0"/>
  </c:chart>
  <c:txPr>
    <a:bodyPr/>
    <a:lstStyle/>
    <a:p>
      <a:pPr>
        <a:defRPr sz="1799"/>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097378277153559"/>
          <c:y val="0.15652173913043479"/>
          <c:w val="0.51498127340823974"/>
          <c:h val="0.79710144927536231"/>
        </c:manualLayout>
      </c:layout>
      <c:pieChart>
        <c:varyColors val="1"/>
        <c:ser>
          <c:idx val="0"/>
          <c:order val="0"/>
          <c:tx>
            <c:strRef>
              <c:f>Sheet1!$A$2</c:f>
              <c:strCache>
                <c:ptCount val="1"/>
              </c:strCache>
            </c:strRef>
          </c:tx>
          <c:spPr>
            <a:solidFill>
              <a:srgbClr val="00FF00"/>
            </a:solidFill>
            <a:ln w="10813">
              <a:solidFill>
                <a:schemeClr val="tx1"/>
              </a:solidFill>
              <a:prstDash val="solid"/>
            </a:ln>
          </c:spPr>
          <c:dPt>
            <c:idx val="0"/>
            <c:bubble3D val="0"/>
            <c:spPr>
              <a:solidFill>
                <a:schemeClr val="tx2">
                  <a:lumMod val="20000"/>
                  <a:lumOff val="80000"/>
                </a:schemeClr>
              </a:solidFill>
              <a:ln w="10813">
                <a:solidFill>
                  <a:schemeClr val="tx1"/>
                </a:solidFill>
                <a:prstDash val="solid"/>
              </a:ln>
            </c:spPr>
          </c:dPt>
          <c:dPt>
            <c:idx val="1"/>
            <c:bubble3D val="0"/>
            <c:spPr>
              <a:solidFill>
                <a:schemeClr val="tx2">
                  <a:lumMod val="40000"/>
                  <a:lumOff val="60000"/>
                </a:schemeClr>
              </a:solidFill>
              <a:ln w="10813">
                <a:solidFill>
                  <a:schemeClr val="tx1"/>
                </a:solidFill>
                <a:prstDash val="solid"/>
              </a:ln>
            </c:spPr>
          </c:dPt>
          <c:dPt>
            <c:idx val="2"/>
            <c:bubble3D val="0"/>
            <c:spPr>
              <a:solidFill>
                <a:schemeClr val="tx2">
                  <a:lumMod val="75000"/>
                </a:schemeClr>
              </a:solidFill>
              <a:ln w="10813">
                <a:solidFill>
                  <a:schemeClr val="tx1"/>
                </a:solidFill>
                <a:prstDash val="solid"/>
              </a:ln>
            </c:spPr>
          </c:dPt>
          <c:dLbls>
            <c:dLbl>
              <c:idx val="0"/>
              <c:layout>
                <c:manualLayout>
                  <c:x val="1.8577454668296032E-3"/>
                  <c:y val="0.18592838206759219"/>
                </c:manualLayout>
              </c:layout>
              <c:tx>
                <c:rich>
                  <a:bodyPr/>
                  <a:lstStyle/>
                  <a:p>
                    <a:pPr>
                      <a:defRPr sz="1192" b="1" i="0" u="none" strike="noStrike" baseline="0">
                        <a:solidFill>
                          <a:schemeClr val="tx1"/>
                        </a:solidFill>
                        <a:latin typeface="Tahoma"/>
                        <a:ea typeface="Tahoma"/>
                        <a:cs typeface="Tahoma"/>
                      </a:defRPr>
                    </a:pPr>
                    <a:r>
                      <a:rPr lang="en-US" dirty="0" smtClean="0"/>
                      <a:t>Under </a:t>
                    </a:r>
                    <a:r>
                      <a:rPr lang="en-US" dirty="0"/>
                      <a:t>5 years, </a:t>
                    </a:r>
                    <a:r>
                      <a:rPr lang="en-US" dirty="0" smtClean="0"/>
                      <a:t>15%</a:t>
                    </a:r>
                    <a:endParaRPr lang="en-US" dirty="0"/>
                  </a:p>
                </c:rich>
              </c:tx>
              <c:numFmt formatCode="0%" sourceLinked="0"/>
              <c:spPr>
                <a:noFill/>
                <a:ln w="21626">
                  <a:noFill/>
                </a:ln>
              </c:spPr>
              <c:dLblPos val="bestFit"/>
              <c:showLegendKey val="0"/>
              <c:showVal val="0"/>
              <c:showCatName val="1"/>
              <c:showSerName val="0"/>
              <c:showPercent val="1"/>
              <c:showBubbleSize val="0"/>
              <c:separator>, </c:separator>
            </c:dLbl>
            <c:dLbl>
              <c:idx val="1"/>
              <c:layout>
                <c:manualLayout>
                  <c:x val="-5.9754578993392905E-2"/>
                  <c:y val="-0.17620821072897874"/>
                </c:manualLayout>
              </c:layout>
              <c:tx>
                <c:rich>
                  <a:bodyPr/>
                  <a:lstStyle/>
                  <a:p>
                    <a:pPr>
                      <a:defRPr sz="1192" b="1" i="0" u="none" strike="noStrike" baseline="0">
                        <a:solidFill>
                          <a:schemeClr val="tx1"/>
                        </a:solidFill>
                        <a:latin typeface="Tahoma"/>
                        <a:ea typeface="Tahoma"/>
                        <a:cs typeface="Tahoma"/>
                      </a:defRPr>
                    </a:pPr>
                    <a:r>
                      <a:rPr lang="en-US" dirty="0"/>
                      <a:t>
5-64 years, </a:t>
                    </a:r>
                    <a:r>
                      <a:rPr lang="en-US" dirty="0" smtClean="0"/>
                      <a:t>78%</a:t>
                    </a:r>
                    <a:endParaRPr lang="en-US" dirty="0"/>
                  </a:p>
                </c:rich>
              </c:tx>
              <c:spPr>
                <a:noFill/>
                <a:ln w="21626">
                  <a:noFill/>
                </a:ln>
              </c:spPr>
              <c:dLblPos val="bestFit"/>
              <c:showLegendKey val="0"/>
              <c:showVal val="0"/>
              <c:showCatName val="0"/>
              <c:showSerName val="0"/>
              <c:showPercent val="0"/>
              <c:showBubbleSize val="0"/>
            </c:dLbl>
            <c:dLbl>
              <c:idx val="2"/>
              <c:layout>
                <c:manualLayout>
                  <c:x val="3.7268596769931203E-3"/>
                  <c:y val="7.6888812955347011E-2"/>
                </c:manualLayout>
              </c:layout>
              <c:tx>
                <c:rich>
                  <a:bodyPr/>
                  <a:lstStyle/>
                  <a:p>
                    <a:pPr>
                      <a:defRPr sz="1192" b="1" i="0" u="none" strike="noStrike" baseline="0">
                        <a:solidFill>
                          <a:schemeClr val="tx2"/>
                        </a:solidFill>
                        <a:latin typeface="Tahoma"/>
                        <a:ea typeface="Tahoma"/>
                        <a:cs typeface="Tahoma"/>
                      </a:defRPr>
                    </a:pPr>
                    <a:r>
                      <a:rPr lang="en-US" dirty="0">
                        <a:solidFill>
                          <a:schemeClr val="tx1"/>
                        </a:solidFill>
                      </a:rPr>
                      <a:t>65 years and over, </a:t>
                    </a:r>
                    <a:r>
                      <a:rPr lang="en-US" dirty="0" smtClean="0">
                        <a:solidFill>
                          <a:schemeClr val="tx1"/>
                        </a:solidFill>
                      </a:rPr>
                      <a:t>6%</a:t>
                    </a:r>
                    <a:endParaRPr lang="en-US" dirty="0">
                      <a:solidFill>
                        <a:schemeClr val="tx1"/>
                      </a:solidFill>
                    </a:endParaRPr>
                  </a:p>
                </c:rich>
              </c:tx>
              <c:spPr>
                <a:noFill/>
                <a:ln w="21626">
                  <a:noFill/>
                </a:ln>
              </c:spPr>
              <c:dLblPos val="bestFit"/>
              <c:showLegendKey val="0"/>
              <c:showVal val="0"/>
              <c:showCatName val="0"/>
              <c:showSerName val="0"/>
              <c:showPercent val="0"/>
              <c:showBubbleSize val="0"/>
            </c:dLbl>
            <c:numFmt formatCode="0%" sourceLinked="0"/>
            <c:spPr>
              <a:noFill/>
              <a:ln w="21626">
                <a:noFill/>
              </a:ln>
            </c:spPr>
            <c:txPr>
              <a:bodyPr/>
              <a:lstStyle/>
              <a:p>
                <a:pPr>
                  <a:defRPr sz="1022" b="1" i="0" u="none" strike="noStrike" baseline="0">
                    <a:solidFill>
                      <a:schemeClr val="tx1"/>
                    </a:solidFill>
                    <a:latin typeface="Tahoma"/>
                    <a:ea typeface="Tahoma"/>
                    <a:cs typeface="Tahoma"/>
                  </a:defRPr>
                </a:pPr>
                <a:endParaRPr lang="en-US"/>
              </a:p>
            </c:txPr>
            <c:showLegendKey val="0"/>
            <c:showVal val="0"/>
            <c:showCatName val="1"/>
            <c:showSerName val="0"/>
            <c:showPercent val="1"/>
            <c:showBubbleSize val="0"/>
            <c:separator>, </c:separator>
            <c:showLeaderLines val="1"/>
          </c:dLbls>
          <c:cat>
            <c:strRef>
              <c:f>Sheet1!$B$1:$D$1</c:f>
              <c:strCache>
                <c:ptCount val="3"/>
                <c:pt idx="0">
                  <c:v>Under 5 years</c:v>
                </c:pt>
                <c:pt idx="1">
                  <c:v>5-64 years</c:v>
                </c:pt>
                <c:pt idx="2">
                  <c:v>65 years and over</c:v>
                </c:pt>
              </c:strCache>
            </c:strRef>
          </c:cat>
          <c:val>
            <c:numRef>
              <c:f>Sheet1!$B$2:$D$2</c:f>
              <c:numCache>
                <c:formatCode>#,##0</c:formatCode>
                <c:ptCount val="3"/>
                <c:pt idx="0">
                  <c:v>879059</c:v>
                </c:pt>
                <c:pt idx="1">
                  <c:v>4487986</c:v>
                </c:pt>
                <c:pt idx="2">
                  <c:v>360365</c:v>
                </c:pt>
              </c:numCache>
            </c:numRef>
          </c:val>
        </c:ser>
        <c:dLbls>
          <c:showLegendKey val="0"/>
          <c:showVal val="0"/>
          <c:showCatName val="0"/>
          <c:showSerName val="0"/>
          <c:showPercent val="0"/>
          <c:showBubbleSize val="0"/>
          <c:showLeaderLines val="1"/>
        </c:dLbls>
        <c:firstSliceAng val="330"/>
      </c:pieChart>
      <c:spPr>
        <a:noFill/>
        <a:ln w="21626">
          <a:noFill/>
        </a:ln>
      </c:spPr>
    </c:plotArea>
    <c:plotVisOnly val="1"/>
    <c:dispBlanksAs val="zero"/>
    <c:showDLblsOverMax val="0"/>
  </c:chart>
  <c:spPr>
    <a:noFill/>
    <a:ln>
      <a:noFill/>
    </a:ln>
  </c:spPr>
  <c:txPr>
    <a:bodyPr/>
    <a:lstStyle/>
    <a:p>
      <a:pPr>
        <a:defRPr sz="1256" b="1" i="0" u="none" strike="noStrike" baseline="0">
          <a:solidFill>
            <a:schemeClr val="tx1"/>
          </a:solidFill>
          <a:latin typeface="Arial"/>
          <a:ea typeface="Arial"/>
          <a:cs typeface="Arial"/>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592031835436628E-2"/>
          <c:y val="0.10052540744372457"/>
          <c:w val="0.9136756080672398"/>
          <c:h val="0.71716368000737063"/>
        </c:manualLayout>
      </c:layout>
      <c:barChart>
        <c:barDir val="col"/>
        <c:grouping val="clustered"/>
        <c:varyColors val="0"/>
        <c:ser>
          <c:idx val="0"/>
          <c:order val="0"/>
          <c:tx>
            <c:strRef>
              <c:f>Sheet1!$A$2</c:f>
              <c:strCache>
                <c:ptCount val="1"/>
                <c:pt idx="0">
                  <c:v>1998</c:v>
                </c:pt>
              </c:strCache>
            </c:strRef>
          </c:tx>
          <c:spPr>
            <a:solidFill>
              <a:schemeClr val="accent2"/>
            </a:solidFill>
            <a:ln>
              <a:solidFill>
                <a:schemeClr val="tx1"/>
              </a:solidFill>
            </a:ln>
          </c:spPr>
          <c:invertIfNegative val="0"/>
          <c:errBars>
            <c:errBarType val="both"/>
            <c:errValType val="cust"/>
            <c:noEndCap val="0"/>
            <c:plus>
              <c:numRef>
                <c:f>Sheet1!$B$11:$G$11</c:f>
                <c:numCache>
                  <c:formatCode>General</c:formatCode>
                  <c:ptCount val="6"/>
                  <c:pt idx="0">
                    <c:v>16.071999999999999</c:v>
                  </c:pt>
                  <c:pt idx="1">
                    <c:v>1.5680000000000001</c:v>
                  </c:pt>
                  <c:pt idx="2">
                    <c:v>2.94</c:v>
                  </c:pt>
                </c:numCache>
              </c:numRef>
            </c:plus>
            <c:minus>
              <c:numRef>
                <c:f>Sheet1!$B$11:$G$11</c:f>
                <c:numCache>
                  <c:formatCode>General</c:formatCode>
                  <c:ptCount val="6"/>
                  <c:pt idx="0">
                    <c:v>16.071999999999999</c:v>
                  </c:pt>
                  <c:pt idx="1">
                    <c:v>1.5680000000000001</c:v>
                  </c:pt>
                  <c:pt idx="2">
                    <c:v>2.94</c:v>
                  </c:pt>
                </c:numCache>
              </c:numRef>
            </c:minus>
          </c:errBars>
          <c:cat>
            <c:strRef>
              <c:f>Sheet1!$B$1:$D$1</c:f>
              <c:strCache>
                <c:ptCount val="3"/>
                <c:pt idx="0">
                  <c:v>&lt;5</c:v>
                </c:pt>
                <c:pt idx="1">
                  <c:v>5-64</c:v>
                </c:pt>
                <c:pt idx="2">
                  <c:v>65+</c:v>
                </c:pt>
              </c:strCache>
            </c:strRef>
          </c:cat>
          <c:val>
            <c:numRef>
              <c:f>Sheet1!$B$2:$D$2</c:f>
              <c:numCache>
                <c:formatCode>General</c:formatCode>
                <c:ptCount val="3"/>
                <c:pt idx="0">
                  <c:v>45.6</c:v>
                </c:pt>
                <c:pt idx="1">
                  <c:v>12.5</c:v>
                </c:pt>
                <c:pt idx="2">
                  <c:v>17.7</c:v>
                </c:pt>
              </c:numCache>
            </c:numRef>
          </c:val>
        </c:ser>
        <c:ser>
          <c:idx val="1"/>
          <c:order val="1"/>
          <c:tx>
            <c:strRef>
              <c:f>Sheet1!$A$3</c:f>
              <c:strCache>
                <c:ptCount val="1"/>
                <c:pt idx="0">
                  <c:v>2010</c:v>
                </c:pt>
              </c:strCache>
            </c:strRef>
          </c:tx>
          <c:spPr>
            <a:solidFill>
              <a:schemeClr val="accent1"/>
            </a:solidFill>
            <a:ln>
              <a:solidFill>
                <a:schemeClr val="tx1"/>
              </a:solidFill>
            </a:ln>
          </c:spPr>
          <c:invertIfNegative val="0"/>
          <c:errBars>
            <c:errBarType val="both"/>
            <c:errValType val="cust"/>
            <c:noEndCap val="0"/>
            <c:plus>
              <c:numRef>
                <c:f>Sheet1!$B$12:$G$12</c:f>
                <c:numCache>
                  <c:formatCode>General</c:formatCode>
                  <c:ptCount val="6"/>
                  <c:pt idx="0">
                    <c:v>20.911239999999999</c:v>
                  </c:pt>
                  <c:pt idx="1">
                    <c:v>2.254</c:v>
                  </c:pt>
                  <c:pt idx="2">
                    <c:v>5.4997600000000002</c:v>
                  </c:pt>
                </c:numCache>
              </c:numRef>
            </c:plus>
            <c:minus>
              <c:numRef>
                <c:f>Sheet1!$B$12:$G$12</c:f>
                <c:numCache>
                  <c:formatCode>General</c:formatCode>
                  <c:ptCount val="6"/>
                  <c:pt idx="0">
                    <c:v>20.911239999999999</c:v>
                  </c:pt>
                  <c:pt idx="1">
                    <c:v>2.254</c:v>
                  </c:pt>
                  <c:pt idx="2">
                    <c:v>5.4997600000000002</c:v>
                  </c:pt>
                </c:numCache>
              </c:numRef>
            </c:minus>
          </c:errBars>
          <c:cat>
            <c:strRef>
              <c:f>Sheet1!$B$1:$D$1</c:f>
              <c:strCache>
                <c:ptCount val="3"/>
                <c:pt idx="0">
                  <c:v>&lt;5</c:v>
                </c:pt>
                <c:pt idx="1">
                  <c:v>5-64</c:v>
                </c:pt>
                <c:pt idx="2">
                  <c:v>65+</c:v>
                </c:pt>
              </c:strCache>
            </c:strRef>
          </c:cat>
          <c:val>
            <c:numRef>
              <c:f>Sheet1!$B$3:$D$3</c:f>
              <c:numCache>
                <c:formatCode>General</c:formatCode>
                <c:ptCount val="3"/>
                <c:pt idx="0">
                  <c:v>33.119999999999997</c:v>
                </c:pt>
                <c:pt idx="1">
                  <c:v>10.519</c:v>
                </c:pt>
                <c:pt idx="2">
                  <c:v>25.498000000000001</c:v>
                </c:pt>
              </c:numCache>
            </c:numRef>
          </c:val>
        </c:ser>
        <c:ser>
          <c:idx val="2"/>
          <c:order val="2"/>
          <c:tx>
            <c:strRef>
              <c:f>Sheet1!$A$4</c:f>
              <c:strCache>
                <c:ptCount val="1"/>
                <c:pt idx="0">
                  <c:v>2020 Target</c:v>
                </c:pt>
              </c:strCache>
            </c:strRef>
          </c:tx>
          <c:spPr>
            <a:noFill/>
            <a:ln w="0">
              <a:noFill/>
            </a:ln>
          </c:spPr>
          <c:invertIfNegative val="0"/>
          <c:trendline>
            <c:name>2020 Target</c:name>
            <c:spPr>
              <a:ln w="50800">
                <a:prstDash val="dash"/>
              </a:ln>
            </c:spPr>
            <c:trendlineType val="linear"/>
            <c:forward val="0.5"/>
            <c:backward val="0.5"/>
            <c:dispRSqr val="0"/>
            <c:dispEq val="0"/>
          </c:trendline>
          <c:cat>
            <c:strRef>
              <c:f>Sheet1!$B$1:$D$1</c:f>
              <c:strCache>
                <c:ptCount val="3"/>
                <c:pt idx="0">
                  <c:v>&lt;5</c:v>
                </c:pt>
                <c:pt idx="1">
                  <c:v>5-64</c:v>
                </c:pt>
                <c:pt idx="2">
                  <c:v>65+</c:v>
                </c:pt>
              </c:strCache>
            </c:strRef>
          </c:cat>
          <c:val>
            <c:numRef>
              <c:f>Sheet1!$B$4:$D$4</c:f>
              <c:numCache>
                <c:formatCode>General</c:formatCode>
                <c:ptCount val="3"/>
              </c:numCache>
            </c:numRef>
          </c:val>
        </c:ser>
        <c:dLbls>
          <c:showLegendKey val="0"/>
          <c:showVal val="0"/>
          <c:showCatName val="0"/>
          <c:showSerName val="0"/>
          <c:showPercent val="0"/>
          <c:showBubbleSize val="0"/>
        </c:dLbls>
        <c:gapWidth val="59"/>
        <c:axId val="84152320"/>
        <c:axId val="84154240"/>
      </c:barChart>
      <c:catAx>
        <c:axId val="84152320"/>
        <c:scaling>
          <c:orientation val="minMax"/>
        </c:scaling>
        <c:delete val="0"/>
        <c:axPos val="b"/>
        <c:title>
          <c:tx>
            <c:rich>
              <a:bodyPr/>
              <a:lstStyle/>
              <a:p>
                <a:pPr>
                  <a:defRPr/>
                </a:pPr>
                <a:r>
                  <a:rPr lang="en-US" sz="1600" b="0" dirty="0" smtClean="0">
                    <a:latin typeface="Tahoma" panose="020B0604030504040204" pitchFamily="34" charset="0"/>
                    <a:ea typeface="Tahoma" panose="020B0604030504040204" pitchFamily="34" charset="0"/>
                    <a:cs typeface="Tahoma" panose="020B0604030504040204" pitchFamily="34" charset="0"/>
                  </a:rPr>
                  <a:t>Age (years)</a:t>
                </a:r>
                <a:endParaRPr lang="en-US" sz="1600" b="0" dirty="0">
                  <a:latin typeface="Tahoma" panose="020B0604030504040204" pitchFamily="34" charset="0"/>
                  <a:ea typeface="Tahoma" panose="020B0604030504040204" pitchFamily="34" charset="0"/>
                  <a:cs typeface="Tahoma" panose="020B0604030504040204" pitchFamily="34" charset="0"/>
                </a:endParaRPr>
              </a:p>
            </c:rich>
          </c:tx>
          <c:overlay val="0"/>
        </c:title>
        <c:majorTickMark val="none"/>
        <c:minorTickMark val="none"/>
        <c:tickLblPos val="nextTo"/>
        <c:spPr>
          <a:ln w="9525">
            <a:solidFill>
              <a:srgbClr val="7F7F7F"/>
            </a:solidFill>
            <a:miter lim="800000"/>
          </a:ln>
        </c:spPr>
        <c:txPr>
          <a:bodyPr rot="0" vert="horz" anchor="t" anchorCtr="0"/>
          <a:lstStyle/>
          <a:p>
            <a:pPr>
              <a:defRPr sz="1600">
                <a:solidFill>
                  <a:schemeClr val="tx1"/>
                </a:solidFill>
                <a:latin typeface="Tahoma" pitchFamily="34" charset="0"/>
                <a:cs typeface="Tahoma" pitchFamily="34" charset="0"/>
              </a:defRPr>
            </a:pPr>
            <a:endParaRPr lang="en-US"/>
          </a:p>
        </c:txPr>
        <c:crossAx val="84154240"/>
        <c:crosses val="autoZero"/>
        <c:auto val="1"/>
        <c:lblAlgn val="ctr"/>
        <c:lblOffset val="10"/>
        <c:noMultiLvlLbl val="0"/>
      </c:catAx>
      <c:valAx>
        <c:axId val="84154240"/>
        <c:scaling>
          <c:orientation val="minMax"/>
          <c:max val="80"/>
          <c:min val="0"/>
        </c:scaling>
        <c:delete val="0"/>
        <c:axPos val="l"/>
        <c:majorGridlines>
          <c:spPr>
            <a:ln>
              <a:solidFill>
                <a:srgbClr val="D9D9D9"/>
              </a:solidFill>
              <a:prstDash val="sysDash"/>
            </a:ln>
          </c:spPr>
        </c:majorGridlines>
        <c:numFmt formatCode="General" sourceLinked="1"/>
        <c:majorTickMark val="in"/>
        <c:minorTickMark val="none"/>
        <c:tickLblPos val="nextTo"/>
        <c:spPr>
          <a:ln w="9525">
            <a:solidFill>
              <a:srgbClr val="7F7F7F"/>
            </a:solidFill>
            <a:prstDash val="solid"/>
            <a:miter lim="800000"/>
          </a:ln>
        </c:spPr>
        <c:txPr>
          <a:bodyPr/>
          <a:lstStyle/>
          <a:p>
            <a:pPr>
              <a:defRPr sz="1600">
                <a:solidFill>
                  <a:schemeClr val="tx1"/>
                </a:solidFill>
                <a:latin typeface="Tahoma" pitchFamily="34" charset="0"/>
                <a:cs typeface="Tahoma" pitchFamily="34" charset="0"/>
              </a:defRPr>
            </a:pPr>
            <a:endParaRPr lang="en-US"/>
          </a:p>
        </c:txPr>
        <c:crossAx val="84152320"/>
        <c:crosses val="autoZero"/>
        <c:crossBetween val="between"/>
        <c:majorUnit val="20"/>
        <c:minorUnit val="10"/>
      </c:valAx>
    </c:plotArea>
    <c:legend>
      <c:legendPos val="t"/>
      <c:legendEntry>
        <c:idx val="2"/>
        <c:delete val="1"/>
      </c:legendEntry>
      <c:legendEntry>
        <c:idx val="3"/>
        <c:delete val="1"/>
      </c:legendEntry>
      <c:layout>
        <c:manualLayout>
          <c:xMode val="edge"/>
          <c:yMode val="edge"/>
          <c:x val="0.3708462793502163"/>
          <c:y val="0.12536727408235207"/>
          <c:w val="0.22527429003806956"/>
          <c:h val="7.8800611946950067E-2"/>
        </c:manualLayout>
      </c:layout>
      <c:overlay val="0"/>
      <c:txPr>
        <a:bodyPr/>
        <a:lstStyle/>
        <a:p>
          <a:pPr>
            <a:defRPr sz="20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097378277153559"/>
          <c:y val="0.15652173913043479"/>
          <c:w val="0.51498127340823974"/>
          <c:h val="0.79710144927536231"/>
        </c:manualLayout>
      </c:layout>
      <c:pieChart>
        <c:varyColors val="1"/>
        <c:ser>
          <c:idx val="0"/>
          <c:order val="0"/>
          <c:tx>
            <c:strRef>
              <c:f>Sheet1!$A$2</c:f>
              <c:strCache>
                <c:ptCount val="1"/>
              </c:strCache>
            </c:strRef>
          </c:tx>
          <c:spPr>
            <a:solidFill>
              <a:srgbClr val="00FF00"/>
            </a:solidFill>
            <a:ln w="10813">
              <a:solidFill>
                <a:schemeClr val="tx1"/>
              </a:solidFill>
              <a:prstDash val="solid"/>
            </a:ln>
          </c:spPr>
          <c:dPt>
            <c:idx val="0"/>
            <c:bubble3D val="0"/>
            <c:spPr>
              <a:solidFill>
                <a:schemeClr val="tx2">
                  <a:lumMod val="20000"/>
                  <a:lumOff val="80000"/>
                </a:schemeClr>
              </a:solidFill>
              <a:ln w="10813">
                <a:solidFill>
                  <a:schemeClr val="tx1"/>
                </a:solidFill>
                <a:prstDash val="solid"/>
              </a:ln>
            </c:spPr>
          </c:dPt>
          <c:dPt>
            <c:idx val="1"/>
            <c:bubble3D val="0"/>
            <c:spPr>
              <a:solidFill>
                <a:schemeClr val="tx2">
                  <a:lumMod val="40000"/>
                  <a:lumOff val="60000"/>
                </a:schemeClr>
              </a:solidFill>
              <a:ln w="10813">
                <a:solidFill>
                  <a:schemeClr val="tx1"/>
                </a:solidFill>
                <a:prstDash val="solid"/>
              </a:ln>
            </c:spPr>
          </c:dPt>
          <c:dPt>
            <c:idx val="2"/>
            <c:bubble3D val="0"/>
            <c:spPr>
              <a:solidFill>
                <a:schemeClr val="tx2">
                  <a:lumMod val="75000"/>
                </a:schemeClr>
              </a:solidFill>
              <a:ln w="10813">
                <a:solidFill>
                  <a:schemeClr val="tx1"/>
                </a:solidFill>
                <a:prstDash val="solid"/>
              </a:ln>
            </c:spPr>
          </c:dPt>
          <c:dLbls>
            <c:dLbl>
              <c:idx val="0"/>
              <c:layout>
                <c:manualLayout>
                  <c:x val="1.8577454668296032E-3"/>
                  <c:y val="0.18592838206759219"/>
                </c:manualLayout>
              </c:layout>
              <c:numFmt formatCode="0%" sourceLinked="0"/>
              <c:spPr>
                <a:noFill/>
                <a:ln w="21626">
                  <a:noFill/>
                </a:ln>
              </c:spPr>
              <c:txPr>
                <a:bodyPr/>
                <a:lstStyle/>
                <a:p>
                  <a:pPr>
                    <a:defRPr sz="1192" b="1" i="0" u="none" strike="noStrike" baseline="0">
                      <a:solidFill>
                        <a:schemeClr val="tx1"/>
                      </a:solidFill>
                      <a:latin typeface="Tahoma"/>
                      <a:ea typeface="Tahoma"/>
                      <a:cs typeface="Tahoma"/>
                    </a:defRPr>
                  </a:pPr>
                  <a:endParaRPr lang="en-US"/>
                </a:p>
              </c:txPr>
              <c:dLblPos val="bestFit"/>
              <c:showLegendKey val="0"/>
              <c:showVal val="0"/>
              <c:showCatName val="1"/>
              <c:showSerName val="0"/>
              <c:showPercent val="1"/>
              <c:showBubbleSize val="0"/>
              <c:separator>, </c:separator>
            </c:dLbl>
            <c:dLbl>
              <c:idx val="1"/>
              <c:layout>
                <c:manualLayout>
                  <c:x val="-0.15993877505484566"/>
                  <c:y val="-0.176208051551523"/>
                </c:manualLayout>
              </c:layout>
              <c:tx>
                <c:rich>
                  <a:bodyPr/>
                  <a:lstStyle/>
                  <a:p>
                    <a:pPr>
                      <a:defRPr sz="1192" b="1" i="0" u="none" strike="noStrike" baseline="0">
                        <a:solidFill>
                          <a:schemeClr val="tx1"/>
                        </a:solidFill>
                        <a:latin typeface="Tahoma"/>
                        <a:ea typeface="Tahoma"/>
                        <a:cs typeface="Tahoma"/>
                      </a:defRPr>
                    </a:pPr>
                    <a:r>
                      <a:rPr lang="en-US" dirty="0"/>
                      <a:t>
5-64 years, 60%</a:t>
                    </a:r>
                  </a:p>
                </c:rich>
              </c:tx>
              <c:spPr>
                <a:noFill/>
                <a:ln w="21626">
                  <a:noFill/>
                </a:ln>
              </c:spPr>
              <c:dLblPos val="bestFit"/>
              <c:showLegendKey val="0"/>
              <c:showVal val="0"/>
              <c:showCatName val="0"/>
              <c:showSerName val="0"/>
              <c:showPercent val="0"/>
              <c:showBubbleSize val="0"/>
            </c:dLbl>
            <c:dLbl>
              <c:idx val="2"/>
              <c:layout>
                <c:manualLayout>
                  <c:x val="0.19820187139595336"/>
                  <c:y val="0.10879763602543295"/>
                </c:manualLayout>
              </c:layout>
              <c:tx>
                <c:rich>
                  <a:bodyPr/>
                  <a:lstStyle/>
                  <a:p>
                    <a:pPr>
                      <a:defRPr sz="1192" b="1" i="0" u="none" strike="noStrike" baseline="0">
                        <a:solidFill>
                          <a:schemeClr val="tx2"/>
                        </a:solidFill>
                        <a:latin typeface="Tahoma"/>
                        <a:ea typeface="Tahoma"/>
                        <a:cs typeface="Tahoma"/>
                      </a:defRPr>
                    </a:pPr>
                    <a:r>
                      <a:rPr lang="en-US" dirty="0">
                        <a:solidFill>
                          <a:schemeClr val="bg1"/>
                        </a:solidFill>
                      </a:rPr>
                      <a:t>65 years and over, </a:t>
                    </a:r>
                    <a:r>
                      <a:rPr lang="en-US" dirty="0" smtClean="0">
                        <a:solidFill>
                          <a:schemeClr val="bg1"/>
                        </a:solidFill>
                      </a:rPr>
                      <a:t>23%</a:t>
                    </a:r>
                    <a:endParaRPr lang="en-US" dirty="0">
                      <a:solidFill>
                        <a:schemeClr val="bg1"/>
                      </a:solidFill>
                    </a:endParaRPr>
                  </a:p>
                </c:rich>
              </c:tx>
              <c:spPr>
                <a:noFill/>
                <a:ln w="21626">
                  <a:noFill/>
                </a:ln>
              </c:spPr>
              <c:dLblPos val="bestFit"/>
              <c:showLegendKey val="0"/>
              <c:showVal val="0"/>
              <c:showCatName val="0"/>
              <c:showSerName val="0"/>
              <c:showPercent val="0"/>
              <c:showBubbleSize val="0"/>
            </c:dLbl>
            <c:numFmt formatCode="0%" sourceLinked="0"/>
            <c:spPr>
              <a:noFill/>
              <a:ln w="21626">
                <a:noFill/>
              </a:ln>
            </c:spPr>
            <c:txPr>
              <a:bodyPr/>
              <a:lstStyle/>
              <a:p>
                <a:pPr>
                  <a:defRPr sz="1022" b="1" i="0" u="none" strike="noStrike" baseline="0">
                    <a:solidFill>
                      <a:schemeClr val="tx1"/>
                    </a:solidFill>
                    <a:latin typeface="Tahoma"/>
                    <a:ea typeface="Tahoma"/>
                    <a:cs typeface="Tahoma"/>
                  </a:defRPr>
                </a:pPr>
                <a:endParaRPr lang="en-US"/>
              </a:p>
            </c:txPr>
            <c:showLegendKey val="0"/>
            <c:showVal val="0"/>
            <c:showCatName val="1"/>
            <c:showSerName val="0"/>
            <c:showPercent val="1"/>
            <c:showBubbleSize val="0"/>
            <c:separator>, </c:separator>
            <c:showLeaderLines val="1"/>
          </c:dLbls>
          <c:cat>
            <c:strRef>
              <c:f>Sheet1!$B$1:$D$1</c:f>
              <c:strCache>
                <c:ptCount val="3"/>
                <c:pt idx="0">
                  <c:v>Under 5 years</c:v>
                </c:pt>
                <c:pt idx="1">
                  <c:v>5-64 years</c:v>
                </c:pt>
                <c:pt idx="2">
                  <c:v>65 years and over</c:v>
                </c:pt>
              </c:strCache>
            </c:strRef>
          </c:cat>
          <c:val>
            <c:numRef>
              <c:f>Sheet1!$B$2:$D$2</c:f>
              <c:numCache>
                <c:formatCode>General</c:formatCode>
                <c:ptCount val="3"/>
                <c:pt idx="0">
                  <c:v>70422</c:v>
                </c:pt>
                <c:pt idx="1">
                  <c:v>265809</c:v>
                </c:pt>
                <c:pt idx="2">
                  <c:v>103204</c:v>
                </c:pt>
              </c:numCache>
            </c:numRef>
          </c:val>
        </c:ser>
        <c:dLbls>
          <c:showLegendKey val="0"/>
          <c:showVal val="0"/>
          <c:showCatName val="0"/>
          <c:showSerName val="0"/>
          <c:showPercent val="0"/>
          <c:showBubbleSize val="0"/>
          <c:showLeaderLines val="1"/>
        </c:dLbls>
        <c:firstSliceAng val="330"/>
      </c:pieChart>
      <c:spPr>
        <a:noFill/>
        <a:ln w="21626">
          <a:noFill/>
        </a:ln>
      </c:spPr>
    </c:plotArea>
    <c:plotVisOnly val="1"/>
    <c:dispBlanksAs val="zero"/>
    <c:showDLblsOverMax val="0"/>
  </c:chart>
  <c:spPr>
    <a:noFill/>
    <a:ln>
      <a:noFill/>
    </a:ln>
  </c:spPr>
  <c:txPr>
    <a:bodyPr/>
    <a:lstStyle/>
    <a:p>
      <a:pPr>
        <a:defRPr sz="1256" b="1" i="0" u="none" strike="noStrike" baseline="0">
          <a:solidFill>
            <a:schemeClr val="tx1"/>
          </a:solidFill>
          <a:latin typeface="Arial"/>
          <a:ea typeface="Arial"/>
          <a:cs typeface="Arial"/>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001332862589261E-2"/>
          <c:y val="0.1031372049802232"/>
          <c:w val="0.90241124968867936"/>
          <c:h val="0.76955038877024873"/>
        </c:manualLayout>
      </c:layout>
      <c:barChart>
        <c:barDir val="col"/>
        <c:grouping val="clustered"/>
        <c:varyColors val="0"/>
        <c:ser>
          <c:idx val="0"/>
          <c:order val="0"/>
          <c:tx>
            <c:strRef>
              <c:f>Sheet1!$A$2</c:f>
              <c:strCache>
                <c:ptCount val="1"/>
                <c:pt idx="0">
                  <c:v>2003</c:v>
                </c:pt>
              </c:strCache>
            </c:strRef>
          </c:tx>
          <c:spPr>
            <a:solidFill>
              <a:schemeClr val="accent2"/>
            </a:solidFill>
            <a:ln>
              <a:solidFill>
                <a:schemeClr val="tx1"/>
              </a:solidFill>
            </a:ln>
          </c:spPr>
          <c:invertIfNegative val="0"/>
          <c:errBars>
            <c:errBarType val="both"/>
            <c:errValType val="cust"/>
            <c:noEndCap val="0"/>
            <c:plus>
              <c:numRef>
                <c:f>Sheet1!$B$11:$E$11</c:f>
                <c:numCache>
                  <c:formatCode>General</c:formatCode>
                  <c:ptCount val="4"/>
                  <c:pt idx="0">
                    <c:v>1.4896</c:v>
                  </c:pt>
                  <c:pt idx="1">
                    <c:v>1.7796799999999999</c:v>
                  </c:pt>
                  <c:pt idx="2">
                    <c:v>3.4789999999999996</c:v>
                  </c:pt>
                  <c:pt idx="3">
                    <c:v>3.2437999999999998</c:v>
                  </c:pt>
                </c:numCache>
              </c:numRef>
            </c:plus>
            <c:minus>
              <c:numRef>
                <c:f>Sheet1!$B$11:$E$11</c:f>
                <c:numCache>
                  <c:formatCode>General</c:formatCode>
                  <c:ptCount val="4"/>
                  <c:pt idx="0">
                    <c:v>1.4896</c:v>
                  </c:pt>
                  <c:pt idx="1">
                    <c:v>1.7796799999999999</c:v>
                  </c:pt>
                  <c:pt idx="2">
                    <c:v>3.4789999999999996</c:v>
                  </c:pt>
                  <c:pt idx="3">
                    <c:v>3.2437999999999998</c:v>
                  </c:pt>
                </c:numCache>
              </c:numRef>
            </c:minus>
          </c:errBars>
          <c:cat>
            <c:strRef>
              <c:f>Sheet1!$B$1:$E$1</c:f>
              <c:strCache>
                <c:ptCount val="4"/>
                <c:pt idx="0">
                  <c:v>Total</c:v>
                </c:pt>
                <c:pt idx="1">
                  <c:v>White, non-Hispanic</c:v>
                </c:pt>
                <c:pt idx="2">
                  <c:v>Black, non-Hispanic</c:v>
                </c:pt>
                <c:pt idx="3">
                  <c:v>Hispanic or Latino</c:v>
                </c:pt>
              </c:strCache>
            </c:strRef>
          </c:cat>
          <c:val>
            <c:numRef>
              <c:f>Sheet1!$B$2:$E$2</c:f>
              <c:numCache>
                <c:formatCode>General</c:formatCode>
                <c:ptCount val="4"/>
                <c:pt idx="0">
                  <c:v>13.3</c:v>
                </c:pt>
                <c:pt idx="1">
                  <c:v>12.2</c:v>
                </c:pt>
                <c:pt idx="2">
                  <c:v>14.3</c:v>
                </c:pt>
                <c:pt idx="3">
                  <c:v>13</c:v>
                </c:pt>
              </c:numCache>
            </c:numRef>
          </c:val>
        </c:ser>
        <c:ser>
          <c:idx val="1"/>
          <c:order val="1"/>
          <c:tx>
            <c:strRef>
              <c:f>Sheet1!$A$3</c:f>
              <c:strCache>
                <c:ptCount val="1"/>
                <c:pt idx="0">
                  <c:v>2008</c:v>
                </c:pt>
              </c:strCache>
            </c:strRef>
          </c:tx>
          <c:spPr>
            <a:solidFill>
              <a:schemeClr val="accent1"/>
            </a:solidFill>
            <a:ln>
              <a:solidFill>
                <a:schemeClr val="tx1"/>
              </a:solidFill>
            </a:ln>
          </c:spPr>
          <c:invertIfNegative val="0"/>
          <c:errBars>
            <c:errBarType val="both"/>
            <c:errValType val="cust"/>
            <c:noEndCap val="0"/>
            <c:plus>
              <c:numRef>
                <c:f>Sheet1!$B$12:$E$12</c:f>
                <c:numCache>
                  <c:formatCode>General</c:formatCode>
                  <c:ptCount val="4"/>
                  <c:pt idx="0">
                    <c:v>1.6365999999999998</c:v>
                  </c:pt>
                  <c:pt idx="1">
                    <c:v>1.93648</c:v>
                  </c:pt>
                  <c:pt idx="2">
                    <c:v>4.6118800000000002</c:v>
                  </c:pt>
                  <c:pt idx="3">
                    <c:v>5.2684800000000003</c:v>
                  </c:pt>
                </c:numCache>
              </c:numRef>
            </c:plus>
            <c:minus>
              <c:numRef>
                <c:f>Sheet1!$B$12:$E$12</c:f>
                <c:numCache>
                  <c:formatCode>General</c:formatCode>
                  <c:ptCount val="4"/>
                  <c:pt idx="0">
                    <c:v>1.6365999999999998</c:v>
                  </c:pt>
                  <c:pt idx="1">
                    <c:v>1.93648</c:v>
                  </c:pt>
                  <c:pt idx="2">
                    <c:v>4.6118800000000002</c:v>
                  </c:pt>
                  <c:pt idx="3">
                    <c:v>5.2684800000000003</c:v>
                  </c:pt>
                </c:numCache>
              </c:numRef>
            </c:minus>
          </c:errBars>
          <c:cat>
            <c:strRef>
              <c:f>Sheet1!$B$1:$E$1</c:f>
              <c:strCache>
                <c:ptCount val="4"/>
                <c:pt idx="0">
                  <c:v>Total</c:v>
                </c:pt>
                <c:pt idx="1">
                  <c:v>White, non-Hispanic</c:v>
                </c:pt>
                <c:pt idx="2">
                  <c:v>Black, non-Hispanic</c:v>
                </c:pt>
                <c:pt idx="3">
                  <c:v>Hispanic or Latino</c:v>
                </c:pt>
              </c:strCache>
            </c:strRef>
          </c:cat>
          <c:val>
            <c:numRef>
              <c:f>Sheet1!$B$3:$E$3</c:f>
              <c:numCache>
                <c:formatCode>General</c:formatCode>
                <c:ptCount val="4"/>
                <c:pt idx="0">
                  <c:v>12.1</c:v>
                </c:pt>
                <c:pt idx="1">
                  <c:v>9.9</c:v>
                </c:pt>
                <c:pt idx="2">
                  <c:v>20.100000000000001</c:v>
                </c:pt>
                <c:pt idx="3">
                  <c:v>12.6</c:v>
                </c:pt>
              </c:numCache>
            </c:numRef>
          </c:val>
        </c:ser>
        <c:ser>
          <c:idx val="2"/>
          <c:order val="2"/>
          <c:tx>
            <c:strRef>
              <c:f>Sheet1!$A$4</c:f>
              <c:strCache>
                <c:ptCount val="1"/>
                <c:pt idx="0">
                  <c:v>Target</c:v>
                </c:pt>
              </c:strCache>
            </c:strRef>
          </c:tx>
          <c:spPr>
            <a:noFill/>
            <a:ln w="0">
              <a:noFill/>
            </a:ln>
          </c:spPr>
          <c:invertIfNegative val="0"/>
          <c:trendline>
            <c:name>2020 Target</c:name>
            <c:spPr>
              <a:ln w="50800">
                <a:prstDash val="dash"/>
              </a:ln>
            </c:spPr>
            <c:trendlineType val="linear"/>
            <c:forward val="0.5"/>
            <c:backward val="0.5"/>
            <c:dispRSqr val="0"/>
            <c:dispEq val="0"/>
          </c:trendline>
          <c:cat>
            <c:strRef>
              <c:f>Sheet1!$B$1:$E$1</c:f>
              <c:strCache>
                <c:ptCount val="4"/>
                <c:pt idx="0">
                  <c:v>Total</c:v>
                </c:pt>
                <c:pt idx="1">
                  <c:v>White, non-Hispanic</c:v>
                </c:pt>
                <c:pt idx="2">
                  <c:v>Black, non-Hispanic</c:v>
                </c:pt>
                <c:pt idx="3">
                  <c:v>Hispanic or Latino</c:v>
                </c:pt>
              </c:strCache>
            </c:strRef>
          </c:cat>
          <c:val>
            <c:numRef>
              <c:f>Sheet1!$B$4:$E$4</c:f>
              <c:numCache>
                <c:formatCode>General</c:formatCode>
                <c:ptCount val="4"/>
                <c:pt idx="0">
                  <c:v>14.4</c:v>
                </c:pt>
                <c:pt idx="1">
                  <c:v>14.4</c:v>
                </c:pt>
                <c:pt idx="2">
                  <c:v>14.4</c:v>
                </c:pt>
                <c:pt idx="3">
                  <c:v>14.4</c:v>
                </c:pt>
              </c:numCache>
            </c:numRef>
          </c:val>
        </c:ser>
        <c:dLbls>
          <c:showLegendKey val="0"/>
          <c:showVal val="0"/>
          <c:showCatName val="0"/>
          <c:showSerName val="0"/>
          <c:showPercent val="0"/>
          <c:showBubbleSize val="0"/>
        </c:dLbls>
        <c:gapWidth val="59"/>
        <c:axId val="87915136"/>
        <c:axId val="87925120"/>
      </c:barChart>
      <c:catAx>
        <c:axId val="87915136"/>
        <c:scaling>
          <c:orientation val="minMax"/>
        </c:scaling>
        <c:delete val="0"/>
        <c:axPos val="b"/>
        <c:majorTickMark val="none"/>
        <c:minorTickMark val="none"/>
        <c:tickLblPos val="nextTo"/>
        <c:spPr>
          <a:ln w="9525">
            <a:solidFill>
              <a:srgbClr val="7F7F7F"/>
            </a:solidFill>
            <a:miter lim="800000"/>
          </a:ln>
        </c:spPr>
        <c:txPr>
          <a:bodyPr rot="0" vert="horz" anchor="t" anchorCtr="0"/>
          <a:lstStyle/>
          <a:p>
            <a:pPr>
              <a:defRPr sz="1600">
                <a:solidFill>
                  <a:schemeClr val="tx1"/>
                </a:solidFill>
                <a:latin typeface="Tahoma" pitchFamily="34" charset="0"/>
                <a:cs typeface="Tahoma" pitchFamily="34" charset="0"/>
              </a:defRPr>
            </a:pPr>
            <a:endParaRPr lang="en-US"/>
          </a:p>
        </c:txPr>
        <c:crossAx val="87925120"/>
        <c:crosses val="autoZero"/>
        <c:auto val="1"/>
        <c:lblAlgn val="ctr"/>
        <c:lblOffset val="10"/>
        <c:noMultiLvlLbl val="0"/>
      </c:catAx>
      <c:valAx>
        <c:axId val="87925120"/>
        <c:scaling>
          <c:orientation val="minMax"/>
          <c:max val="25"/>
          <c:min val="0"/>
        </c:scaling>
        <c:delete val="0"/>
        <c:axPos val="l"/>
        <c:majorGridlines>
          <c:spPr>
            <a:ln>
              <a:solidFill>
                <a:srgbClr val="D9D9D9"/>
              </a:solidFill>
              <a:prstDash val="sysDash"/>
            </a:ln>
          </c:spPr>
        </c:majorGridlines>
        <c:numFmt formatCode="General" sourceLinked="1"/>
        <c:majorTickMark val="in"/>
        <c:minorTickMark val="none"/>
        <c:tickLblPos val="nextTo"/>
        <c:spPr>
          <a:ln w="9525">
            <a:solidFill>
              <a:srgbClr val="7F7F7F"/>
            </a:solidFill>
            <a:miter lim="800000"/>
          </a:ln>
        </c:spPr>
        <c:txPr>
          <a:bodyPr/>
          <a:lstStyle/>
          <a:p>
            <a:pPr>
              <a:defRPr sz="1600">
                <a:solidFill>
                  <a:schemeClr val="tx1"/>
                </a:solidFill>
                <a:latin typeface="Tahoma" pitchFamily="34" charset="0"/>
                <a:cs typeface="Tahoma" pitchFamily="34" charset="0"/>
              </a:defRPr>
            </a:pPr>
            <a:endParaRPr lang="en-US"/>
          </a:p>
        </c:txPr>
        <c:crossAx val="87915136"/>
        <c:crosses val="autoZero"/>
        <c:crossBetween val="between"/>
        <c:majorUnit val="5"/>
        <c:minorUnit val="2.5"/>
      </c:valAx>
    </c:plotArea>
    <c:legend>
      <c:legendPos val="t"/>
      <c:legendEntry>
        <c:idx val="2"/>
        <c:delete val="1"/>
      </c:legendEntry>
      <c:legendEntry>
        <c:idx val="3"/>
        <c:delete val="1"/>
      </c:legendEntry>
      <c:layout>
        <c:manualLayout>
          <c:xMode val="edge"/>
          <c:yMode val="edge"/>
          <c:x val="0.342869185147477"/>
          <c:y val="0.12536727408235207"/>
          <c:w val="0.2085960057912469"/>
          <c:h val="7.8800611946950067E-2"/>
        </c:manualLayout>
      </c:layout>
      <c:overlay val="0"/>
      <c:txPr>
        <a:bodyPr/>
        <a:lstStyle/>
        <a:p>
          <a:pPr>
            <a:defRPr sz="2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46948818897638"/>
          <c:y val="0.19484748095512452"/>
          <c:w val="0.85769138232720898"/>
          <c:h val="0.66392357572950444"/>
        </c:manualLayout>
      </c:layout>
      <c:barChart>
        <c:barDir val="col"/>
        <c:grouping val="clustered"/>
        <c:varyColors val="0"/>
        <c:ser>
          <c:idx val="0"/>
          <c:order val="0"/>
          <c:tx>
            <c:strRef>
              <c:f>Sheet1!$B$1</c:f>
              <c:strCache>
                <c:ptCount val="1"/>
                <c:pt idx="0">
                  <c:v>2008</c:v>
                </c:pt>
              </c:strCache>
            </c:strRef>
          </c:tx>
          <c:spPr>
            <a:solidFill>
              <a:srgbClr val="003399"/>
            </a:solidFill>
            <a:ln>
              <a:solidFill>
                <a:schemeClr val="tx1"/>
              </a:solidFill>
            </a:ln>
          </c:spPr>
          <c:invertIfNegative val="0"/>
          <c:dLbls>
            <c:delete val="1"/>
          </c:dLbls>
          <c:cat>
            <c:strRef>
              <c:f>Sheet1!$A$2:$A$6</c:f>
              <c:strCache>
                <c:ptCount val="5"/>
                <c:pt idx="0">
                  <c:v>Total</c:v>
                </c:pt>
                <c:pt idx="1">
                  <c:v>&lt;45</c:v>
                </c:pt>
                <c:pt idx="2">
                  <c:v>45-64 </c:v>
                </c:pt>
                <c:pt idx="3">
                  <c:v>65-74 </c:v>
                </c:pt>
                <c:pt idx="4">
                  <c:v>75+</c:v>
                </c:pt>
              </c:strCache>
            </c:strRef>
          </c:cat>
          <c:val>
            <c:numRef>
              <c:f>Sheet1!$B$2:$B$6</c:f>
              <c:numCache>
                <c:formatCode>0.0</c:formatCode>
                <c:ptCount val="5"/>
                <c:pt idx="0">
                  <c:v>119.8</c:v>
                </c:pt>
                <c:pt idx="1">
                  <c:v>27.8</c:v>
                </c:pt>
                <c:pt idx="2">
                  <c:v>140.9</c:v>
                </c:pt>
                <c:pt idx="3">
                  <c:v>482.5</c:v>
                </c:pt>
                <c:pt idx="4">
                  <c:v>584.70000000000005</c:v>
                </c:pt>
              </c:numCache>
            </c:numRef>
          </c:val>
        </c:ser>
        <c:ser>
          <c:idx val="1"/>
          <c:order val="1"/>
          <c:tx>
            <c:strRef>
              <c:f>Sheet1!$C$1</c:f>
              <c:strCache>
                <c:ptCount val="1"/>
                <c:pt idx="0">
                  <c:v>2009</c:v>
                </c:pt>
              </c:strCache>
            </c:strRef>
          </c:tx>
          <c:spPr>
            <a:solidFill>
              <a:srgbClr val="92D050"/>
            </a:solidFill>
            <a:ln>
              <a:solidFill>
                <a:schemeClr val="tx1"/>
              </a:solidFill>
            </a:ln>
          </c:spPr>
          <c:invertIfNegative val="0"/>
          <c:dLbls>
            <c:delete val="1"/>
          </c:dLbls>
          <c:cat>
            <c:strRef>
              <c:f>Sheet1!$A$2:$A$6</c:f>
              <c:strCache>
                <c:ptCount val="5"/>
                <c:pt idx="0">
                  <c:v>Total</c:v>
                </c:pt>
                <c:pt idx="1">
                  <c:v>&lt;45</c:v>
                </c:pt>
                <c:pt idx="2">
                  <c:v>45-64 </c:v>
                </c:pt>
                <c:pt idx="3">
                  <c:v>65-74 </c:v>
                </c:pt>
                <c:pt idx="4">
                  <c:v>75+</c:v>
                </c:pt>
              </c:strCache>
            </c:strRef>
          </c:cat>
          <c:val>
            <c:numRef>
              <c:f>Sheet1!$C$2:$C$6</c:f>
              <c:numCache>
                <c:formatCode>0.0</c:formatCode>
                <c:ptCount val="5"/>
                <c:pt idx="0">
                  <c:v>148.30000000000001</c:v>
                </c:pt>
                <c:pt idx="1">
                  <c:v>37</c:v>
                </c:pt>
                <c:pt idx="2">
                  <c:v>186.2</c:v>
                </c:pt>
                <c:pt idx="3">
                  <c:v>479</c:v>
                </c:pt>
                <c:pt idx="4">
                  <c:v>768.2</c:v>
                </c:pt>
              </c:numCache>
            </c:numRef>
          </c:val>
        </c:ser>
        <c:ser>
          <c:idx val="2"/>
          <c:order val="2"/>
          <c:tx>
            <c:strRef>
              <c:f>Sheet1!$D$1</c:f>
              <c:strCache>
                <c:ptCount val="1"/>
                <c:pt idx="0">
                  <c:v>2010</c:v>
                </c:pt>
              </c:strCache>
            </c:strRef>
          </c:tx>
          <c:spPr>
            <a:solidFill>
              <a:srgbClr val="6699FF"/>
            </a:solidFill>
            <a:ln w="9525">
              <a:solidFill>
                <a:schemeClr val="tx1"/>
              </a:solidFill>
              <a:prstDash val="solid"/>
            </a:ln>
          </c:spPr>
          <c:invertIfNegative val="0"/>
          <c:dLbls>
            <c:delete val="1"/>
          </c:dLbls>
          <c:cat>
            <c:strRef>
              <c:f>Sheet1!$A$2:$A$6</c:f>
              <c:strCache>
                <c:ptCount val="5"/>
                <c:pt idx="0">
                  <c:v>Total</c:v>
                </c:pt>
                <c:pt idx="1">
                  <c:v>&lt;45</c:v>
                </c:pt>
                <c:pt idx="2">
                  <c:v>45-64 </c:v>
                </c:pt>
                <c:pt idx="3">
                  <c:v>65-74 </c:v>
                </c:pt>
                <c:pt idx="4">
                  <c:v>75+</c:v>
                </c:pt>
              </c:strCache>
            </c:strRef>
          </c:cat>
          <c:val>
            <c:numRef>
              <c:f>Sheet1!$D$2:$D$6</c:f>
              <c:numCache>
                <c:formatCode>0.0</c:formatCode>
                <c:ptCount val="5"/>
                <c:pt idx="0">
                  <c:v>130.69999999999999</c:v>
                </c:pt>
                <c:pt idx="1">
                  <c:v>25.4</c:v>
                </c:pt>
                <c:pt idx="2">
                  <c:v>148.1</c:v>
                </c:pt>
                <c:pt idx="3">
                  <c:v>497.3</c:v>
                </c:pt>
                <c:pt idx="4">
                  <c:v>712.9</c:v>
                </c:pt>
              </c:numCache>
            </c:numRef>
          </c:val>
        </c:ser>
        <c:dLbls>
          <c:dLblPos val="outEnd"/>
          <c:showLegendKey val="0"/>
          <c:showVal val="1"/>
          <c:showCatName val="0"/>
          <c:showSerName val="0"/>
          <c:showPercent val="0"/>
          <c:showBubbleSize val="0"/>
        </c:dLbls>
        <c:gapWidth val="150"/>
        <c:axId val="87982464"/>
        <c:axId val="87984384"/>
      </c:barChart>
      <c:catAx>
        <c:axId val="87982464"/>
        <c:scaling>
          <c:orientation val="minMax"/>
        </c:scaling>
        <c:delete val="0"/>
        <c:axPos val="b"/>
        <c:title>
          <c:tx>
            <c:rich>
              <a:bodyPr/>
              <a:lstStyle/>
              <a:p>
                <a:pPr>
                  <a:defRPr/>
                </a:pPr>
                <a:r>
                  <a:rPr lang="en-US" sz="1600" b="0" dirty="0" smtClean="0">
                    <a:latin typeface="Tahoma" panose="020B0604030504040204" pitchFamily="34" charset="0"/>
                    <a:ea typeface="Tahoma" panose="020B0604030504040204" pitchFamily="34" charset="0"/>
                    <a:cs typeface="Tahoma" panose="020B0604030504040204" pitchFamily="34" charset="0"/>
                  </a:rPr>
                  <a:t>Age (years)</a:t>
                </a:r>
                <a:endParaRPr lang="en-US" sz="1600" b="0" dirty="0">
                  <a:latin typeface="Tahoma" panose="020B0604030504040204" pitchFamily="34" charset="0"/>
                  <a:ea typeface="Tahoma" panose="020B0604030504040204" pitchFamily="34" charset="0"/>
                  <a:cs typeface="Tahoma" panose="020B0604030504040204" pitchFamily="34" charset="0"/>
                </a:endParaRPr>
              </a:p>
            </c:rich>
          </c:tx>
          <c:overlay val="0"/>
        </c:title>
        <c:numFmt formatCode="General" sourceLinked="1"/>
        <c:majorTickMark val="none"/>
        <c:minorTickMark val="none"/>
        <c:tickLblPos val="nextTo"/>
        <c:spPr>
          <a:ln>
            <a:solidFill>
              <a:srgbClr val="7F7F7F"/>
            </a:solidFill>
          </a:ln>
        </c:spPr>
        <c:txPr>
          <a:bodyPr/>
          <a:lstStyle/>
          <a:p>
            <a:pPr>
              <a:defRPr sz="1600" b="0">
                <a:latin typeface="Tahoma" pitchFamily="34" charset="0"/>
                <a:ea typeface="Tahoma" pitchFamily="34" charset="0"/>
                <a:cs typeface="Tahoma" pitchFamily="34" charset="0"/>
              </a:defRPr>
            </a:pPr>
            <a:endParaRPr lang="en-US"/>
          </a:p>
        </c:txPr>
        <c:crossAx val="87984384"/>
        <c:crosses val="autoZero"/>
        <c:auto val="1"/>
        <c:lblAlgn val="ctr"/>
        <c:lblOffset val="100"/>
        <c:noMultiLvlLbl val="0"/>
      </c:catAx>
      <c:valAx>
        <c:axId val="87984384"/>
        <c:scaling>
          <c:orientation val="minMax"/>
          <c:max val="1000"/>
        </c:scaling>
        <c:delete val="0"/>
        <c:axPos val="l"/>
        <c:majorGridlines>
          <c:spPr>
            <a:ln>
              <a:solidFill>
                <a:srgbClr val="D9D9D9"/>
              </a:solidFill>
              <a:prstDash val="sysDash"/>
            </a:ln>
          </c:spPr>
        </c:majorGridlines>
        <c:title>
          <c:tx>
            <c:rich>
              <a:bodyPr rot="0" vert="horz"/>
              <a:lstStyle/>
              <a:p>
                <a:pPr>
                  <a:defRPr/>
                </a:pPr>
                <a:r>
                  <a:rPr lang="en-US" sz="1600" dirty="0" smtClean="0">
                    <a:latin typeface="Tahoma" pitchFamily="34" charset="0"/>
                    <a:ea typeface="Tahoma" pitchFamily="34" charset="0"/>
                    <a:cs typeface="Tahoma" pitchFamily="34" charset="0"/>
                  </a:rPr>
                  <a:t>Rate</a:t>
                </a:r>
                <a:r>
                  <a:rPr lang="en-US" sz="1600" baseline="0" dirty="0" smtClean="0">
                    <a:latin typeface="Tahoma" pitchFamily="34" charset="0"/>
                    <a:ea typeface="Tahoma" pitchFamily="34" charset="0"/>
                    <a:cs typeface="Tahoma" pitchFamily="34" charset="0"/>
                  </a:rPr>
                  <a:t> per 1,000</a:t>
                </a:r>
                <a:endParaRPr lang="en-US" sz="1600" dirty="0">
                  <a:latin typeface="Tahoma" pitchFamily="34" charset="0"/>
                  <a:ea typeface="Tahoma" pitchFamily="34" charset="0"/>
                  <a:cs typeface="Tahoma" pitchFamily="34" charset="0"/>
                </a:endParaRPr>
              </a:p>
            </c:rich>
          </c:tx>
          <c:layout>
            <c:manualLayout>
              <c:xMode val="edge"/>
              <c:yMode val="edge"/>
              <c:x val="1.7281047105953861E-2"/>
              <c:y val="9.9841097143834739E-2"/>
            </c:manualLayout>
          </c:layout>
          <c:overlay val="0"/>
        </c:title>
        <c:numFmt formatCode="0" sourceLinked="0"/>
        <c:majorTickMark val="in"/>
        <c:minorTickMark val="none"/>
        <c:tickLblPos val="nextTo"/>
        <c:spPr>
          <a:ln>
            <a:solidFill>
              <a:srgbClr val="7F7F7F"/>
            </a:solidFill>
          </a:ln>
        </c:spPr>
        <c:txPr>
          <a:bodyPr/>
          <a:lstStyle/>
          <a:p>
            <a:pPr>
              <a:defRPr sz="1600" b="0">
                <a:latin typeface="Tahoma" pitchFamily="34" charset="0"/>
                <a:ea typeface="Tahoma" pitchFamily="34" charset="0"/>
                <a:cs typeface="Tahoma" pitchFamily="34" charset="0"/>
              </a:defRPr>
            </a:pPr>
            <a:endParaRPr lang="en-US"/>
          </a:p>
        </c:txPr>
        <c:crossAx val="87982464"/>
        <c:crosses val="autoZero"/>
        <c:crossBetween val="between"/>
        <c:majorUnit val="200"/>
      </c:valAx>
    </c:plotArea>
    <c:plotVisOnly val="1"/>
    <c:dispBlanksAs val="gap"/>
    <c:showDLblsOverMax val="0"/>
  </c:chart>
  <c:txPr>
    <a:bodyPr/>
    <a:lstStyle/>
    <a:p>
      <a:pPr>
        <a:defRPr sz="2000" b="1">
          <a:solidFill>
            <a:srgbClr val="000000"/>
          </a:solidFill>
          <a:latin typeface="Calibri" pitchFamily="34" charset="0"/>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46948818897638"/>
          <c:y val="0.19484748095512452"/>
          <c:w val="0.85769138232720898"/>
          <c:h val="0.66392357572950444"/>
        </c:manualLayout>
      </c:layout>
      <c:barChart>
        <c:barDir val="col"/>
        <c:grouping val="clustered"/>
        <c:varyColors val="0"/>
        <c:ser>
          <c:idx val="0"/>
          <c:order val="0"/>
          <c:tx>
            <c:strRef>
              <c:f>Sheet1!$B$1</c:f>
              <c:strCache>
                <c:ptCount val="1"/>
                <c:pt idx="0">
                  <c:v>2008</c:v>
                </c:pt>
              </c:strCache>
            </c:strRef>
          </c:tx>
          <c:spPr>
            <a:solidFill>
              <a:srgbClr val="003399"/>
            </a:solidFill>
            <a:ln>
              <a:solidFill>
                <a:schemeClr val="tx1"/>
              </a:solidFill>
            </a:ln>
          </c:spPr>
          <c:invertIfNegative val="0"/>
          <c:dLbls>
            <c:delete val="1"/>
          </c:dLbls>
          <c:cat>
            <c:strRef>
              <c:f>Sheet1!$A$2:$A$6</c:f>
              <c:strCache>
                <c:ptCount val="5"/>
                <c:pt idx="0">
                  <c:v>Total</c:v>
                </c:pt>
                <c:pt idx="1">
                  <c:v>&lt;45</c:v>
                </c:pt>
                <c:pt idx="2">
                  <c:v>45-64 </c:v>
                </c:pt>
                <c:pt idx="3">
                  <c:v>65-74 </c:v>
                </c:pt>
                <c:pt idx="4">
                  <c:v>75+</c:v>
                </c:pt>
              </c:strCache>
            </c:strRef>
          </c:cat>
          <c:val>
            <c:numRef>
              <c:f>Sheet1!$B$2:$B$6</c:f>
              <c:numCache>
                <c:formatCode>0.0</c:formatCode>
                <c:ptCount val="5"/>
                <c:pt idx="0">
                  <c:v>119.8</c:v>
                </c:pt>
                <c:pt idx="1">
                  <c:v>27.8</c:v>
                </c:pt>
                <c:pt idx="2">
                  <c:v>140.9</c:v>
                </c:pt>
                <c:pt idx="3">
                  <c:v>482.5</c:v>
                </c:pt>
                <c:pt idx="4">
                  <c:v>584.70000000000005</c:v>
                </c:pt>
              </c:numCache>
            </c:numRef>
          </c:val>
        </c:ser>
        <c:ser>
          <c:idx val="1"/>
          <c:order val="1"/>
          <c:tx>
            <c:strRef>
              <c:f>Sheet1!$C$1</c:f>
              <c:strCache>
                <c:ptCount val="1"/>
                <c:pt idx="0">
                  <c:v>2009</c:v>
                </c:pt>
              </c:strCache>
            </c:strRef>
          </c:tx>
          <c:spPr>
            <a:solidFill>
              <a:srgbClr val="92D050"/>
            </a:solidFill>
            <a:ln>
              <a:solidFill>
                <a:schemeClr val="tx1"/>
              </a:solidFill>
            </a:ln>
          </c:spPr>
          <c:invertIfNegative val="0"/>
          <c:dLbls>
            <c:delete val="1"/>
          </c:dLbls>
          <c:cat>
            <c:strRef>
              <c:f>Sheet1!$A$2:$A$6</c:f>
              <c:strCache>
                <c:ptCount val="5"/>
                <c:pt idx="0">
                  <c:v>Total</c:v>
                </c:pt>
                <c:pt idx="1">
                  <c:v>&lt;45</c:v>
                </c:pt>
                <c:pt idx="2">
                  <c:v>45-64 </c:v>
                </c:pt>
                <c:pt idx="3">
                  <c:v>65-74 </c:v>
                </c:pt>
                <c:pt idx="4">
                  <c:v>75+</c:v>
                </c:pt>
              </c:strCache>
            </c:strRef>
          </c:cat>
          <c:val>
            <c:numRef>
              <c:f>Sheet1!$C$2:$C$6</c:f>
              <c:numCache>
                <c:formatCode>0.0</c:formatCode>
                <c:ptCount val="5"/>
                <c:pt idx="0">
                  <c:v>148.30000000000001</c:v>
                </c:pt>
                <c:pt idx="1">
                  <c:v>37</c:v>
                </c:pt>
                <c:pt idx="2">
                  <c:v>186.2</c:v>
                </c:pt>
                <c:pt idx="3">
                  <c:v>479</c:v>
                </c:pt>
                <c:pt idx="4">
                  <c:v>768.2</c:v>
                </c:pt>
              </c:numCache>
            </c:numRef>
          </c:val>
        </c:ser>
        <c:ser>
          <c:idx val="2"/>
          <c:order val="2"/>
          <c:tx>
            <c:strRef>
              <c:f>Sheet1!$D$1</c:f>
              <c:strCache>
                <c:ptCount val="1"/>
                <c:pt idx="0">
                  <c:v>2010</c:v>
                </c:pt>
              </c:strCache>
            </c:strRef>
          </c:tx>
          <c:spPr>
            <a:solidFill>
              <a:srgbClr val="6699FF"/>
            </a:solidFill>
            <a:ln w="9525">
              <a:solidFill>
                <a:schemeClr val="tx1"/>
              </a:solidFill>
              <a:prstDash val="solid"/>
            </a:ln>
          </c:spPr>
          <c:invertIfNegative val="0"/>
          <c:dLbls>
            <c:delete val="1"/>
          </c:dLbls>
          <c:cat>
            <c:strRef>
              <c:f>Sheet1!$A$2:$A$6</c:f>
              <c:strCache>
                <c:ptCount val="5"/>
                <c:pt idx="0">
                  <c:v>Total</c:v>
                </c:pt>
                <c:pt idx="1">
                  <c:v>&lt;45</c:v>
                </c:pt>
                <c:pt idx="2">
                  <c:v>45-64 </c:v>
                </c:pt>
                <c:pt idx="3">
                  <c:v>65-74 </c:v>
                </c:pt>
                <c:pt idx="4">
                  <c:v>75+</c:v>
                </c:pt>
              </c:strCache>
            </c:strRef>
          </c:cat>
          <c:val>
            <c:numRef>
              <c:f>Sheet1!$D$2:$D$6</c:f>
              <c:numCache>
                <c:formatCode>0.0</c:formatCode>
                <c:ptCount val="5"/>
                <c:pt idx="0">
                  <c:v>130.69999999999999</c:v>
                </c:pt>
                <c:pt idx="1">
                  <c:v>25.4</c:v>
                </c:pt>
                <c:pt idx="2">
                  <c:v>148.1</c:v>
                </c:pt>
                <c:pt idx="3">
                  <c:v>497.3</c:v>
                </c:pt>
                <c:pt idx="4">
                  <c:v>712.9</c:v>
                </c:pt>
              </c:numCache>
            </c:numRef>
          </c:val>
        </c:ser>
        <c:dLbls>
          <c:dLblPos val="outEnd"/>
          <c:showLegendKey val="0"/>
          <c:showVal val="1"/>
          <c:showCatName val="0"/>
          <c:showSerName val="0"/>
          <c:showPercent val="0"/>
          <c:showBubbleSize val="0"/>
        </c:dLbls>
        <c:gapWidth val="150"/>
        <c:axId val="94287360"/>
        <c:axId val="94289280"/>
      </c:barChart>
      <c:catAx>
        <c:axId val="94287360"/>
        <c:scaling>
          <c:orientation val="minMax"/>
        </c:scaling>
        <c:delete val="0"/>
        <c:axPos val="b"/>
        <c:title>
          <c:tx>
            <c:rich>
              <a:bodyPr/>
              <a:lstStyle/>
              <a:p>
                <a:pPr>
                  <a:defRPr/>
                </a:pPr>
                <a:r>
                  <a:rPr lang="en-US" sz="1600" b="0" dirty="0" smtClean="0">
                    <a:latin typeface="Tahoma" panose="020B0604030504040204" pitchFamily="34" charset="0"/>
                    <a:ea typeface="Tahoma" panose="020B0604030504040204" pitchFamily="34" charset="0"/>
                    <a:cs typeface="Tahoma" panose="020B0604030504040204" pitchFamily="34" charset="0"/>
                  </a:rPr>
                  <a:t>Age (years)</a:t>
                </a:r>
                <a:endParaRPr lang="en-US" sz="1600" b="0" dirty="0">
                  <a:latin typeface="Tahoma" panose="020B0604030504040204" pitchFamily="34" charset="0"/>
                  <a:ea typeface="Tahoma" panose="020B0604030504040204" pitchFamily="34" charset="0"/>
                  <a:cs typeface="Tahoma" panose="020B0604030504040204" pitchFamily="34" charset="0"/>
                </a:endParaRPr>
              </a:p>
            </c:rich>
          </c:tx>
          <c:overlay val="0"/>
        </c:title>
        <c:numFmt formatCode="General" sourceLinked="1"/>
        <c:majorTickMark val="none"/>
        <c:minorTickMark val="none"/>
        <c:tickLblPos val="nextTo"/>
        <c:spPr>
          <a:ln>
            <a:solidFill>
              <a:srgbClr val="7F7F7F"/>
            </a:solidFill>
          </a:ln>
        </c:spPr>
        <c:txPr>
          <a:bodyPr/>
          <a:lstStyle/>
          <a:p>
            <a:pPr>
              <a:defRPr sz="1600" b="0">
                <a:latin typeface="Tahoma" pitchFamily="34" charset="0"/>
                <a:ea typeface="Tahoma" pitchFamily="34" charset="0"/>
                <a:cs typeface="Tahoma" pitchFamily="34" charset="0"/>
              </a:defRPr>
            </a:pPr>
            <a:endParaRPr lang="en-US"/>
          </a:p>
        </c:txPr>
        <c:crossAx val="94289280"/>
        <c:crosses val="autoZero"/>
        <c:auto val="1"/>
        <c:lblAlgn val="ctr"/>
        <c:lblOffset val="100"/>
        <c:noMultiLvlLbl val="0"/>
      </c:catAx>
      <c:valAx>
        <c:axId val="94289280"/>
        <c:scaling>
          <c:orientation val="minMax"/>
          <c:max val="1000"/>
        </c:scaling>
        <c:delete val="0"/>
        <c:axPos val="l"/>
        <c:majorGridlines>
          <c:spPr>
            <a:ln>
              <a:solidFill>
                <a:srgbClr val="D9D9D9"/>
              </a:solidFill>
              <a:prstDash val="sysDash"/>
            </a:ln>
          </c:spPr>
        </c:majorGridlines>
        <c:title>
          <c:tx>
            <c:rich>
              <a:bodyPr rot="0" vert="horz"/>
              <a:lstStyle/>
              <a:p>
                <a:pPr>
                  <a:defRPr/>
                </a:pPr>
                <a:r>
                  <a:rPr lang="en-US" sz="1600" dirty="0" smtClean="0">
                    <a:latin typeface="Tahoma" pitchFamily="34" charset="0"/>
                    <a:ea typeface="Tahoma" pitchFamily="34" charset="0"/>
                    <a:cs typeface="Tahoma" pitchFamily="34" charset="0"/>
                  </a:rPr>
                  <a:t>Rate</a:t>
                </a:r>
                <a:r>
                  <a:rPr lang="en-US" sz="1600" baseline="0" dirty="0" smtClean="0">
                    <a:latin typeface="Tahoma" pitchFamily="34" charset="0"/>
                    <a:ea typeface="Tahoma" pitchFamily="34" charset="0"/>
                    <a:cs typeface="Tahoma" pitchFamily="34" charset="0"/>
                  </a:rPr>
                  <a:t> per 1,000</a:t>
                </a:r>
                <a:endParaRPr lang="en-US" sz="1600" dirty="0">
                  <a:latin typeface="Tahoma" pitchFamily="34" charset="0"/>
                  <a:ea typeface="Tahoma" pitchFamily="34" charset="0"/>
                  <a:cs typeface="Tahoma" pitchFamily="34" charset="0"/>
                </a:endParaRPr>
              </a:p>
            </c:rich>
          </c:tx>
          <c:layout>
            <c:manualLayout>
              <c:xMode val="edge"/>
              <c:yMode val="edge"/>
              <c:x val="1.7281047105953861E-2"/>
              <c:y val="9.9841097143834739E-2"/>
            </c:manualLayout>
          </c:layout>
          <c:overlay val="0"/>
        </c:title>
        <c:numFmt formatCode="0" sourceLinked="0"/>
        <c:majorTickMark val="in"/>
        <c:minorTickMark val="none"/>
        <c:tickLblPos val="nextTo"/>
        <c:spPr>
          <a:ln>
            <a:solidFill>
              <a:srgbClr val="7F7F7F"/>
            </a:solidFill>
          </a:ln>
        </c:spPr>
        <c:txPr>
          <a:bodyPr/>
          <a:lstStyle/>
          <a:p>
            <a:pPr>
              <a:defRPr sz="1600" b="0">
                <a:latin typeface="Tahoma" pitchFamily="34" charset="0"/>
                <a:ea typeface="Tahoma" pitchFamily="34" charset="0"/>
                <a:cs typeface="Tahoma" pitchFamily="34" charset="0"/>
              </a:defRPr>
            </a:pPr>
            <a:endParaRPr lang="en-US"/>
          </a:p>
        </c:txPr>
        <c:crossAx val="94287360"/>
        <c:crosses val="autoZero"/>
        <c:crossBetween val="between"/>
        <c:majorUnit val="200"/>
      </c:valAx>
    </c:plotArea>
    <c:plotVisOnly val="1"/>
    <c:dispBlanksAs val="gap"/>
    <c:showDLblsOverMax val="0"/>
  </c:chart>
  <c:txPr>
    <a:bodyPr/>
    <a:lstStyle/>
    <a:p>
      <a:pPr>
        <a:defRPr sz="2000" b="1">
          <a:solidFill>
            <a:srgbClr val="000000"/>
          </a:solidFill>
          <a:latin typeface="Calibri" pitchFamily="34" charset="0"/>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0"/>
    <c:plotArea>
      <c:layout/>
      <c:barChart>
        <c:barDir val="col"/>
        <c:grouping val="clustered"/>
        <c:varyColors val="0"/>
        <c:ser>
          <c:idx val="0"/>
          <c:order val="0"/>
          <c:tx>
            <c:strRef>
              <c:f>Sheet1!$A$2</c:f>
              <c:strCache>
                <c:ptCount val="1"/>
                <c:pt idx="0">
                  <c:v>White</c:v>
                </c:pt>
              </c:strCache>
            </c:strRef>
          </c:tx>
          <c:invertIfNegative val="0"/>
          <c:cat>
            <c:strRef>
              <c:f>Sheet1!$B$1:$E$1</c:f>
              <c:strCache>
                <c:ptCount val="4"/>
                <c:pt idx="0">
                  <c:v>&lt;11</c:v>
                </c:pt>
                <c:pt idx="1">
                  <c:v>11-12</c:v>
                </c:pt>
                <c:pt idx="2">
                  <c:v>12-13</c:v>
                </c:pt>
                <c:pt idx="3">
                  <c:v>&gt;13</c:v>
                </c:pt>
              </c:strCache>
            </c:strRef>
          </c:cat>
          <c:val>
            <c:numRef>
              <c:f>Sheet1!$B$2:$E$2</c:f>
              <c:numCache>
                <c:formatCode>General</c:formatCode>
                <c:ptCount val="4"/>
                <c:pt idx="0">
                  <c:v>45</c:v>
                </c:pt>
                <c:pt idx="1">
                  <c:v>66</c:v>
                </c:pt>
                <c:pt idx="2">
                  <c:v>80</c:v>
                </c:pt>
                <c:pt idx="3">
                  <c:v>83</c:v>
                </c:pt>
              </c:numCache>
            </c:numRef>
          </c:val>
        </c:ser>
        <c:ser>
          <c:idx val="1"/>
          <c:order val="1"/>
          <c:tx>
            <c:strRef>
              <c:f>Sheet1!$A$3</c:f>
              <c:strCache>
                <c:ptCount val="1"/>
                <c:pt idx="0">
                  <c:v>Non-white</c:v>
                </c:pt>
              </c:strCache>
            </c:strRef>
          </c:tx>
          <c:invertIfNegative val="0"/>
          <c:cat>
            <c:strRef>
              <c:f>Sheet1!$B$1:$E$1</c:f>
              <c:strCache>
                <c:ptCount val="4"/>
                <c:pt idx="0">
                  <c:v>&lt;11</c:v>
                </c:pt>
                <c:pt idx="1">
                  <c:v>11-12</c:v>
                </c:pt>
                <c:pt idx="2">
                  <c:v>12-13</c:v>
                </c:pt>
                <c:pt idx="3">
                  <c:v>&gt;13</c:v>
                </c:pt>
              </c:strCache>
            </c:strRef>
          </c:cat>
          <c:val>
            <c:numRef>
              <c:f>Sheet1!$B$3:$E$3</c:f>
              <c:numCache>
                <c:formatCode>General</c:formatCode>
                <c:ptCount val="4"/>
                <c:pt idx="0">
                  <c:v>56</c:v>
                </c:pt>
                <c:pt idx="1">
                  <c:v>34</c:v>
                </c:pt>
                <c:pt idx="2">
                  <c:v>20</c:v>
                </c:pt>
                <c:pt idx="3">
                  <c:v>18</c:v>
                </c:pt>
              </c:numCache>
            </c:numRef>
          </c:val>
        </c:ser>
        <c:dLbls>
          <c:showLegendKey val="0"/>
          <c:showVal val="0"/>
          <c:showCatName val="0"/>
          <c:showSerName val="0"/>
          <c:showPercent val="0"/>
          <c:showBubbleSize val="0"/>
        </c:dLbls>
        <c:gapWidth val="75"/>
        <c:axId val="98037760"/>
        <c:axId val="98039680"/>
      </c:barChart>
      <c:catAx>
        <c:axId val="98037760"/>
        <c:scaling>
          <c:orientation val="minMax"/>
        </c:scaling>
        <c:delete val="0"/>
        <c:axPos val="b"/>
        <c:title>
          <c:tx>
            <c:rich>
              <a:bodyPr/>
              <a:lstStyle/>
              <a:p>
                <a:pPr>
                  <a:defRPr sz="1400" b="0">
                    <a:latin typeface="Arial Black" pitchFamily="34" charset="0"/>
                    <a:cs typeface="Arial" pitchFamily="34" charset="0"/>
                  </a:defRPr>
                </a:pPr>
                <a:r>
                  <a:rPr lang="en-US" sz="1400" b="0" dirty="0">
                    <a:latin typeface="Arial Black" pitchFamily="34" charset="0"/>
                    <a:cs typeface="Arial" pitchFamily="34" charset="0"/>
                  </a:rPr>
                  <a:t>Sleep Duration (</a:t>
                </a:r>
                <a:r>
                  <a:rPr lang="en-US" sz="1400" b="0" dirty="0" smtClean="0">
                    <a:latin typeface="Arial Black" pitchFamily="34" charset="0"/>
                    <a:cs typeface="Arial" pitchFamily="34" charset="0"/>
                  </a:rPr>
                  <a:t>h/d)</a:t>
                </a:r>
                <a:endParaRPr lang="en-US" sz="1400" b="0" dirty="0">
                  <a:latin typeface="Arial Black" pitchFamily="34" charset="0"/>
                  <a:cs typeface="Arial" pitchFamily="34" charset="0"/>
                </a:endParaRPr>
              </a:p>
            </c:rich>
          </c:tx>
          <c:overlay val="0"/>
        </c:title>
        <c:majorTickMark val="none"/>
        <c:minorTickMark val="none"/>
        <c:tickLblPos val="nextTo"/>
        <c:txPr>
          <a:bodyPr/>
          <a:lstStyle/>
          <a:p>
            <a:pPr>
              <a:defRPr sz="1400" b="0">
                <a:latin typeface="Arial" pitchFamily="34" charset="0"/>
                <a:cs typeface="Arial" pitchFamily="34" charset="0"/>
              </a:defRPr>
            </a:pPr>
            <a:endParaRPr lang="en-US"/>
          </a:p>
        </c:txPr>
        <c:crossAx val="98039680"/>
        <c:crosses val="autoZero"/>
        <c:auto val="1"/>
        <c:lblAlgn val="ctr"/>
        <c:lblOffset val="100"/>
        <c:noMultiLvlLbl val="0"/>
      </c:catAx>
      <c:valAx>
        <c:axId val="98039680"/>
        <c:scaling>
          <c:orientation val="minMax"/>
          <c:max val="85"/>
          <c:min val="0"/>
        </c:scaling>
        <c:delete val="0"/>
        <c:axPos val="l"/>
        <c:majorGridlines/>
        <c:title>
          <c:tx>
            <c:rich>
              <a:bodyPr rot="0" vert="wordArtVert"/>
              <a:lstStyle/>
              <a:p>
                <a:pPr>
                  <a:defRPr sz="1400">
                    <a:latin typeface="Arial Black" pitchFamily="34" charset="0"/>
                    <a:cs typeface="Arial" pitchFamily="34" charset="0"/>
                  </a:defRPr>
                </a:pPr>
                <a:r>
                  <a:rPr lang="en-US" sz="1400" dirty="0">
                    <a:latin typeface="Arial Black" pitchFamily="34" charset="0"/>
                    <a:cs typeface="Arial" pitchFamily="34" charset="0"/>
                  </a:rPr>
                  <a:t>% </a:t>
                </a:r>
              </a:p>
            </c:rich>
          </c:tx>
          <c:overlay val="0"/>
        </c:title>
        <c:numFmt formatCode="General" sourceLinked="1"/>
        <c:majorTickMark val="none"/>
        <c:minorTickMark val="none"/>
        <c:tickLblPos val="nextTo"/>
        <c:spPr>
          <a:noFill/>
        </c:spPr>
        <c:txPr>
          <a:bodyPr/>
          <a:lstStyle/>
          <a:p>
            <a:pPr>
              <a:defRPr sz="1200">
                <a:latin typeface="Arial" pitchFamily="34" charset="0"/>
                <a:cs typeface="Arial" pitchFamily="34" charset="0"/>
              </a:defRPr>
            </a:pPr>
            <a:endParaRPr lang="en-US"/>
          </a:p>
        </c:txPr>
        <c:crossAx val="98037760"/>
        <c:crosses val="autoZero"/>
        <c:crossBetween val="between"/>
        <c:majorUnit val="20"/>
      </c:valAx>
    </c:plotArea>
    <c:legend>
      <c:legendPos val="t"/>
      <c:layout>
        <c:manualLayout>
          <c:xMode val="edge"/>
          <c:yMode val="edge"/>
          <c:x val="0.19751145077453602"/>
          <c:y val="7.0707070707070704E-2"/>
          <c:w val="0.62458494158818412"/>
          <c:h val="0.13232760677642599"/>
        </c:manualLayout>
      </c:layout>
      <c:overlay val="0"/>
      <c:txPr>
        <a:bodyPr/>
        <a:lstStyle/>
        <a:p>
          <a:pPr>
            <a:defRPr sz="1400" baseline="0">
              <a:latin typeface="Arial Black" pitchFamily="34" charset="0"/>
            </a:defRPr>
          </a:pPr>
          <a:endParaRPr lang="en-US"/>
        </a:p>
      </c:txPr>
    </c:legend>
    <c:plotVisOnly val="1"/>
    <c:dispBlanksAs val="gap"/>
    <c:showDLblsOverMax val="0"/>
  </c:chart>
  <c:spPr>
    <a:solidFill>
      <a:schemeClr val="bg1">
        <a:alpha val="44000"/>
      </a:schemeClr>
    </a:solidFill>
  </c:spPr>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5619203849519"/>
          <c:y val="0.21058792650918601"/>
          <c:w val="0.84169324146981706"/>
          <c:h val="0.55613269174686497"/>
        </c:manualLayout>
      </c:layout>
      <c:barChart>
        <c:barDir val="col"/>
        <c:grouping val="clustered"/>
        <c:varyColors val="0"/>
        <c:ser>
          <c:idx val="0"/>
          <c:order val="0"/>
          <c:tx>
            <c:strRef>
              <c:f>Sheet1!$B$1</c:f>
              <c:strCache>
                <c:ptCount val="1"/>
                <c:pt idx="0">
                  <c:v>Nonpoor</c:v>
                </c:pt>
              </c:strCache>
            </c:strRef>
          </c:tx>
          <c:spPr>
            <a:solidFill>
              <a:srgbClr val="4F81BD">
                <a:lumMod val="20000"/>
                <a:lumOff val="80000"/>
              </a:srgbClr>
            </a:solidFill>
            <a:ln>
              <a:solidFill>
                <a:sysClr val="windowText" lastClr="000000"/>
              </a:solidFill>
              <a:prstDash val="solid"/>
            </a:ln>
          </c:spPr>
          <c:invertIfNegative val="0"/>
          <c:dLbls>
            <c:delete val="1"/>
          </c:dLbls>
          <c:errBars>
            <c:errBarType val="both"/>
            <c:errValType val="cust"/>
            <c:noEndCap val="0"/>
            <c:plus>
              <c:numRef>
                <c:f>Sheet1!$B$18:$B$22</c:f>
                <c:numCache>
                  <c:formatCode>General</c:formatCode>
                  <c:ptCount val="5"/>
                  <c:pt idx="0">
                    <c:v>0.245</c:v>
                  </c:pt>
                  <c:pt idx="1">
                    <c:v>0.29399999999999998</c:v>
                  </c:pt>
                  <c:pt idx="2">
                    <c:v>0.78203999999999996</c:v>
                  </c:pt>
                  <c:pt idx="3">
                    <c:v>0.81340000000000001</c:v>
                  </c:pt>
                  <c:pt idx="4">
                    <c:v>2.873359999999999</c:v>
                  </c:pt>
                </c:numCache>
              </c:numRef>
            </c:plus>
            <c:minus>
              <c:numRef>
                <c:f>Sheet1!$B$18:$B$22</c:f>
                <c:numCache>
                  <c:formatCode>General</c:formatCode>
                  <c:ptCount val="5"/>
                  <c:pt idx="0">
                    <c:v>0.245</c:v>
                  </c:pt>
                  <c:pt idx="1">
                    <c:v>0.29399999999999998</c:v>
                  </c:pt>
                  <c:pt idx="2">
                    <c:v>0.78203999999999996</c:v>
                  </c:pt>
                  <c:pt idx="3">
                    <c:v>0.81340000000000001</c:v>
                  </c:pt>
                  <c:pt idx="4">
                    <c:v>2.873359999999999</c:v>
                  </c:pt>
                </c:numCache>
              </c:numRef>
            </c:minus>
          </c:errBars>
          <c:cat>
            <c:strRef>
              <c:f>Sheet1!$A$2:$A$6</c:f>
              <c:strCache>
                <c:ptCount val="5"/>
                <c:pt idx="0">
                  <c:v>All</c:v>
                </c:pt>
                <c:pt idx="1">
                  <c:v>White, 
non-Hispanic </c:v>
                </c:pt>
                <c:pt idx="2">
                  <c:v>Black, 
non-Hispanic </c:v>
                </c:pt>
                <c:pt idx="3">
                  <c:v>Mexican</c:v>
                </c:pt>
                <c:pt idx="4">
                  <c:v>Puerto Rican</c:v>
                </c:pt>
              </c:strCache>
            </c:strRef>
          </c:cat>
          <c:val>
            <c:numRef>
              <c:f>Sheet1!$B$2:$B$6</c:f>
              <c:numCache>
                <c:formatCode>General</c:formatCode>
                <c:ptCount val="5"/>
                <c:pt idx="0">
                  <c:v>7.4239999999999986</c:v>
                </c:pt>
                <c:pt idx="1">
                  <c:v>7.161999999999999</c:v>
                </c:pt>
                <c:pt idx="2">
                  <c:v>10.068</c:v>
                </c:pt>
                <c:pt idx="3">
                  <c:v>6.3669999999999991</c:v>
                </c:pt>
                <c:pt idx="4">
                  <c:v>14.367000000000001</c:v>
                </c:pt>
              </c:numCache>
            </c:numRef>
          </c:val>
        </c:ser>
        <c:ser>
          <c:idx val="1"/>
          <c:order val="1"/>
          <c:tx>
            <c:strRef>
              <c:f>Sheet1!$C$1</c:f>
              <c:strCache>
                <c:ptCount val="1"/>
                <c:pt idx="0">
                  <c:v>Near poor</c:v>
                </c:pt>
              </c:strCache>
            </c:strRef>
          </c:tx>
          <c:spPr>
            <a:solidFill>
              <a:srgbClr val="4F81BD">
                <a:lumMod val="60000"/>
                <a:lumOff val="40000"/>
              </a:srgbClr>
            </a:solidFill>
            <a:ln>
              <a:solidFill>
                <a:sysClr val="windowText" lastClr="000000"/>
              </a:solidFill>
            </a:ln>
          </c:spPr>
          <c:invertIfNegative val="0"/>
          <c:dLbls>
            <c:delete val="1"/>
          </c:dLbls>
          <c:errBars>
            <c:errBarType val="both"/>
            <c:errValType val="cust"/>
            <c:noEndCap val="0"/>
            <c:plus>
              <c:numRef>
                <c:f>Sheet1!$C$18:$C$22</c:f>
                <c:numCache>
                  <c:formatCode>General</c:formatCode>
                  <c:ptCount val="5"/>
                  <c:pt idx="0">
                    <c:v>0.46648000000000001</c:v>
                  </c:pt>
                  <c:pt idx="1">
                    <c:v>0.69579999999999997</c:v>
                  </c:pt>
                  <c:pt idx="2">
                    <c:v>1.25048</c:v>
                  </c:pt>
                  <c:pt idx="3">
                    <c:v>0.79576000000000002</c:v>
                  </c:pt>
                  <c:pt idx="4">
                    <c:v>3.5025199999999992</c:v>
                  </c:pt>
                </c:numCache>
              </c:numRef>
            </c:plus>
            <c:minus>
              <c:numRef>
                <c:f>Sheet1!$C$18:$C$22</c:f>
                <c:numCache>
                  <c:formatCode>General</c:formatCode>
                  <c:ptCount val="5"/>
                  <c:pt idx="0">
                    <c:v>0.46648000000000001</c:v>
                  </c:pt>
                  <c:pt idx="1">
                    <c:v>0.69579999999999997</c:v>
                  </c:pt>
                  <c:pt idx="2">
                    <c:v>1.25048</c:v>
                  </c:pt>
                  <c:pt idx="3">
                    <c:v>0.79576000000000002</c:v>
                  </c:pt>
                  <c:pt idx="4">
                    <c:v>3.5025199999999992</c:v>
                  </c:pt>
                </c:numCache>
              </c:numRef>
            </c:minus>
          </c:errBars>
          <c:cat>
            <c:strRef>
              <c:f>Sheet1!$A$2:$A$6</c:f>
              <c:strCache>
                <c:ptCount val="5"/>
                <c:pt idx="0">
                  <c:v>All</c:v>
                </c:pt>
                <c:pt idx="1">
                  <c:v>White, 
non-Hispanic </c:v>
                </c:pt>
                <c:pt idx="2">
                  <c:v>Black, 
non-Hispanic </c:v>
                </c:pt>
                <c:pt idx="3">
                  <c:v>Mexican</c:v>
                </c:pt>
                <c:pt idx="4">
                  <c:v>Puerto Rican</c:v>
                </c:pt>
              </c:strCache>
            </c:strRef>
          </c:cat>
          <c:val>
            <c:numRef>
              <c:f>Sheet1!$C$2:$C$6</c:f>
              <c:numCache>
                <c:formatCode>General</c:formatCode>
                <c:ptCount val="5"/>
                <c:pt idx="0">
                  <c:v>8.9710000000000001</c:v>
                </c:pt>
                <c:pt idx="1">
                  <c:v>9.3930000000000007</c:v>
                </c:pt>
                <c:pt idx="2">
                  <c:v>12.037000000000001</c:v>
                </c:pt>
                <c:pt idx="3">
                  <c:v>4.8069999999999986</c:v>
                </c:pt>
                <c:pt idx="4">
                  <c:v>15.532999999999999</c:v>
                </c:pt>
              </c:numCache>
            </c:numRef>
          </c:val>
        </c:ser>
        <c:ser>
          <c:idx val="2"/>
          <c:order val="2"/>
          <c:tx>
            <c:strRef>
              <c:f>Sheet1!$D$1</c:f>
              <c:strCache>
                <c:ptCount val="1"/>
                <c:pt idx="0">
                  <c:v>Poor</c:v>
                </c:pt>
              </c:strCache>
            </c:strRef>
          </c:tx>
          <c:spPr>
            <a:solidFill>
              <a:srgbClr val="4F81BD">
                <a:lumMod val="40000"/>
                <a:lumOff val="60000"/>
              </a:srgbClr>
            </a:solidFill>
            <a:ln>
              <a:solidFill>
                <a:sysClr val="windowText" lastClr="000000"/>
              </a:solidFill>
            </a:ln>
          </c:spPr>
          <c:invertIfNegative val="0"/>
          <c:dPt>
            <c:idx val="0"/>
            <c:invertIfNegative val="0"/>
            <c:bubble3D val="0"/>
            <c:spPr>
              <a:solidFill>
                <a:srgbClr val="4F81BD">
                  <a:lumMod val="75000"/>
                </a:srgbClr>
              </a:solidFill>
              <a:ln>
                <a:solidFill>
                  <a:sysClr val="windowText" lastClr="000000"/>
                </a:solidFill>
              </a:ln>
            </c:spPr>
          </c:dPt>
          <c:dPt>
            <c:idx val="1"/>
            <c:invertIfNegative val="0"/>
            <c:bubble3D val="0"/>
            <c:spPr>
              <a:solidFill>
                <a:srgbClr val="4F81BD">
                  <a:lumMod val="75000"/>
                </a:srgbClr>
              </a:solidFill>
              <a:ln>
                <a:solidFill>
                  <a:sysClr val="windowText" lastClr="000000"/>
                </a:solidFill>
              </a:ln>
            </c:spPr>
          </c:dPt>
          <c:dPt>
            <c:idx val="2"/>
            <c:invertIfNegative val="0"/>
            <c:bubble3D val="0"/>
            <c:spPr>
              <a:solidFill>
                <a:srgbClr val="4F81BD">
                  <a:lumMod val="75000"/>
                </a:srgbClr>
              </a:solidFill>
              <a:ln>
                <a:solidFill>
                  <a:sysClr val="windowText" lastClr="000000"/>
                </a:solidFill>
              </a:ln>
            </c:spPr>
          </c:dPt>
          <c:dPt>
            <c:idx val="3"/>
            <c:invertIfNegative val="0"/>
            <c:bubble3D val="0"/>
            <c:spPr>
              <a:solidFill>
                <a:srgbClr val="4F81BD">
                  <a:lumMod val="75000"/>
                </a:srgbClr>
              </a:solidFill>
              <a:ln>
                <a:solidFill>
                  <a:sysClr val="windowText" lastClr="000000"/>
                </a:solidFill>
              </a:ln>
            </c:spPr>
          </c:dPt>
          <c:dPt>
            <c:idx val="4"/>
            <c:invertIfNegative val="0"/>
            <c:bubble3D val="0"/>
            <c:spPr>
              <a:solidFill>
                <a:srgbClr val="4F81BD">
                  <a:lumMod val="75000"/>
                </a:srgbClr>
              </a:solidFill>
              <a:ln>
                <a:solidFill>
                  <a:sysClr val="windowText" lastClr="000000"/>
                </a:solidFill>
              </a:ln>
            </c:spPr>
          </c:dPt>
          <c:dLbls>
            <c:delete val="1"/>
          </c:dLbls>
          <c:errBars>
            <c:errBarType val="both"/>
            <c:errValType val="cust"/>
            <c:noEndCap val="0"/>
            <c:plus>
              <c:numRef>
                <c:f>Sheet1!$D$18:$D$22</c:f>
                <c:numCache>
                  <c:formatCode>General</c:formatCode>
                  <c:ptCount val="5"/>
                  <c:pt idx="0">
                    <c:v>0.57035999999999998</c:v>
                  </c:pt>
                  <c:pt idx="1">
                    <c:v>0.93296000000000001</c:v>
                  </c:pt>
                  <c:pt idx="2">
                    <c:v>1.22892</c:v>
                  </c:pt>
                  <c:pt idx="3">
                    <c:v>1.0211600000000001</c:v>
                  </c:pt>
                  <c:pt idx="4">
                    <c:v>4.284559999999999</c:v>
                  </c:pt>
                </c:numCache>
              </c:numRef>
            </c:plus>
            <c:minus>
              <c:numRef>
                <c:f>Sheet1!$D$18:$D$22</c:f>
                <c:numCache>
                  <c:formatCode>General</c:formatCode>
                  <c:ptCount val="5"/>
                  <c:pt idx="0">
                    <c:v>0.57035999999999998</c:v>
                  </c:pt>
                  <c:pt idx="1">
                    <c:v>0.93296000000000001</c:v>
                  </c:pt>
                  <c:pt idx="2">
                    <c:v>1.22892</c:v>
                  </c:pt>
                  <c:pt idx="3">
                    <c:v>1.0211600000000001</c:v>
                  </c:pt>
                  <c:pt idx="4">
                    <c:v>4.284559999999999</c:v>
                  </c:pt>
                </c:numCache>
              </c:numRef>
            </c:minus>
          </c:errBars>
          <c:cat>
            <c:strRef>
              <c:f>Sheet1!$A$2:$A$6</c:f>
              <c:strCache>
                <c:ptCount val="5"/>
                <c:pt idx="0">
                  <c:v>All</c:v>
                </c:pt>
                <c:pt idx="1">
                  <c:v>White, 
non-Hispanic </c:v>
                </c:pt>
                <c:pt idx="2">
                  <c:v>Black, 
non-Hispanic </c:v>
                </c:pt>
                <c:pt idx="3">
                  <c:v>Mexican</c:v>
                </c:pt>
                <c:pt idx="4">
                  <c:v>Puerto Rican</c:v>
                </c:pt>
              </c:strCache>
            </c:strRef>
          </c:cat>
          <c:val>
            <c:numRef>
              <c:f>Sheet1!$D$2:$D$6</c:f>
              <c:numCache>
                <c:formatCode>General</c:formatCode>
                <c:ptCount val="5"/>
                <c:pt idx="0">
                  <c:v>11.702999999999999</c:v>
                </c:pt>
                <c:pt idx="1">
                  <c:v>12.734999999999999</c:v>
                </c:pt>
                <c:pt idx="2">
                  <c:v>14.382</c:v>
                </c:pt>
                <c:pt idx="3">
                  <c:v>5.754999999999999</c:v>
                </c:pt>
                <c:pt idx="4">
                  <c:v>25.39</c:v>
                </c:pt>
              </c:numCache>
            </c:numRef>
          </c:val>
        </c:ser>
        <c:dLbls>
          <c:dLblPos val="outEnd"/>
          <c:showLegendKey val="0"/>
          <c:showVal val="1"/>
          <c:showCatName val="0"/>
          <c:showSerName val="0"/>
          <c:showPercent val="0"/>
          <c:showBubbleSize val="0"/>
        </c:dLbls>
        <c:gapWidth val="150"/>
        <c:axId val="69467520"/>
        <c:axId val="72123520"/>
      </c:barChart>
      <c:catAx>
        <c:axId val="69467520"/>
        <c:scaling>
          <c:orientation val="minMax"/>
        </c:scaling>
        <c:delete val="0"/>
        <c:axPos val="b"/>
        <c:majorTickMark val="none"/>
        <c:minorTickMark val="none"/>
        <c:tickLblPos val="nextTo"/>
        <c:spPr>
          <a:ln>
            <a:solidFill>
              <a:srgbClr val="7F7F7F"/>
            </a:solidFill>
          </a:ln>
        </c:spPr>
        <c:txPr>
          <a:bodyPr/>
          <a:lstStyle/>
          <a:p>
            <a:pPr>
              <a:defRPr sz="1600" b="0" baseline="0">
                <a:latin typeface="Tahoma" pitchFamily="34" charset="0"/>
                <a:ea typeface="Tahoma" pitchFamily="34" charset="0"/>
                <a:cs typeface="Tahoma" pitchFamily="34" charset="0"/>
              </a:defRPr>
            </a:pPr>
            <a:endParaRPr lang="en-US"/>
          </a:p>
        </c:txPr>
        <c:crossAx val="72123520"/>
        <c:crosses val="autoZero"/>
        <c:auto val="1"/>
        <c:lblAlgn val="ctr"/>
        <c:lblOffset val="100"/>
        <c:noMultiLvlLbl val="0"/>
      </c:catAx>
      <c:valAx>
        <c:axId val="72123520"/>
        <c:scaling>
          <c:orientation val="minMax"/>
        </c:scaling>
        <c:delete val="0"/>
        <c:axPos val="l"/>
        <c:majorGridlines>
          <c:spPr>
            <a:ln>
              <a:solidFill>
                <a:sysClr val="window" lastClr="FFFFFF">
                  <a:lumMod val="85000"/>
                </a:sysClr>
              </a:solidFill>
              <a:prstDash val="sysDash"/>
            </a:ln>
          </c:spPr>
        </c:majorGridlines>
        <c:title>
          <c:tx>
            <c:rich>
              <a:bodyPr rot="0" vert="horz"/>
              <a:lstStyle/>
              <a:p>
                <a:pPr>
                  <a:defRPr sz="2000" b="1" baseline="0"/>
                </a:pPr>
                <a:r>
                  <a:rPr lang="en-US" sz="1600" b="1" baseline="0" dirty="0" smtClean="0">
                    <a:latin typeface="Tahoma" pitchFamily="34" charset="0"/>
                    <a:ea typeface="Tahoma" pitchFamily="34" charset="0"/>
                    <a:cs typeface="Tahoma" pitchFamily="34" charset="0"/>
                  </a:rPr>
                  <a:t>Percent</a:t>
                </a:r>
                <a:endParaRPr lang="en-US" sz="1600" b="1" baseline="0" dirty="0">
                  <a:latin typeface="Tahoma" pitchFamily="34" charset="0"/>
                  <a:ea typeface="Tahoma" pitchFamily="34" charset="0"/>
                  <a:cs typeface="Tahoma" pitchFamily="34" charset="0"/>
                </a:endParaRPr>
              </a:p>
            </c:rich>
          </c:tx>
          <c:layout>
            <c:manualLayout>
              <c:xMode val="edge"/>
              <c:yMode val="edge"/>
              <c:x val="5.8187117235345601E-2"/>
              <c:y val="0.130994050743657"/>
            </c:manualLayout>
          </c:layout>
          <c:overlay val="0"/>
        </c:title>
        <c:numFmt formatCode="General" sourceLinked="1"/>
        <c:majorTickMark val="in"/>
        <c:minorTickMark val="none"/>
        <c:tickLblPos val="nextTo"/>
        <c:spPr>
          <a:ln>
            <a:solidFill>
              <a:srgbClr val="7F7F7F"/>
            </a:solidFill>
          </a:ln>
        </c:spPr>
        <c:txPr>
          <a:bodyPr/>
          <a:lstStyle/>
          <a:p>
            <a:pPr>
              <a:defRPr sz="1600" b="0" baseline="0">
                <a:latin typeface="Tahoma" pitchFamily="34" charset="0"/>
                <a:ea typeface="Tahoma" pitchFamily="34" charset="0"/>
                <a:cs typeface="Tahoma" pitchFamily="34" charset="0"/>
              </a:defRPr>
            </a:pPr>
            <a:endParaRPr lang="en-US"/>
          </a:p>
        </c:txPr>
        <c:crossAx val="69467520"/>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5651657782016504E-2"/>
          <c:y val="5.6412315930388202E-2"/>
          <c:w val="0.87289548022598895"/>
          <c:h val="0.80499310570049698"/>
        </c:manualLayout>
      </c:layout>
      <c:lineChart>
        <c:grouping val="standard"/>
        <c:varyColors val="0"/>
        <c:ser>
          <c:idx val="0"/>
          <c:order val="0"/>
          <c:tx>
            <c:strRef>
              <c:f>Sheet1!$A$2</c:f>
              <c:strCache>
                <c:ptCount val="1"/>
                <c:pt idx="0">
                  <c:v>&lt;35</c:v>
                </c:pt>
              </c:strCache>
            </c:strRef>
          </c:tx>
          <c:spPr>
            <a:ln w="50800" cap="flat">
              <a:solidFill>
                <a:schemeClr val="accent4"/>
              </a:solidFill>
              <a:miter lim="800000"/>
            </a:ln>
          </c:spPr>
          <c:marker>
            <c:symbol val="none"/>
          </c:marker>
          <c:cat>
            <c:strRef>
              <c:f>Sheet1!$B$1:$M$1</c:f>
              <c:strCache>
                <c:ptCount val="12"/>
                <c:pt idx="0">
                  <c:v>1999</c:v>
                </c:pt>
                <c:pt idx="1">
                  <c:v>2000</c:v>
                </c:pt>
                <c:pt idx="2">
                  <c:v>2001</c:v>
                </c:pt>
                <c:pt idx="3">
                  <c:v>2002</c:v>
                </c:pt>
                <c:pt idx="4">
                  <c:v>2003</c:v>
                </c:pt>
                <c:pt idx="5">
                  <c:v>2004</c:v>
                </c:pt>
                <c:pt idx="6">
                  <c:v>2005</c:v>
                </c:pt>
                <c:pt idx="7">
                  <c:v>2006</c:v>
                </c:pt>
                <c:pt idx="8">
                  <c:v>2007</c:v>
                </c:pt>
                <c:pt idx="9">
                  <c:v>2008</c:v>
                </c:pt>
                <c:pt idx="10">
                  <c:v>2009</c:v>
                </c:pt>
                <c:pt idx="11">
                  <c:v>2010</c:v>
                </c:pt>
              </c:strCache>
            </c:strRef>
          </c:cat>
          <c:val>
            <c:numRef>
              <c:f>Sheet1!$B$2:$M$2</c:f>
              <c:numCache>
                <c:formatCode>General</c:formatCode>
                <c:ptCount val="12"/>
                <c:pt idx="0">
                  <c:v>4.3</c:v>
                </c:pt>
                <c:pt idx="1">
                  <c:v>4.2</c:v>
                </c:pt>
                <c:pt idx="2">
                  <c:v>3.7</c:v>
                </c:pt>
                <c:pt idx="3">
                  <c:v>4.0999999999999996</c:v>
                </c:pt>
                <c:pt idx="4">
                  <c:v>3.8</c:v>
                </c:pt>
                <c:pt idx="5">
                  <c:v>3.5</c:v>
                </c:pt>
                <c:pt idx="6">
                  <c:v>3.3</c:v>
                </c:pt>
                <c:pt idx="7">
                  <c:v>3.2</c:v>
                </c:pt>
                <c:pt idx="8">
                  <c:v>3.4</c:v>
                </c:pt>
                <c:pt idx="9">
                  <c:v>3.3</c:v>
                </c:pt>
                <c:pt idx="10">
                  <c:v>3.7</c:v>
                </c:pt>
                <c:pt idx="11">
                  <c:v>3.4</c:v>
                </c:pt>
              </c:numCache>
            </c:numRef>
          </c:val>
          <c:smooth val="0"/>
        </c:ser>
        <c:ser>
          <c:idx val="1"/>
          <c:order val="1"/>
          <c:tx>
            <c:strRef>
              <c:f>Sheet1!$A$3</c:f>
              <c:strCache>
                <c:ptCount val="1"/>
                <c:pt idx="0">
                  <c:v>35-64</c:v>
                </c:pt>
              </c:strCache>
            </c:strRef>
          </c:tx>
          <c:spPr>
            <a:ln w="50800" cap="flat">
              <a:solidFill>
                <a:srgbClr val="9BBB59"/>
              </a:solidFill>
              <a:miter lim="800000"/>
            </a:ln>
          </c:spPr>
          <c:marker>
            <c:symbol val="none"/>
          </c:marker>
          <c:cat>
            <c:strRef>
              <c:f>Sheet1!$B$1:$M$1</c:f>
              <c:strCache>
                <c:ptCount val="12"/>
                <c:pt idx="0">
                  <c:v>1999</c:v>
                </c:pt>
                <c:pt idx="1">
                  <c:v>2000</c:v>
                </c:pt>
                <c:pt idx="2">
                  <c:v>2001</c:v>
                </c:pt>
                <c:pt idx="3">
                  <c:v>2002</c:v>
                </c:pt>
                <c:pt idx="4">
                  <c:v>2003</c:v>
                </c:pt>
                <c:pt idx="5">
                  <c:v>2004</c:v>
                </c:pt>
                <c:pt idx="6">
                  <c:v>2005</c:v>
                </c:pt>
                <c:pt idx="7">
                  <c:v>2006</c:v>
                </c:pt>
                <c:pt idx="8">
                  <c:v>2007</c:v>
                </c:pt>
                <c:pt idx="9">
                  <c:v>2008</c:v>
                </c:pt>
                <c:pt idx="10">
                  <c:v>2009</c:v>
                </c:pt>
                <c:pt idx="11">
                  <c:v>2010</c:v>
                </c:pt>
              </c:strCache>
            </c:strRef>
          </c:cat>
          <c:val>
            <c:numRef>
              <c:f>Sheet1!$B$3:$M$3</c:f>
              <c:numCache>
                <c:formatCode>General</c:formatCode>
                <c:ptCount val="12"/>
                <c:pt idx="0">
                  <c:v>15.5</c:v>
                </c:pt>
                <c:pt idx="1">
                  <c:v>15.1</c:v>
                </c:pt>
                <c:pt idx="2">
                  <c:v>14.7</c:v>
                </c:pt>
                <c:pt idx="3">
                  <c:v>14.5</c:v>
                </c:pt>
                <c:pt idx="4">
                  <c:v>14.2</c:v>
                </c:pt>
                <c:pt idx="5">
                  <c:v>12.7</c:v>
                </c:pt>
                <c:pt idx="6">
                  <c:v>12.7</c:v>
                </c:pt>
                <c:pt idx="7">
                  <c:v>12.1</c:v>
                </c:pt>
                <c:pt idx="8">
                  <c:v>11</c:v>
                </c:pt>
                <c:pt idx="9">
                  <c:v>10.6</c:v>
                </c:pt>
                <c:pt idx="10">
                  <c:v>10.8</c:v>
                </c:pt>
                <c:pt idx="11">
                  <c:v>11.3</c:v>
                </c:pt>
              </c:numCache>
            </c:numRef>
          </c:val>
          <c:smooth val="0"/>
        </c:ser>
        <c:ser>
          <c:idx val="2"/>
          <c:order val="2"/>
          <c:tx>
            <c:strRef>
              <c:f>Sheet1!$A$4</c:f>
              <c:strCache>
                <c:ptCount val="1"/>
                <c:pt idx="0">
                  <c:v>Target 35-64</c:v>
                </c:pt>
              </c:strCache>
            </c:strRef>
          </c:tx>
          <c:spPr>
            <a:ln w="38100" cap="rnd">
              <a:solidFill>
                <a:schemeClr val="accent3"/>
              </a:solidFill>
              <a:prstDash val="sysDash"/>
              <a:round/>
            </a:ln>
          </c:spPr>
          <c:marker>
            <c:symbol val="none"/>
          </c:marker>
          <c:cat>
            <c:strRef>
              <c:f>Sheet1!$B$1:$M$1</c:f>
              <c:strCache>
                <c:ptCount val="12"/>
                <c:pt idx="0">
                  <c:v>1999</c:v>
                </c:pt>
                <c:pt idx="1">
                  <c:v>2000</c:v>
                </c:pt>
                <c:pt idx="2">
                  <c:v>2001</c:v>
                </c:pt>
                <c:pt idx="3">
                  <c:v>2002</c:v>
                </c:pt>
                <c:pt idx="4">
                  <c:v>2003</c:v>
                </c:pt>
                <c:pt idx="5">
                  <c:v>2004</c:v>
                </c:pt>
                <c:pt idx="6">
                  <c:v>2005</c:v>
                </c:pt>
                <c:pt idx="7">
                  <c:v>2006</c:v>
                </c:pt>
                <c:pt idx="8">
                  <c:v>2007</c:v>
                </c:pt>
                <c:pt idx="9">
                  <c:v>2008</c:v>
                </c:pt>
                <c:pt idx="10">
                  <c:v>2009</c:v>
                </c:pt>
                <c:pt idx="11">
                  <c:v>2010</c:v>
                </c:pt>
              </c:strCache>
            </c:strRef>
          </c:cat>
          <c:val>
            <c:numRef>
              <c:f>Sheet1!$B$4:$M$4</c:f>
              <c:numCache>
                <c:formatCode>General</c:formatCode>
                <c:ptCount val="12"/>
                <c:pt idx="8">
                  <c:v>4.9000000000000004</c:v>
                </c:pt>
                <c:pt idx="9">
                  <c:v>4.9000000000000004</c:v>
                </c:pt>
                <c:pt idx="10">
                  <c:v>4.9000000000000004</c:v>
                </c:pt>
                <c:pt idx="11">
                  <c:v>4.9000000000000004</c:v>
                </c:pt>
              </c:numCache>
            </c:numRef>
          </c:val>
          <c:smooth val="0"/>
        </c:ser>
        <c:ser>
          <c:idx val="3"/>
          <c:order val="3"/>
          <c:tx>
            <c:strRef>
              <c:f>Sheet1!$A$5</c:f>
              <c:strCache>
                <c:ptCount val="1"/>
                <c:pt idx="0">
                  <c:v>65+</c:v>
                </c:pt>
              </c:strCache>
            </c:strRef>
          </c:tx>
          <c:spPr>
            <a:ln w="50800">
              <a:solidFill>
                <a:schemeClr val="accent2"/>
              </a:solidFill>
            </a:ln>
          </c:spPr>
          <c:marker>
            <c:symbol val="none"/>
          </c:marker>
          <c:cat>
            <c:strRef>
              <c:f>Sheet1!$B$1:$M$1</c:f>
              <c:strCache>
                <c:ptCount val="12"/>
                <c:pt idx="0">
                  <c:v>1999</c:v>
                </c:pt>
                <c:pt idx="1">
                  <c:v>2000</c:v>
                </c:pt>
                <c:pt idx="2">
                  <c:v>2001</c:v>
                </c:pt>
                <c:pt idx="3">
                  <c:v>2002</c:v>
                </c:pt>
                <c:pt idx="4">
                  <c:v>2003</c:v>
                </c:pt>
                <c:pt idx="5">
                  <c:v>2004</c:v>
                </c:pt>
                <c:pt idx="6">
                  <c:v>2005</c:v>
                </c:pt>
                <c:pt idx="7">
                  <c:v>2006</c:v>
                </c:pt>
                <c:pt idx="8">
                  <c:v>2007</c:v>
                </c:pt>
                <c:pt idx="9">
                  <c:v>2008</c:v>
                </c:pt>
                <c:pt idx="10">
                  <c:v>2009</c:v>
                </c:pt>
                <c:pt idx="11">
                  <c:v>2010</c:v>
                </c:pt>
              </c:strCache>
            </c:strRef>
          </c:cat>
          <c:val>
            <c:numRef>
              <c:f>Sheet1!$B$5:$M$5</c:f>
              <c:numCache>
                <c:formatCode>General</c:formatCode>
                <c:ptCount val="12"/>
                <c:pt idx="0">
                  <c:v>69.5</c:v>
                </c:pt>
                <c:pt idx="1">
                  <c:v>65.400000000000006</c:v>
                </c:pt>
                <c:pt idx="2">
                  <c:v>60.8</c:v>
                </c:pt>
                <c:pt idx="3">
                  <c:v>58.3</c:v>
                </c:pt>
                <c:pt idx="4">
                  <c:v>54.5</c:v>
                </c:pt>
                <c:pt idx="5">
                  <c:v>51.4</c:v>
                </c:pt>
                <c:pt idx="6">
                  <c:v>52.5</c:v>
                </c:pt>
                <c:pt idx="7">
                  <c:v>46.3</c:v>
                </c:pt>
                <c:pt idx="8">
                  <c:v>43.4</c:v>
                </c:pt>
                <c:pt idx="9">
                  <c:v>42.4</c:v>
                </c:pt>
                <c:pt idx="10">
                  <c:v>38.799999999999997</c:v>
                </c:pt>
                <c:pt idx="11">
                  <c:v>37.700000000000003</c:v>
                </c:pt>
              </c:numCache>
            </c:numRef>
          </c:val>
          <c:smooth val="0"/>
        </c:ser>
        <c:ser>
          <c:idx val="4"/>
          <c:order val="4"/>
          <c:tx>
            <c:strRef>
              <c:f>Sheet1!$A$6</c:f>
              <c:strCache>
                <c:ptCount val="1"/>
                <c:pt idx="0">
                  <c:v>Target 65+</c:v>
                </c:pt>
              </c:strCache>
            </c:strRef>
          </c:tx>
          <c:spPr>
            <a:ln w="38100" cap="rnd">
              <a:solidFill>
                <a:schemeClr val="accent2"/>
              </a:solidFill>
              <a:prstDash val="sysDash"/>
            </a:ln>
          </c:spPr>
          <c:marker>
            <c:symbol val="none"/>
          </c:marker>
          <c:cat>
            <c:strRef>
              <c:f>Sheet1!$B$1:$M$1</c:f>
              <c:strCache>
                <c:ptCount val="12"/>
                <c:pt idx="0">
                  <c:v>1999</c:v>
                </c:pt>
                <c:pt idx="1">
                  <c:v>2000</c:v>
                </c:pt>
                <c:pt idx="2">
                  <c:v>2001</c:v>
                </c:pt>
                <c:pt idx="3">
                  <c:v>2002</c:v>
                </c:pt>
                <c:pt idx="4">
                  <c:v>2003</c:v>
                </c:pt>
                <c:pt idx="5">
                  <c:v>2004</c:v>
                </c:pt>
                <c:pt idx="6">
                  <c:v>2005</c:v>
                </c:pt>
                <c:pt idx="7">
                  <c:v>2006</c:v>
                </c:pt>
                <c:pt idx="8">
                  <c:v>2007</c:v>
                </c:pt>
                <c:pt idx="9">
                  <c:v>2008</c:v>
                </c:pt>
                <c:pt idx="10">
                  <c:v>2009</c:v>
                </c:pt>
                <c:pt idx="11">
                  <c:v>2010</c:v>
                </c:pt>
              </c:strCache>
            </c:strRef>
          </c:cat>
          <c:val>
            <c:numRef>
              <c:f>Sheet1!$B$6:$M$6</c:f>
              <c:numCache>
                <c:formatCode>General</c:formatCode>
                <c:ptCount val="12"/>
                <c:pt idx="8">
                  <c:v>21.5</c:v>
                </c:pt>
                <c:pt idx="9">
                  <c:v>21.5</c:v>
                </c:pt>
                <c:pt idx="10">
                  <c:v>21.5</c:v>
                </c:pt>
                <c:pt idx="11">
                  <c:v>21.5</c:v>
                </c:pt>
              </c:numCache>
            </c:numRef>
          </c:val>
          <c:smooth val="0"/>
        </c:ser>
        <c:dLbls>
          <c:showLegendKey val="0"/>
          <c:showVal val="0"/>
          <c:showCatName val="0"/>
          <c:showSerName val="0"/>
          <c:showPercent val="0"/>
          <c:showBubbleSize val="0"/>
        </c:dLbls>
        <c:marker val="1"/>
        <c:smooth val="0"/>
        <c:axId val="74917376"/>
        <c:axId val="74918912"/>
      </c:lineChart>
      <c:catAx>
        <c:axId val="74917376"/>
        <c:scaling>
          <c:orientation val="minMax"/>
        </c:scaling>
        <c:delete val="0"/>
        <c:axPos val="b"/>
        <c:majorTickMark val="none"/>
        <c:minorTickMark val="in"/>
        <c:tickLblPos val="nextTo"/>
        <c:spPr>
          <a:ln w="9525">
            <a:solidFill>
              <a:srgbClr val="7F7F7F"/>
            </a:solidFill>
          </a:ln>
        </c:spPr>
        <c:txPr>
          <a:bodyPr/>
          <a:lstStyle/>
          <a:p>
            <a:pPr>
              <a:defRPr sz="1600">
                <a:latin typeface="Tahoma" pitchFamily="34" charset="0"/>
                <a:ea typeface="Tahoma" pitchFamily="34" charset="0"/>
                <a:cs typeface="Tahoma" pitchFamily="34" charset="0"/>
              </a:defRPr>
            </a:pPr>
            <a:endParaRPr lang="en-US"/>
          </a:p>
        </c:txPr>
        <c:crossAx val="74918912"/>
        <c:crosses val="autoZero"/>
        <c:auto val="1"/>
        <c:lblAlgn val="ctr"/>
        <c:lblOffset val="0"/>
        <c:noMultiLvlLbl val="0"/>
      </c:catAx>
      <c:valAx>
        <c:axId val="74918912"/>
        <c:scaling>
          <c:orientation val="minMax"/>
          <c:max val="70"/>
        </c:scaling>
        <c:delete val="0"/>
        <c:axPos val="l"/>
        <c:majorGridlines>
          <c:spPr>
            <a:ln>
              <a:solidFill>
                <a:schemeClr val="bg1">
                  <a:lumMod val="85000"/>
                </a:schemeClr>
              </a:solidFill>
              <a:prstDash val="sysDash"/>
            </a:ln>
          </c:spPr>
        </c:majorGridlines>
        <c:numFmt formatCode="0" sourceLinked="0"/>
        <c:majorTickMark val="in"/>
        <c:minorTickMark val="none"/>
        <c:tickLblPos val="nextTo"/>
        <c:spPr>
          <a:ln w="9525">
            <a:solidFill>
              <a:srgbClr val="7F7F7F"/>
            </a:solidFill>
          </a:ln>
        </c:spPr>
        <c:txPr>
          <a:bodyPr/>
          <a:lstStyle/>
          <a:p>
            <a:pPr>
              <a:defRPr sz="1600">
                <a:latin typeface="Tahoma" pitchFamily="34" charset="0"/>
                <a:ea typeface="Tahoma" pitchFamily="34" charset="0"/>
                <a:cs typeface="Tahoma" pitchFamily="34" charset="0"/>
              </a:defRPr>
            </a:pPr>
            <a:endParaRPr lang="en-US"/>
          </a:p>
        </c:txPr>
        <c:crossAx val="74917376"/>
        <c:crosses val="autoZero"/>
        <c:crossBetween val="between"/>
      </c:valAx>
    </c:plotArea>
    <c:plotVisOnly val="1"/>
    <c:dispBlanksAs val="gap"/>
    <c:showDLblsOverMax val="0"/>
  </c:chart>
  <c:txPr>
    <a:bodyPr/>
    <a:lstStyle/>
    <a:p>
      <a:pPr>
        <a:defRPr sz="1800">
          <a:latin typeface="Calibri"/>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1522170240273478E-2"/>
          <c:y val="9.4026596675415575E-2"/>
          <c:w val="0.90965575045742897"/>
          <c:h val="0.61946474190726164"/>
        </c:manualLayout>
      </c:layout>
      <c:barChart>
        <c:barDir val="col"/>
        <c:grouping val="clustered"/>
        <c:varyColors val="0"/>
        <c:ser>
          <c:idx val="0"/>
          <c:order val="0"/>
          <c:tx>
            <c:strRef>
              <c:f>Sheet1!$A$2</c:f>
              <c:strCache>
                <c:ptCount val="1"/>
                <c:pt idx="0">
                  <c:v>1999</c:v>
                </c:pt>
              </c:strCache>
            </c:strRef>
          </c:tx>
          <c:spPr>
            <a:solidFill>
              <a:schemeClr val="accent2"/>
            </a:solidFill>
            <a:ln>
              <a:solidFill>
                <a:schemeClr val="tx1"/>
              </a:solidFill>
            </a:ln>
          </c:spPr>
          <c:invertIfNegative val="0"/>
          <c:errBars>
            <c:errBarType val="both"/>
            <c:errValType val="cust"/>
            <c:noEndCap val="0"/>
            <c:plus>
              <c:numRef>
                <c:f>Sheet1!$B$11:$L$11</c:f>
                <c:numCache>
                  <c:formatCode>General</c:formatCode>
                  <c:ptCount val="11"/>
                  <c:pt idx="0">
                    <c:v>0.48019999999999996</c:v>
                  </c:pt>
                  <c:pt idx="1">
                    <c:v>0.75851999999999997</c:v>
                  </c:pt>
                  <c:pt idx="2">
                    <c:v>0.57623999999999997</c:v>
                  </c:pt>
                  <c:pt idx="3">
                    <c:v>1.9012</c:v>
                  </c:pt>
                  <c:pt idx="4">
                    <c:v>0.54488000000000003</c:v>
                  </c:pt>
                  <c:pt idx="5">
                    <c:v>2.1501199999999998</c:v>
                  </c:pt>
                  <c:pt idx="6">
                    <c:v>3.7259600000000002</c:v>
                  </c:pt>
                  <c:pt idx="7">
                    <c:v>1.0329200000000001</c:v>
                  </c:pt>
                  <c:pt idx="8">
                    <c:v>0.34691999999999995</c:v>
                  </c:pt>
                  <c:pt idx="9">
                    <c:v>0.75263999999999998</c:v>
                  </c:pt>
                  <c:pt idx="10">
                    <c:v>2.7694800000000002</c:v>
                  </c:pt>
                </c:numCache>
              </c:numRef>
            </c:plus>
            <c:minus>
              <c:numRef>
                <c:f>Sheet1!$B$11:$L$11</c:f>
                <c:numCache>
                  <c:formatCode>General</c:formatCode>
                  <c:ptCount val="11"/>
                  <c:pt idx="0">
                    <c:v>0.48019999999999996</c:v>
                  </c:pt>
                  <c:pt idx="1">
                    <c:v>0.75851999999999997</c:v>
                  </c:pt>
                  <c:pt idx="2">
                    <c:v>0.57623999999999997</c:v>
                  </c:pt>
                  <c:pt idx="3">
                    <c:v>1.9012</c:v>
                  </c:pt>
                  <c:pt idx="4">
                    <c:v>0.54488000000000003</c:v>
                  </c:pt>
                  <c:pt idx="5">
                    <c:v>2.1501199999999998</c:v>
                  </c:pt>
                  <c:pt idx="6">
                    <c:v>3.7259600000000002</c:v>
                  </c:pt>
                  <c:pt idx="7">
                    <c:v>1.0329200000000001</c:v>
                  </c:pt>
                  <c:pt idx="8">
                    <c:v>0.34691999999999995</c:v>
                  </c:pt>
                  <c:pt idx="9">
                    <c:v>0.75263999999999998</c:v>
                  </c:pt>
                  <c:pt idx="10">
                    <c:v>2.7694800000000002</c:v>
                  </c:pt>
                </c:numCache>
              </c:numRef>
            </c:minus>
          </c:errBars>
          <c:cat>
            <c:strRef>
              <c:f>Sheet1!$B$1:$I$1</c:f>
              <c:strCache>
                <c:ptCount val="8"/>
                <c:pt idx="0">
                  <c:v>Total</c:v>
                </c:pt>
                <c:pt idx="1">
                  <c:v>Female</c:v>
                </c:pt>
                <c:pt idx="2">
                  <c:v>Male</c:v>
                </c:pt>
                <c:pt idx="3">
                  <c:v>Black, 
non-Hispanic</c:v>
                </c:pt>
                <c:pt idx="4">
                  <c:v>White, 
non-Hispanic</c:v>
                </c:pt>
                <c:pt idx="5">
                  <c:v>Asian/Pacific Islander</c:v>
                </c:pt>
                <c:pt idx="6">
                  <c:v>Am Indian/
AK Native</c:v>
                </c:pt>
                <c:pt idx="7">
                  <c:v>Hispanic/Latino</c:v>
                </c:pt>
              </c:strCache>
            </c:strRef>
          </c:cat>
          <c:val>
            <c:numRef>
              <c:f>Sheet1!$B$2:$I$2</c:f>
              <c:numCache>
                <c:formatCode>General</c:formatCode>
                <c:ptCount val="8"/>
                <c:pt idx="0">
                  <c:v>16.7</c:v>
                </c:pt>
                <c:pt idx="1">
                  <c:v>21.352</c:v>
                </c:pt>
                <c:pt idx="2">
                  <c:v>11.842000000000001</c:v>
                </c:pt>
                <c:pt idx="3">
                  <c:v>32.700000000000003</c:v>
                </c:pt>
                <c:pt idx="4">
                  <c:v>15.3</c:v>
                </c:pt>
                <c:pt idx="5">
                  <c:v>13.7</c:v>
                </c:pt>
                <c:pt idx="6">
                  <c:v>10.199999999999999</c:v>
                </c:pt>
                <c:pt idx="7">
                  <c:v>9.4</c:v>
                </c:pt>
              </c:numCache>
            </c:numRef>
          </c:val>
        </c:ser>
        <c:ser>
          <c:idx val="1"/>
          <c:order val="1"/>
          <c:tx>
            <c:strRef>
              <c:f>Sheet1!$A$3</c:f>
              <c:strCache>
                <c:ptCount val="1"/>
                <c:pt idx="0">
                  <c:v>2010</c:v>
                </c:pt>
              </c:strCache>
            </c:strRef>
          </c:tx>
          <c:spPr>
            <a:solidFill>
              <a:schemeClr val="accent1"/>
            </a:solidFill>
            <a:ln>
              <a:solidFill>
                <a:schemeClr val="tx1"/>
              </a:solidFill>
            </a:ln>
          </c:spPr>
          <c:invertIfNegative val="0"/>
          <c:errBars>
            <c:errBarType val="both"/>
            <c:errValType val="cust"/>
            <c:noEndCap val="0"/>
            <c:plus>
              <c:numRef>
                <c:f>Sheet1!$B$12:$L$12</c:f>
                <c:numCache>
                  <c:formatCode>General</c:formatCode>
                  <c:ptCount val="11"/>
                  <c:pt idx="0">
                    <c:v>0.37043999999999999</c:v>
                  </c:pt>
                  <c:pt idx="1">
                    <c:v>0.5742799999999999</c:v>
                  </c:pt>
                  <c:pt idx="2">
                    <c:v>0.46255999999999997</c:v>
                  </c:pt>
                  <c:pt idx="3">
                    <c:v>1.45824</c:v>
                  </c:pt>
                  <c:pt idx="4">
                    <c:v>0.44688</c:v>
                  </c:pt>
                  <c:pt idx="5">
                    <c:v>1.34456</c:v>
                  </c:pt>
                  <c:pt idx="6">
                    <c:v>2.2050000000000001</c:v>
                  </c:pt>
                  <c:pt idx="7">
                    <c:v>0.66444000000000003</c:v>
                  </c:pt>
                  <c:pt idx="8">
                    <c:v>0.29987999999999998</c:v>
                  </c:pt>
                  <c:pt idx="9">
                    <c:v>0.59583999999999993</c:v>
                  </c:pt>
                  <c:pt idx="10">
                    <c:v>1.8972799999999999</c:v>
                  </c:pt>
                </c:numCache>
              </c:numRef>
            </c:plus>
            <c:minus>
              <c:numRef>
                <c:f>Sheet1!$B$12:$L$12</c:f>
                <c:numCache>
                  <c:formatCode>General</c:formatCode>
                  <c:ptCount val="11"/>
                  <c:pt idx="0">
                    <c:v>0.37043999999999999</c:v>
                  </c:pt>
                  <c:pt idx="1">
                    <c:v>0.5742799999999999</c:v>
                  </c:pt>
                  <c:pt idx="2">
                    <c:v>0.46255999999999997</c:v>
                  </c:pt>
                  <c:pt idx="3">
                    <c:v>1.45824</c:v>
                  </c:pt>
                  <c:pt idx="4">
                    <c:v>0.44688</c:v>
                  </c:pt>
                  <c:pt idx="5">
                    <c:v>1.34456</c:v>
                  </c:pt>
                  <c:pt idx="6">
                    <c:v>2.2050000000000001</c:v>
                  </c:pt>
                  <c:pt idx="7">
                    <c:v>0.66444000000000003</c:v>
                  </c:pt>
                  <c:pt idx="8">
                    <c:v>0.29987999999999998</c:v>
                  </c:pt>
                  <c:pt idx="9">
                    <c:v>0.59583999999999993</c:v>
                  </c:pt>
                  <c:pt idx="10">
                    <c:v>1.8972799999999999</c:v>
                  </c:pt>
                </c:numCache>
              </c:numRef>
            </c:minus>
          </c:errBars>
          <c:cat>
            <c:strRef>
              <c:f>Sheet1!$B$1:$I$1</c:f>
              <c:strCache>
                <c:ptCount val="8"/>
                <c:pt idx="0">
                  <c:v>Total</c:v>
                </c:pt>
                <c:pt idx="1">
                  <c:v>Female</c:v>
                </c:pt>
                <c:pt idx="2">
                  <c:v>Male</c:v>
                </c:pt>
                <c:pt idx="3">
                  <c:v>Black, 
non-Hispanic</c:v>
                </c:pt>
                <c:pt idx="4">
                  <c:v>White, 
non-Hispanic</c:v>
                </c:pt>
                <c:pt idx="5">
                  <c:v>Asian/Pacific Islander</c:v>
                </c:pt>
                <c:pt idx="6">
                  <c:v>Am Indian/
AK Native</c:v>
                </c:pt>
                <c:pt idx="7">
                  <c:v>Hispanic/Latino</c:v>
                </c:pt>
              </c:strCache>
            </c:strRef>
          </c:cat>
          <c:val>
            <c:numRef>
              <c:f>Sheet1!$B$3:$I$3</c:f>
              <c:numCache>
                <c:formatCode>General</c:formatCode>
                <c:ptCount val="8"/>
                <c:pt idx="0">
                  <c:v>11</c:v>
                </c:pt>
                <c:pt idx="1">
                  <c:v>13.513</c:v>
                </c:pt>
                <c:pt idx="2">
                  <c:v>8.4529999999999994</c:v>
                </c:pt>
                <c:pt idx="3">
                  <c:v>21.9</c:v>
                </c:pt>
                <c:pt idx="4">
                  <c:v>10.4</c:v>
                </c:pt>
                <c:pt idx="5">
                  <c:v>8</c:v>
                </c:pt>
                <c:pt idx="6">
                  <c:v>5.4</c:v>
                </c:pt>
                <c:pt idx="7">
                  <c:v>5.8</c:v>
                </c:pt>
              </c:numCache>
            </c:numRef>
          </c:val>
        </c:ser>
        <c:ser>
          <c:idx val="2"/>
          <c:order val="2"/>
          <c:tx>
            <c:strRef>
              <c:f>Sheet1!$A$4</c:f>
              <c:strCache>
                <c:ptCount val="1"/>
                <c:pt idx="0">
                  <c:v>2020 Target</c:v>
                </c:pt>
              </c:strCache>
            </c:strRef>
          </c:tx>
          <c:spPr>
            <a:noFill/>
            <a:ln w="0">
              <a:noFill/>
            </a:ln>
          </c:spPr>
          <c:invertIfNegative val="0"/>
          <c:cat>
            <c:strRef>
              <c:f>Sheet1!$B$1:$I$1</c:f>
              <c:strCache>
                <c:ptCount val="8"/>
                <c:pt idx="0">
                  <c:v>Total</c:v>
                </c:pt>
                <c:pt idx="1">
                  <c:v>Female</c:v>
                </c:pt>
                <c:pt idx="2">
                  <c:v>Male</c:v>
                </c:pt>
                <c:pt idx="3">
                  <c:v>Black, 
non-Hispanic</c:v>
                </c:pt>
                <c:pt idx="4">
                  <c:v>White, 
non-Hispanic</c:v>
                </c:pt>
                <c:pt idx="5">
                  <c:v>Asian/Pacific Islander</c:v>
                </c:pt>
                <c:pt idx="6">
                  <c:v>Am Indian/
AK Native</c:v>
                </c:pt>
                <c:pt idx="7">
                  <c:v>Hispanic/Latino</c:v>
                </c:pt>
              </c:strCache>
            </c:strRef>
          </c:cat>
          <c:val>
            <c:numRef>
              <c:f>Sheet1!$B$4:$I$4</c:f>
              <c:numCache>
                <c:formatCode>General</c:formatCode>
                <c:ptCount val="8"/>
              </c:numCache>
            </c:numRef>
          </c:val>
        </c:ser>
        <c:dLbls>
          <c:showLegendKey val="0"/>
          <c:showVal val="0"/>
          <c:showCatName val="0"/>
          <c:showSerName val="0"/>
          <c:showPercent val="0"/>
          <c:showBubbleSize val="0"/>
        </c:dLbls>
        <c:gapWidth val="59"/>
        <c:axId val="75124096"/>
        <c:axId val="75134080"/>
      </c:barChart>
      <c:catAx>
        <c:axId val="75124096"/>
        <c:scaling>
          <c:orientation val="minMax"/>
        </c:scaling>
        <c:delete val="0"/>
        <c:axPos val="b"/>
        <c:majorTickMark val="none"/>
        <c:minorTickMark val="none"/>
        <c:tickLblPos val="nextTo"/>
        <c:spPr>
          <a:ln w="9525">
            <a:solidFill>
              <a:srgbClr val="7F7F7F"/>
            </a:solidFill>
            <a:miter lim="800000"/>
          </a:ln>
        </c:spPr>
        <c:txPr>
          <a:bodyPr rot="0" vert="horz" anchor="ctr" anchorCtr="1"/>
          <a:lstStyle/>
          <a:p>
            <a:pPr algn="ctr">
              <a:defRPr sz="1200">
                <a:solidFill>
                  <a:schemeClr val="tx1"/>
                </a:solidFill>
                <a:latin typeface="Tahoma" pitchFamily="34" charset="0"/>
                <a:cs typeface="Tahoma" pitchFamily="34" charset="0"/>
              </a:defRPr>
            </a:pPr>
            <a:endParaRPr lang="en-US"/>
          </a:p>
        </c:txPr>
        <c:crossAx val="75134080"/>
        <c:crosses val="autoZero"/>
        <c:auto val="1"/>
        <c:lblAlgn val="ctr"/>
        <c:lblOffset val="10"/>
        <c:noMultiLvlLbl val="0"/>
      </c:catAx>
      <c:valAx>
        <c:axId val="75134080"/>
        <c:scaling>
          <c:orientation val="minMax"/>
          <c:max val="40"/>
          <c:min val="0"/>
        </c:scaling>
        <c:delete val="0"/>
        <c:axPos val="l"/>
        <c:majorGridlines>
          <c:spPr>
            <a:ln>
              <a:solidFill>
                <a:schemeClr val="bg1">
                  <a:lumMod val="85000"/>
                </a:schemeClr>
              </a:solidFill>
              <a:prstDash val="sysDash"/>
            </a:ln>
          </c:spPr>
        </c:majorGridlines>
        <c:numFmt formatCode="General" sourceLinked="1"/>
        <c:majorTickMark val="in"/>
        <c:minorTickMark val="in"/>
        <c:tickLblPos val="nextTo"/>
        <c:spPr>
          <a:ln w="9525">
            <a:solidFill>
              <a:srgbClr val="7F7F7F"/>
            </a:solidFill>
            <a:miter lim="800000"/>
          </a:ln>
        </c:spPr>
        <c:txPr>
          <a:bodyPr/>
          <a:lstStyle/>
          <a:p>
            <a:pPr>
              <a:defRPr sz="1600">
                <a:solidFill>
                  <a:schemeClr val="tx1"/>
                </a:solidFill>
                <a:latin typeface="Tahoma" pitchFamily="34" charset="0"/>
                <a:cs typeface="Tahoma" pitchFamily="34" charset="0"/>
              </a:defRPr>
            </a:pPr>
            <a:endParaRPr lang="en-US"/>
          </a:p>
        </c:txPr>
        <c:crossAx val="75124096"/>
        <c:crosses val="autoZero"/>
        <c:crossBetween val="between"/>
        <c:majorUnit val="10"/>
        <c:minorUnit val="5"/>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978131410044303"/>
          <c:y val="8.2455842484322403E-3"/>
          <c:w val="0.65264518405787497"/>
          <c:h val="0.83380164979377602"/>
        </c:manualLayout>
      </c:layout>
      <c:barChart>
        <c:barDir val="bar"/>
        <c:grouping val="clustered"/>
        <c:varyColors val="0"/>
        <c:ser>
          <c:idx val="0"/>
          <c:order val="0"/>
          <c:tx>
            <c:strRef>
              <c:f>Sheet1!$B$1</c:f>
              <c:strCache>
                <c:ptCount val="1"/>
                <c:pt idx="0">
                  <c:v>Series 1</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dPt>
          <c:dPt>
            <c:idx val="2"/>
            <c:invertIfNegative val="0"/>
            <c:bubble3D val="0"/>
            <c:spPr>
              <a:solidFill>
                <a:srgbClr val="FB5192"/>
              </a:solidFill>
              <a:ln>
                <a:solidFill>
                  <a:schemeClr val="tx1"/>
                </a:solidFill>
              </a:ln>
            </c:spPr>
          </c:dPt>
          <c:dPt>
            <c:idx val="3"/>
            <c:invertIfNegative val="0"/>
            <c:bubble3D val="0"/>
            <c:spPr>
              <a:solidFill>
                <a:srgbClr val="7030A0"/>
              </a:solidFill>
              <a:ln>
                <a:solidFill>
                  <a:schemeClr val="tx1"/>
                </a:solidFill>
              </a:ln>
            </c:spPr>
          </c:dPt>
          <c:dPt>
            <c:idx val="4"/>
            <c:invertIfNegative val="0"/>
            <c:bubble3D val="0"/>
            <c:spPr>
              <a:solidFill>
                <a:schemeClr val="accent6"/>
              </a:solidFill>
              <a:ln>
                <a:solidFill>
                  <a:schemeClr val="tx1"/>
                </a:solidFill>
              </a:ln>
            </c:spPr>
          </c:dPt>
          <c:dPt>
            <c:idx val="5"/>
            <c:invertIfNegative val="0"/>
            <c:bubble3D val="0"/>
            <c:spPr>
              <a:solidFill>
                <a:schemeClr val="accent4"/>
              </a:solidFill>
              <a:ln>
                <a:solidFill>
                  <a:schemeClr val="tx1"/>
                </a:solidFill>
              </a:ln>
            </c:spPr>
          </c:dPt>
          <c:dPt>
            <c:idx val="6"/>
            <c:invertIfNegative val="0"/>
            <c:bubble3D val="0"/>
            <c:spPr>
              <a:solidFill>
                <a:schemeClr val="accent2"/>
              </a:solidFill>
              <a:ln>
                <a:solidFill>
                  <a:schemeClr val="tx1"/>
                </a:solidFill>
              </a:ln>
            </c:spPr>
          </c:dPt>
          <c:dPt>
            <c:idx val="7"/>
            <c:invertIfNegative val="0"/>
            <c:bubble3D val="0"/>
            <c:spPr>
              <a:solidFill>
                <a:schemeClr val="accent1"/>
              </a:solidFill>
              <a:ln>
                <a:solidFill>
                  <a:schemeClr val="tx1"/>
                </a:solidFill>
              </a:ln>
            </c:spPr>
          </c:dPt>
          <c:dPt>
            <c:idx val="8"/>
            <c:invertIfNegative val="0"/>
            <c:bubble3D val="0"/>
            <c:spPr>
              <a:solidFill>
                <a:schemeClr val="accent1"/>
              </a:solidFill>
              <a:ln>
                <a:solidFill>
                  <a:schemeClr val="tx1"/>
                </a:solidFill>
              </a:ln>
            </c:spPr>
          </c:dPt>
          <c:dPt>
            <c:idx val="10"/>
            <c:invertIfNegative val="0"/>
            <c:bubble3D val="0"/>
            <c:spPr>
              <a:solidFill>
                <a:schemeClr val="accent2"/>
              </a:solidFill>
              <a:ln>
                <a:solidFill>
                  <a:schemeClr val="tx1"/>
                </a:solidFill>
              </a:ln>
            </c:spPr>
          </c:dPt>
          <c:dPt>
            <c:idx val="11"/>
            <c:invertIfNegative val="0"/>
            <c:bubble3D val="0"/>
            <c:spPr>
              <a:solidFill>
                <a:schemeClr val="accent5"/>
              </a:solidFill>
              <a:ln>
                <a:solidFill>
                  <a:schemeClr val="tx1"/>
                </a:solidFill>
              </a:ln>
            </c:spPr>
          </c:dPt>
          <c:dPt>
            <c:idx val="12"/>
            <c:invertIfNegative val="0"/>
            <c:bubble3D val="0"/>
            <c:spPr>
              <a:solidFill>
                <a:schemeClr val="accent3">
                  <a:lumMod val="60000"/>
                  <a:lumOff val="40000"/>
                </a:schemeClr>
              </a:solidFill>
              <a:ln>
                <a:solidFill>
                  <a:schemeClr val="tx1"/>
                </a:solidFill>
              </a:ln>
            </c:spPr>
          </c:dPt>
          <c:dPt>
            <c:idx val="13"/>
            <c:invertIfNegative val="0"/>
            <c:bubble3D val="0"/>
            <c:spPr>
              <a:solidFill>
                <a:schemeClr val="accent5"/>
              </a:solidFill>
              <a:ln>
                <a:solidFill>
                  <a:schemeClr val="tx1"/>
                </a:solidFill>
              </a:ln>
            </c:spPr>
          </c:dPt>
          <c:dPt>
            <c:idx val="14"/>
            <c:invertIfNegative val="0"/>
            <c:bubble3D val="0"/>
            <c:spPr>
              <a:solidFill>
                <a:schemeClr val="accent3"/>
              </a:solidFill>
              <a:ln>
                <a:solidFill>
                  <a:schemeClr val="tx1"/>
                </a:solidFill>
              </a:ln>
            </c:spPr>
          </c:dPt>
          <c:dPt>
            <c:idx val="15"/>
            <c:invertIfNegative val="0"/>
            <c:bubble3D val="0"/>
            <c:spPr>
              <a:solidFill>
                <a:schemeClr val="accent2">
                  <a:lumMod val="60000"/>
                  <a:lumOff val="40000"/>
                </a:schemeClr>
              </a:solidFill>
              <a:ln>
                <a:solidFill>
                  <a:schemeClr val="tx1"/>
                </a:solidFill>
              </a:ln>
            </c:spPr>
          </c:dPt>
          <c:dPt>
            <c:idx val="16"/>
            <c:invertIfNegative val="0"/>
            <c:bubble3D val="0"/>
            <c:spPr>
              <a:solidFill>
                <a:srgbClr val="FFFF99"/>
              </a:solidFill>
              <a:ln>
                <a:solidFill>
                  <a:schemeClr val="tx1"/>
                </a:solidFill>
              </a:ln>
            </c:spPr>
          </c:dPt>
          <c:dPt>
            <c:idx val="17"/>
            <c:invertIfNegative val="0"/>
            <c:bubble3D val="0"/>
            <c:spPr>
              <a:solidFill>
                <a:schemeClr val="accent6"/>
              </a:solidFill>
              <a:ln>
                <a:solidFill>
                  <a:schemeClr val="tx1"/>
                </a:solidFill>
              </a:ln>
            </c:spPr>
          </c:dPt>
          <c:errBars>
            <c:errBarType val="both"/>
            <c:errValType val="cust"/>
            <c:noEndCap val="0"/>
            <c:plus>
              <c:numRef>
                <c:f>Sheet1!$D$2:$D$22</c:f>
                <c:numCache>
                  <c:formatCode>General</c:formatCode>
                  <c:ptCount val="21"/>
                  <c:pt idx="2">
                    <c:v>1.02508</c:v>
                  </c:pt>
                  <c:pt idx="3">
                    <c:v>0</c:v>
                  </c:pt>
                  <c:pt idx="4">
                    <c:v>0</c:v>
                  </c:pt>
                  <c:pt idx="5">
                    <c:v>1.5973999999999999</c:v>
                  </c:pt>
                  <c:pt idx="6">
                    <c:v>0</c:v>
                  </c:pt>
                  <c:pt idx="7">
                    <c:v>0</c:v>
                  </c:pt>
                  <c:pt idx="8">
                    <c:v>2.6048399999999998</c:v>
                  </c:pt>
                  <c:pt idx="9">
                    <c:v>0</c:v>
                  </c:pt>
                  <c:pt idx="10">
                    <c:v>0</c:v>
                  </c:pt>
                  <c:pt idx="11">
                    <c:v>2.6518799999999998</c:v>
                  </c:pt>
                  <c:pt idx="12">
                    <c:v>0</c:v>
                  </c:pt>
                  <c:pt idx="13">
                    <c:v>0</c:v>
                  </c:pt>
                  <c:pt idx="14">
                    <c:v>2.3618000000000001</c:v>
                  </c:pt>
                  <c:pt idx="15">
                    <c:v>0</c:v>
                  </c:pt>
                  <c:pt idx="16">
                    <c:v>0</c:v>
                  </c:pt>
                  <c:pt idx="17">
                    <c:v>2.4519599999999997</c:v>
                  </c:pt>
                  <c:pt idx="18">
                    <c:v>0</c:v>
                  </c:pt>
                  <c:pt idx="19">
                    <c:v>0</c:v>
                  </c:pt>
                  <c:pt idx="20">
                    <c:v>0</c:v>
                  </c:pt>
                </c:numCache>
              </c:numRef>
            </c:plus>
            <c:minus>
              <c:numRef>
                <c:f>Sheet1!$D$2:$D$22</c:f>
                <c:numCache>
                  <c:formatCode>General</c:formatCode>
                  <c:ptCount val="21"/>
                  <c:pt idx="2">
                    <c:v>1.02508</c:v>
                  </c:pt>
                  <c:pt idx="3">
                    <c:v>0</c:v>
                  </c:pt>
                  <c:pt idx="4">
                    <c:v>0</c:v>
                  </c:pt>
                  <c:pt idx="5">
                    <c:v>1.5973999999999999</c:v>
                  </c:pt>
                  <c:pt idx="6">
                    <c:v>0</c:v>
                  </c:pt>
                  <c:pt idx="7">
                    <c:v>0</c:v>
                  </c:pt>
                  <c:pt idx="8">
                    <c:v>2.6048399999999998</c:v>
                  </c:pt>
                  <c:pt idx="9">
                    <c:v>0</c:v>
                  </c:pt>
                  <c:pt idx="10">
                    <c:v>0</c:v>
                  </c:pt>
                  <c:pt idx="11">
                    <c:v>2.6518799999999998</c:v>
                  </c:pt>
                  <c:pt idx="12">
                    <c:v>0</c:v>
                  </c:pt>
                  <c:pt idx="13">
                    <c:v>0</c:v>
                  </c:pt>
                  <c:pt idx="14">
                    <c:v>2.3618000000000001</c:v>
                  </c:pt>
                  <c:pt idx="15">
                    <c:v>0</c:v>
                  </c:pt>
                  <c:pt idx="16">
                    <c:v>0</c:v>
                  </c:pt>
                  <c:pt idx="17">
                    <c:v>2.4519599999999997</c:v>
                  </c:pt>
                  <c:pt idx="18">
                    <c:v>0</c:v>
                  </c:pt>
                  <c:pt idx="19">
                    <c:v>0</c:v>
                  </c:pt>
                  <c:pt idx="20">
                    <c:v>0</c:v>
                  </c:pt>
                </c:numCache>
              </c:numRef>
            </c:minus>
          </c:errBars>
          <c:cat>
            <c:strRef>
              <c:f>Sheet1!$A$2:$A$22</c:f>
              <c:strCache>
                <c:ptCount val="18"/>
                <c:pt idx="2">
                  <c:v> Proper-use instructions with prescribed inhalers (RD-7.2)</c:v>
                </c:pt>
                <c:pt idx="5">
                  <c:v>No more than 1 beta agonist inhalation canister used per month (RD-7.4)
</c:v>
                </c:pt>
                <c:pt idx="8">
                  <c:v>Education on early signs, symptoms, and responses to asthma episodes (RD-7.3)
</c:v>
                </c:pt>
                <c:pt idx="11">
                  <c:v>Advice to reduce exposure to environmental risk factors at home, school, or work (RD-7.5) </c:v>
                </c:pt>
                <c:pt idx="14">
                  <c:v>Written asthma plan from health care provider (RD-7.1)</c:v>
                </c:pt>
                <c:pt idx="17">
                  <c:v>Consultation with a health professional on whether asthma was work related (RD-7.8)
</c:v>
                </c:pt>
              </c:strCache>
            </c:strRef>
          </c:cat>
          <c:val>
            <c:numRef>
              <c:f>Sheet1!$B$2:$B$22</c:f>
              <c:numCache>
                <c:formatCode>General</c:formatCode>
                <c:ptCount val="21"/>
                <c:pt idx="2">
                  <c:v>95.9</c:v>
                </c:pt>
                <c:pt idx="5">
                  <c:v>87.9</c:v>
                </c:pt>
                <c:pt idx="8">
                  <c:v>64.8</c:v>
                </c:pt>
                <c:pt idx="11">
                  <c:v>50.8</c:v>
                </c:pt>
                <c:pt idx="14">
                  <c:v>33.4</c:v>
                </c:pt>
                <c:pt idx="17">
                  <c:v>14.4</c:v>
                </c:pt>
              </c:numCache>
            </c:numRef>
          </c:val>
        </c:ser>
        <c:dLbls>
          <c:showLegendKey val="0"/>
          <c:showVal val="0"/>
          <c:showCatName val="0"/>
          <c:showSerName val="0"/>
          <c:showPercent val="0"/>
          <c:showBubbleSize val="0"/>
        </c:dLbls>
        <c:gapWidth val="0"/>
        <c:overlap val="55"/>
        <c:axId val="75477376"/>
        <c:axId val="75478912"/>
      </c:barChart>
      <c:barChart>
        <c:barDir val="bar"/>
        <c:grouping val="clustered"/>
        <c:varyColors val="0"/>
        <c:ser>
          <c:idx val="1"/>
          <c:order val="1"/>
          <c:tx>
            <c:strRef>
              <c:f>Sheet1!$E$1</c:f>
              <c:strCache>
                <c:ptCount val="1"/>
                <c:pt idx="0">
                  <c:v>RD-7.4 </c:v>
                </c:pt>
              </c:strCache>
            </c:strRef>
          </c:tx>
          <c:spPr>
            <a:noFill/>
            <a:ln w="9525">
              <a:noFill/>
              <a:prstDash val="sysDash"/>
            </a:ln>
          </c:spPr>
          <c:invertIfNegative val="0"/>
          <c:trendline>
            <c:spPr>
              <a:ln w="38100">
                <a:solidFill>
                  <a:schemeClr val="tx1"/>
                </a:solidFill>
                <a:prstDash val="sysDash"/>
              </a:ln>
            </c:spPr>
            <c:trendlineType val="movingAvg"/>
            <c:period val="2"/>
            <c:dispRSqr val="0"/>
            <c:dispEq val="0"/>
          </c:trendline>
          <c:trendline>
            <c:spPr>
              <a:ln w="38100">
                <a:solidFill>
                  <a:schemeClr val="accent4"/>
                </a:solidFill>
                <a:prstDash val="sysDash"/>
              </a:ln>
            </c:spPr>
            <c:trendlineType val="movingAvg"/>
            <c:period val="2"/>
            <c:dispRSqr val="0"/>
            <c:dispEq val="0"/>
          </c:trendline>
          <c:val>
            <c:numRef>
              <c:f>Sheet1!$E$4:$E$20</c:f>
              <c:numCache>
                <c:formatCode>General</c:formatCode>
                <c:ptCount val="17"/>
                <c:pt idx="14">
                  <c:v>90.2</c:v>
                </c:pt>
                <c:pt idx="15">
                  <c:v>90.2</c:v>
                </c:pt>
                <c:pt idx="16">
                  <c:v>90.2</c:v>
                </c:pt>
              </c:numCache>
            </c:numRef>
          </c:val>
        </c:ser>
        <c:ser>
          <c:idx val="2"/>
          <c:order val="2"/>
          <c:tx>
            <c:strRef>
              <c:f>Sheet1!$F$1</c:f>
              <c:strCache>
                <c:ptCount val="1"/>
                <c:pt idx="0">
                  <c:v>RD-7.3</c:v>
                </c:pt>
              </c:strCache>
            </c:strRef>
          </c:tx>
          <c:spPr>
            <a:noFill/>
          </c:spPr>
          <c:invertIfNegative val="0"/>
          <c:trendline>
            <c:spPr>
              <a:ln w="38100">
                <a:solidFill>
                  <a:schemeClr val="accent1"/>
                </a:solidFill>
                <a:prstDash val="sysDash"/>
              </a:ln>
            </c:spPr>
            <c:trendlineType val="movingAvg"/>
            <c:period val="2"/>
            <c:dispRSqr val="0"/>
            <c:dispEq val="0"/>
          </c:trendline>
          <c:val>
            <c:numRef>
              <c:f>Sheet1!$F$2:$F$22</c:f>
              <c:numCache>
                <c:formatCode>General</c:formatCode>
                <c:ptCount val="21"/>
                <c:pt idx="11">
                  <c:v>68.5</c:v>
                </c:pt>
                <c:pt idx="12">
                  <c:v>68.5</c:v>
                </c:pt>
              </c:numCache>
            </c:numRef>
          </c:val>
        </c:ser>
        <c:ser>
          <c:idx val="3"/>
          <c:order val="3"/>
          <c:tx>
            <c:strRef>
              <c:f>Sheet1!$G$1</c:f>
              <c:strCache>
                <c:ptCount val="1"/>
                <c:pt idx="0">
                  <c:v>RD-7.5</c:v>
                </c:pt>
              </c:strCache>
            </c:strRef>
          </c:tx>
          <c:spPr>
            <a:noFill/>
          </c:spPr>
          <c:invertIfNegative val="0"/>
          <c:trendline>
            <c:spPr>
              <a:ln w="38100">
                <a:solidFill>
                  <a:schemeClr val="accent5"/>
                </a:solidFill>
                <a:prstDash val="sysDash"/>
              </a:ln>
            </c:spPr>
            <c:trendlineType val="movingAvg"/>
            <c:period val="2"/>
            <c:dispRSqr val="0"/>
            <c:dispEq val="0"/>
          </c:trendline>
          <c:val>
            <c:numRef>
              <c:f>Sheet1!$G$2:$G$22</c:f>
              <c:numCache>
                <c:formatCode>General</c:formatCode>
                <c:ptCount val="21"/>
                <c:pt idx="8">
                  <c:v>54.6</c:v>
                </c:pt>
                <c:pt idx="9">
                  <c:v>54.6</c:v>
                </c:pt>
              </c:numCache>
            </c:numRef>
          </c:val>
        </c:ser>
        <c:ser>
          <c:idx val="4"/>
          <c:order val="4"/>
          <c:tx>
            <c:strRef>
              <c:f>Sheet1!$H$1</c:f>
              <c:strCache>
                <c:ptCount val="1"/>
                <c:pt idx="0">
                  <c:v>RD-7.1</c:v>
                </c:pt>
              </c:strCache>
            </c:strRef>
          </c:tx>
          <c:spPr>
            <a:noFill/>
          </c:spPr>
          <c:invertIfNegative val="0"/>
          <c:trendline>
            <c:spPr>
              <a:ln w="38100">
                <a:solidFill>
                  <a:schemeClr val="accent3"/>
                </a:solidFill>
                <a:prstDash val="sysDash"/>
              </a:ln>
            </c:spPr>
            <c:trendlineType val="movingAvg"/>
            <c:period val="2"/>
            <c:dispRSqr val="0"/>
            <c:dispEq val="0"/>
          </c:trendline>
          <c:val>
            <c:numRef>
              <c:f>Sheet1!$H$2:$H$22</c:f>
              <c:numCache>
                <c:formatCode>General</c:formatCode>
                <c:ptCount val="21"/>
                <c:pt idx="5">
                  <c:v>36.799999999999997</c:v>
                </c:pt>
                <c:pt idx="6">
                  <c:v>36.799999999999997</c:v>
                </c:pt>
              </c:numCache>
            </c:numRef>
          </c:val>
        </c:ser>
        <c:ser>
          <c:idx val="5"/>
          <c:order val="5"/>
          <c:tx>
            <c:strRef>
              <c:f>Sheet1!$I$1</c:f>
              <c:strCache>
                <c:ptCount val="1"/>
                <c:pt idx="0">
                  <c:v>RD-7.8</c:v>
                </c:pt>
              </c:strCache>
            </c:strRef>
          </c:tx>
          <c:spPr>
            <a:noFill/>
          </c:spPr>
          <c:invertIfNegative val="0"/>
          <c:trendline>
            <c:spPr>
              <a:ln w="38100">
                <a:solidFill>
                  <a:schemeClr val="accent6"/>
                </a:solidFill>
                <a:prstDash val="sysDash"/>
              </a:ln>
            </c:spPr>
            <c:trendlineType val="movingAvg"/>
            <c:period val="2"/>
            <c:dispRSqr val="0"/>
            <c:dispEq val="0"/>
          </c:trendline>
          <c:val>
            <c:numRef>
              <c:f>Sheet1!$I$2:$I$22</c:f>
              <c:numCache>
                <c:formatCode>General</c:formatCode>
                <c:ptCount val="21"/>
                <c:pt idx="1">
                  <c:v>17.899999999999999</c:v>
                </c:pt>
                <c:pt idx="2">
                  <c:v>17.899999999999999</c:v>
                </c:pt>
                <c:pt idx="3">
                  <c:v>17.899999999999999</c:v>
                </c:pt>
              </c:numCache>
            </c:numRef>
          </c:val>
        </c:ser>
        <c:dLbls>
          <c:showLegendKey val="0"/>
          <c:showVal val="0"/>
          <c:showCatName val="0"/>
          <c:showSerName val="0"/>
          <c:showPercent val="0"/>
          <c:showBubbleSize val="0"/>
        </c:dLbls>
        <c:gapWidth val="0"/>
        <c:overlap val="55"/>
        <c:axId val="75490816"/>
        <c:axId val="75489280"/>
      </c:barChart>
      <c:catAx>
        <c:axId val="75477376"/>
        <c:scaling>
          <c:orientation val="maxMin"/>
        </c:scaling>
        <c:delete val="0"/>
        <c:axPos val="l"/>
        <c:numFmt formatCode="General" sourceLinked="1"/>
        <c:majorTickMark val="none"/>
        <c:minorTickMark val="none"/>
        <c:tickLblPos val="none"/>
        <c:crossAx val="75478912"/>
        <c:crosses val="autoZero"/>
        <c:auto val="1"/>
        <c:lblAlgn val="ctr"/>
        <c:lblOffset val="9"/>
        <c:noMultiLvlLbl val="0"/>
      </c:catAx>
      <c:valAx>
        <c:axId val="75478912"/>
        <c:scaling>
          <c:orientation val="minMax"/>
          <c:max val="100"/>
          <c:min val="0"/>
        </c:scaling>
        <c:delete val="0"/>
        <c:axPos val="b"/>
        <c:majorGridlines>
          <c:spPr>
            <a:ln cmpd="sng">
              <a:solidFill>
                <a:schemeClr val="bg1">
                  <a:lumMod val="85000"/>
                </a:schemeClr>
              </a:solidFill>
              <a:prstDash val="sysDash"/>
            </a:ln>
          </c:spPr>
        </c:majorGridlines>
        <c:title>
          <c:tx>
            <c:rich>
              <a:bodyPr/>
              <a:lstStyle/>
              <a:p>
                <a:pPr>
                  <a:defRPr/>
                </a:pPr>
                <a:r>
                  <a:rPr lang="en-US" sz="1600" dirty="0" smtClean="0">
                    <a:latin typeface="Tahoma" panose="020B0604030504040204" pitchFamily="34" charset="0"/>
                    <a:ea typeface="Tahoma" panose="020B0604030504040204" pitchFamily="34" charset="0"/>
                    <a:cs typeface="Tahoma" panose="020B0604030504040204" pitchFamily="34" charset="0"/>
                  </a:rPr>
                  <a:t>Percent</a:t>
                </a:r>
                <a:endParaRPr lang="en-US" sz="1600" dirty="0">
                  <a:latin typeface="Tahoma" panose="020B0604030504040204" pitchFamily="34" charset="0"/>
                  <a:ea typeface="Tahoma" panose="020B0604030504040204" pitchFamily="34" charset="0"/>
                  <a:cs typeface="Tahoma" panose="020B0604030504040204" pitchFamily="34" charset="0"/>
                </a:endParaRPr>
              </a:p>
            </c:rich>
          </c:tx>
          <c:layout>
            <c:manualLayout>
              <c:xMode val="edge"/>
              <c:yMode val="edge"/>
              <c:x val="0.63968614217340503"/>
              <c:y val="0.90726998166325101"/>
            </c:manualLayout>
          </c:layout>
          <c:overlay val="0"/>
        </c:title>
        <c:numFmt formatCode="General" sourceLinked="1"/>
        <c:majorTickMark val="in"/>
        <c:minorTickMark val="none"/>
        <c:tickLblPos val="high"/>
        <c:spPr>
          <a:ln>
            <a:solidFill>
              <a:srgbClr val="7F7F7F"/>
            </a:solidFill>
          </a:ln>
        </c:spPr>
        <c:txPr>
          <a:bodyPr/>
          <a:lstStyle/>
          <a:p>
            <a:pPr>
              <a:defRPr sz="1600">
                <a:latin typeface="Tahoma" pitchFamily="34" charset="0"/>
                <a:ea typeface="Tahoma" pitchFamily="34" charset="0"/>
                <a:cs typeface="Tahoma" pitchFamily="34" charset="0"/>
              </a:defRPr>
            </a:pPr>
            <a:endParaRPr lang="en-US"/>
          </a:p>
        </c:txPr>
        <c:crossAx val="75477376"/>
        <c:crosses val="max"/>
        <c:crossBetween val="between"/>
        <c:majorUnit val="10"/>
      </c:valAx>
      <c:valAx>
        <c:axId val="75489280"/>
        <c:scaling>
          <c:orientation val="minMax"/>
        </c:scaling>
        <c:delete val="1"/>
        <c:axPos val="t"/>
        <c:numFmt formatCode="General" sourceLinked="1"/>
        <c:majorTickMark val="out"/>
        <c:minorTickMark val="none"/>
        <c:tickLblPos val="nextTo"/>
        <c:crossAx val="75490816"/>
        <c:crosses val="max"/>
        <c:crossBetween val="between"/>
      </c:valAx>
      <c:catAx>
        <c:axId val="75490816"/>
        <c:scaling>
          <c:orientation val="minMax"/>
        </c:scaling>
        <c:delete val="1"/>
        <c:axPos val="l"/>
        <c:majorTickMark val="out"/>
        <c:minorTickMark val="none"/>
        <c:tickLblPos val="nextTo"/>
        <c:crossAx val="75489280"/>
        <c:crosses val="autoZero"/>
        <c:auto val="1"/>
        <c:lblAlgn val="ctr"/>
        <c:lblOffset val="100"/>
        <c:noMultiLvlLbl val="0"/>
      </c:catAx>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105778803511603E-2"/>
          <c:y val="0.14158399278337799"/>
          <c:w val="0.90635804145171495"/>
          <c:h val="0.694754977172926"/>
        </c:manualLayout>
      </c:layout>
      <c:barChart>
        <c:barDir val="col"/>
        <c:grouping val="clustered"/>
        <c:varyColors val="0"/>
        <c:ser>
          <c:idx val="0"/>
          <c:order val="0"/>
          <c:tx>
            <c:strRef>
              <c:f>Sheet1!$B$1</c:f>
              <c:strCache>
                <c:ptCount val="1"/>
                <c:pt idx="0">
                  <c:v>Percent</c:v>
                </c:pt>
              </c:strCache>
            </c:strRef>
          </c:tx>
          <c:spPr>
            <a:solidFill>
              <a:schemeClr val="accent3"/>
            </a:solidFill>
            <a:ln w="12700">
              <a:solidFill>
                <a:schemeClr val="tx1"/>
              </a:solidFill>
              <a:prstDash val="solid"/>
            </a:ln>
          </c:spPr>
          <c:invertIfNegative val="0"/>
          <c:dPt>
            <c:idx val="1"/>
            <c:invertIfNegative val="0"/>
            <c:bubble3D val="0"/>
            <c:spPr>
              <a:solidFill>
                <a:schemeClr val="accent2"/>
              </a:solidFill>
              <a:ln w="12700">
                <a:solidFill>
                  <a:schemeClr val="tx1"/>
                </a:solidFill>
                <a:prstDash val="solid"/>
              </a:ln>
            </c:spPr>
          </c:dPt>
          <c:dPt>
            <c:idx val="2"/>
            <c:invertIfNegative val="0"/>
            <c:bubble3D val="0"/>
            <c:spPr>
              <a:solidFill>
                <a:schemeClr val="accent1"/>
              </a:solidFill>
              <a:ln w="12700">
                <a:solidFill>
                  <a:schemeClr val="tx1"/>
                </a:solidFill>
                <a:prstDash val="solid"/>
              </a:ln>
            </c:spPr>
          </c:dPt>
          <c:dPt>
            <c:idx val="3"/>
            <c:invertIfNegative val="0"/>
            <c:bubble3D val="0"/>
            <c:spPr>
              <a:solidFill>
                <a:schemeClr val="accent4"/>
              </a:solidFill>
              <a:ln w="12700">
                <a:solidFill>
                  <a:schemeClr val="tx1"/>
                </a:solidFill>
                <a:prstDash val="solid"/>
              </a:ln>
            </c:spPr>
          </c:dPt>
          <c:dPt>
            <c:idx val="4"/>
            <c:invertIfNegative val="0"/>
            <c:bubble3D val="0"/>
            <c:spPr>
              <a:solidFill>
                <a:schemeClr val="accent1"/>
              </a:solidFill>
              <a:ln w="12700">
                <a:solidFill>
                  <a:schemeClr val="tx1"/>
                </a:solidFill>
                <a:prstDash val="solid"/>
              </a:ln>
            </c:spPr>
          </c:dPt>
          <c:dPt>
            <c:idx val="5"/>
            <c:invertIfNegative val="0"/>
            <c:bubble3D val="0"/>
            <c:spPr>
              <a:solidFill>
                <a:schemeClr val="accent1"/>
              </a:solidFill>
              <a:ln w="12700">
                <a:solidFill>
                  <a:schemeClr val="tx1"/>
                </a:solidFill>
                <a:prstDash val="solid"/>
              </a:ln>
            </c:spPr>
          </c:dPt>
          <c:dPt>
            <c:idx val="6"/>
            <c:invertIfNegative val="0"/>
            <c:bubble3D val="0"/>
            <c:spPr>
              <a:solidFill>
                <a:schemeClr val="accent1"/>
              </a:solidFill>
              <a:ln w="12700">
                <a:solidFill>
                  <a:schemeClr val="tx1"/>
                </a:solidFill>
                <a:prstDash val="solid"/>
              </a:ln>
            </c:spPr>
          </c:dPt>
          <c:dPt>
            <c:idx val="7"/>
            <c:invertIfNegative val="0"/>
            <c:bubble3D val="0"/>
            <c:spPr>
              <a:solidFill>
                <a:schemeClr val="accent1"/>
              </a:solidFill>
              <a:ln w="12700">
                <a:solidFill>
                  <a:schemeClr val="tx1"/>
                </a:solidFill>
                <a:prstDash val="solid"/>
              </a:ln>
            </c:spPr>
          </c:dPt>
          <c:dPt>
            <c:idx val="8"/>
            <c:invertIfNegative val="0"/>
            <c:bubble3D val="0"/>
            <c:spPr>
              <a:solidFill>
                <a:schemeClr val="accent1"/>
              </a:solidFill>
              <a:ln w="12700">
                <a:solidFill>
                  <a:schemeClr val="tx1"/>
                </a:solidFill>
                <a:prstDash val="solid"/>
              </a:ln>
            </c:spPr>
          </c:dPt>
          <c:dPt>
            <c:idx val="9"/>
            <c:invertIfNegative val="0"/>
            <c:bubble3D val="0"/>
            <c:spPr>
              <a:solidFill>
                <a:schemeClr val="accent1">
                  <a:lumMod val="60000"/>
                  <a:lumOff val="40000"/>
                </a:schemeClr>
              </a:solidFill>
              <a:ln w="12700">
                <a:solidFill>
                  <a:schemeClr val="tx1"/>
                </a:solidFill>
                <a:prstDash val="solid"/>
              </a:ln>
            </c:spPr>
          </c:dPt>
          <c:dPt>
            <c:idx val="10"/>
            <c:invertIfNegative val="0"/>
            <c:bubble3D val="0"/>
            <c:spPr>
              <a:solidFill>
                <a:schemeClr val="accent1">
                  <a:lumMod val="60000"/>
                  <a:lumOff val="40000"/>
                </a:schemeClr>
              </a:solidFill>
              <a:ln w="12700">
                <a:solidFill>
                  <a:schemeClr val="tx1"/>
                </a:solidFill>
                <a:prstDash val="solid"/>
              </a:ln>
            </c:spPr>
          </c:dPt>
          <c:dPt>
            <c:idx val="11"/>
            <c:invertIfNegative val="0"/>
            <c:bubble3D val="0"/>
            <c:spPr>
              <a:solidFill>
                <a:srgbClr val="FFFF99"/>
              </a:solidFill>
              <a:ln w="12700">
                <a:solidFill>
                  <a:schemeClr val="tx1"/>
                </a:solidFill>
                <a:prstDash val="solid"/>
              </a:ln>
            </c:spPr>
          </c:dPt>
          <c:dPt>
            <c:idx val="12"/>
            <c:invertIfNegative val="0"/>
            <c:bubble3D val="0"/>
            <c:spPr>
              <a:solidFill>
                <a:schemeClr val="accent1"/>
              </a:solidFill>
              <a:ln w="12700">
                <a:solidFill>
                  <a:schemeClr val="tx1"/>
                </a:solidFill>
                <a:prstDash val="solid"/>
              </a:ln>
            </c:spPr>
          </c:dPt>
          <c:dPt>
            <c:idx val="13"/>
            <c:invertIfNegative val="0"/>
            <c:bubble3D val="0"/>
            <c:spPr>
              <a:solidFill>
                <a:schemeClr val="accent4"/>
              </a:solidFill>
              <a:ln w="12700">
                <a:solidFill>
                  <a:schemeClr val="tx1"/>
                </a:solidFill>
                <a:prstDash val="solid"/>
              </a:ln>
            </c:spPr>
          </c:dPt>
          <c:dPt>
            <c:idx val="14"/>
            <c:invertIfNegative val="0"/>
            <c:bubble3D val="0"/>
            <c:spPr>
              <a:solidFill>
                <a:schemeClr val="accent5"/>
              </a:solidFill>
              <a:ln w="12700">
                <a:solidFill>
                  <a:schemeClr val="tx1"/>
                </a:solidFill>
                <a:prstDash val="solid"/>
              </a:ln>
            </c:spPr>
          </c:dPt>
          <c:dPt>
            <c:idx val="15"/>
            <c:invertIfNegative val="0"/>
            <c:bubble3D val="0"/>
            <c:spPr>
              <a:solidFill>
                <a:schemeClr val="accent5">
                  <a:lumMod val="40000"/>
                  <a:lumOff val="60000"/>
                </a:schemeClr>
              </a:solidFill>
              <a:ln w="12700">
                <a:solidFill>
                  <a:schemeClr val="tx1"/>
                </a:solidFill>
                <a:prstDash val="solid"/>
              </a:ln>
            </c:spPr>
          </c:dPt>
          <c:errBars>
            <c:errBarType val="both"/>
            <c:errValType val="cust"/>
            <c:noEndCap val="0"/>
            <c:plus>
              <c:numRef>
                <c:f>Sheet1!$D$2:$D$11</c:f>
                <c:numCache>
                  <c:formatCode>General</c:formatCode>
                  <c:ptCount val="10"/>
                  <c:pt idx="1">
                    <c:v>1.6914800000000001</c:v>
                  </c:pt>
                  <c:pt idx="2">
                    <c:v>1.25048</c:v>
                  </c:pt>
                  <c:pt idx="4">
                    <c:v>2.3951199999999999</c:v>
                  </c:pt>
                  <c:pt idx="5">
                    <c:v>2.1069999999999998</c:v>
                  </c:pt>
                  <c:pt idx="6">
                    <c:v>2.4304000000000001</c:v>
                  </c:pt>
                  <c:pt idx="7">
                    <c:v>3.8161200000000002</c:v>
                  </c:pt>
                  <c:pt idx="8">
                    <c:v>3.8161200000000002</c:v>
                  </c:pt>
                </c:numCache>
              </c:numRef>
            </c:plus>
            <c:minus>
              <c:numRef>
                <c:f>Sheet1!$D$2:$D$11</c:f>
                <c:numCache>
                  <c:formatCode>General</c:formatCode>
                  <c:ptCount val="10"/>
                  <c:pt idx="1">
                    <c:v>1.6914800000000001</c:v>
                  </c:pt>
                  <c:pt idx="2">
                    <c:v>1.25048</c:v>
                  </c:pt>
                  <c:pt idx="4">
                    <c:v>2.3951199999999999</c:v>
                  </c:pt>
                  <c:pt idx="5">
                    <c:v>2.1069999999999998</c:v>
                  </c:pt>
                  <c:pt idx="6">
                    <c:v>2.4304000000000001</c:v>
                  </c:pt>
                  <c:pt idx="7">
                    <c:v>3.8161200000000002</c:v>
                  </c:pt>
                  <c:pt idx="8">
                    <c:v>3.8161200000000002</c:v>
                  </c:pt>
                </c:numCache>
              </c:numRef>
            </c:minus>
          </c:errBars>
          <c:cat>
            <c:strRef>
              <c:f>Sheet1!$A$2:$A$11</c:f>
              <c:strCache>
                <c:ptCount val="9"/>
                <c:pt idx="1">
                  <c:v>Total</c:v>
                </c:pt>
                <c:pt idx="2">
                  <c:v>Total</c:v>
                </c:pt>
                <c:pt idx="4">
                  <c:v>&lt; 100</c:v>
                </c:pt>
                <c:pt idx="5">
                  <c:v>100–199</c:v>
                </c:pt>
                <c:pt idx="6">
                  <c:v>200–399</c:v>
                </c:pt>
                <c:pt idx="7">
                  <c:v>400–599</c:v>
                </c:pt>
                <c:pt idx="8">
                  <c:v>600+</c:v>
                </c:pt>
              </c:strCache>
            </c:strRef>
          </c:cat>
          <c:val>
            <c:numRef>
              <c:f>Sheet1!$B$2:$B$11</c:f>
              <c:numCache>
                <c:formatCode>General</c:formatCode>
                <c:ptCount val="10"/>
                <c:pt idx="1">
                  <c:v>12.7</c:v>
                </c:pt>
                <c:pt idx="2">
                  <c:v>9.9969999999999999</c:v>
                </c:pt>
                <c:pt idx="4">
                  <c:v>14.446999999999999</c:v>
                </c:pt>
                <c:pt idx="5">
                  <c:v>11.209</c:v>
                </c:pt>
                <c:pt idx="6">
                  <c:v>9.0250000000000004</c:v>
                </c:pt>
                <c:pt idx="7">
                  <c:v>6.4560000000000004</c:v>
                </c:pt>
                <c:pt idx="8">
                  <c:v>6.1079999999999997</c:v>
                </c:pt>
              </c:numCache>
            </c:numRef>
          </c:val>
        </c:ser>
        <c:dLbls>
          <c:showLegendKey val="0"/>
          <c:showVal val="0"/>
          <c:showCatName val="0"/>
          <c:showSerName val="0"/>
          <c:showPercent val="0"/>
          <c:showBubbleSize val="0"/>
        </c:dLbls>
        <c:gapWidth val="40"/>
        <c:axId val="75637888"/>
        <c:axId val="75639424"/>
      </c:barChart>
      <c:lineChart>
        <c:grouping val="standard"/>
        <c:varyColors val="0"/>
        <c:ser>
          <c:idx val="1"/>
          <c:order val="1"/>
          <c:tx>
            <c:strRef>
              <c:f>Sheet1!$C$1</c:f>
              <c:strCache>
                <c:ptCount val="1"/>
                <c:pt idx="0">
                  <c:v>Target</c:v>
                </c:pt>
              </c:strCache>
            </c:strRef>
          </c:tx>
          <c:spPr>
            <a:ln w="38100">
              <a:solidFill>
                <a:schemeClr val="tx1"/>
              </a:solidFill>
              <a:prstDash val="sysDash"/>
            </a:ln>
          </c:spPr>
          <c:marker>
            <c:symbol val="none"/>
          </c:marker>
          <c:cat>
            <c:strRef>
              <c:f>Sheet1!$A$2:$A$11</c:f>
              <c:strCache>
                <c:ptCount val="9"/>
                <c:pt idx="1">
                  <c:v>Total</c:v>
                </c:pt>
                <c:pt idx="2">
                  <c:v>Total</c:v>
                </c:pt>
                <c:pt idx="4">
                  <c:v>&lt; 100</c:v>
                </c:pt>
                <c:pt idx="5">
                  <c:v>100–199</c:v>
                </c:pt>
                <c:pt idx="6">
                  <c:v>200–399</c:v>
                </c:pt>
                <c:pt idx="7">
                  <c:v>400–599</c:v>
                </c:pt>
                <c:pt idx="8">
                  <c:v>600+</c:v>
                </c:pt>
              </c:strCache>
            </c:strRef>
          </c:cat>
          <c:val>
            <c:numRef>
              <c:f>Sheet1!$C$2:$C$11</c:f>
              <c:numCache>
                <c:formatCode>General</c:formatCode>
                <c:ptCount val="10"/>
                <c:pt idx="0">
                  <c:v>10.199999999999999</c:v>
                </c:pt>
                <c:pt idx="1">
                  <c:v>10.199999999999999</c:v>
                </c:pt>
                <c:pt idx="2">
                  <c:v>10.199999999999999</c:v>
                </c:pt>
                <c:pt idx="3">
                  <c:v>10.199999999999999</c:v>
                </c:pt>
                <c:pt idx="4">
                  <c:v>10.199999999999999</c:v>
                </c:pt>
                <c:pt idx="5">
                  <c:v>10.199999999999999</c:v>
                </c:pt>
                <c:pt idx="6">
                  <c:v>10.199999999999999</c:v>
                </c:pt>
                <c:pt idx="7">
                  <c:v>10.199999999999999</c:v>
                </c:pt>
                <c:pt idx="8">
                  <c:v>10.199999999999999</c:v>
                </c:pt>
                <c:pt idx="9">
                  <c:v>10.199999999999999</c:v>
                </c:pt>
              </c:numCache>
            </c:numRef>
          </c:val>
          <c:smooth val="0"/>
        </c:ser>
        <c:dLbls>
          <c:showLegendKey val="0"/>
          <c:showVal val="0"/>
          <c:showCatName val="0"/>
          <c:showSerName val="0"/>
          <c:showPercent val="0"/>
          <c:showBubbleSize val="0"/>
        </c:dLbls>
        <c:marker val="1"/>
        <c:smooth val="0"/>
        <c:axId val="75637888"/>
        <c:axId val="75639424"/>
      </c:lineChart>
      <c:catAx>
        <c:axId val="75637888"/>
        <c:scaling>
          <c:orientation val="minMax"/>
        </c:scaling>
        <c:delete val="0"/>
        <c:axPos val="b"/>
        <c:numFmt formatCode="General" sourceLinked="1"/>
        <c:majorTickMark val="none"/>
        <c:minorTickMark val="none"/>
        <c:tickLblPos val="nextTo"/>
        <c:spPr>
          <a:ln w="3175">
            <a:solidFill>
              <a:schemeClr val="tx1"/>
            </a:solidFill>
            <a:prstDash val="solid"/>
          </a:ln>
        </c:spPr>
        <c:txPr>
          <a:bodyPr/>
          <a:lstStyle/>
          <a:p>
            <a:pPr>
              <a:defRPr sz="1400" b="0"/>
            </a:pPr>
            <a:endParaRPr lang="en-US"/>
          </a:p>
        </c:txPr>
        <c:crossAx val="75639424"/>
        <c:crosses val="autoZero"/>
        <c:auto val="1"/>
        <c:lblAlgn val="ctr"/>
        <c:lblOffset val="100"/>
        <c:noMultiLvlLbl val="0"/>
      </c:catAx>
      <c:valAx>
        <c:axId val="75639424"/>
        <c:scaling>
          <c:orientation val="minMax"/>
          <c:max val="20"/>
        </c:scaling>
        <c:delete val="0"/>
        <c:axPos val="l"/>
        <c:majorGridlines>
          <c:spPr>
            <a:ln w="9525">
              <a:solidFill>
                <a:srgbClr val="C0C0C0"/>
              </a:solidFill>
              <a:prstDash val="solid"/>
            </a:ln>
          </c:spPr>
        </c:majorGridlines>
        <c:title>
          <c:tx>
            <c:rich>
              <a:bodyPr rot="0" vert="horz"/>
              <a:lstStyle/>
              <a:p>
                <a:pPr>
                  <a:defRPr sz="1400"/>
                </a:pPr>
                <a:r>
                  <a:rPr lang="en-US" sz="1400" dirty="0" smtClean="0"/>
                  <a:t>Percent</a:t>
                </a:r>
                <a:endParaRPr lang="en-US" sz="1400" dirty="0"/>
              </a:p>
            </c:rich>
          </c:tx>
          <c:layout>
            <c:manualLayout>
              <c:xMode val="edge"/>
              <c:yMode val="edge"/>
              <c:x val="0"/>
              <c:y val="5.8653527912459903E-2"/>
            </c:manualLayout>
          </c:layout>
          <c:overlay val="0"/>
        </c:title>
        <c:numFmt formatCode="General" sourceLinked="1"/>
        <c:majorTickMark val="in"/>
        <c:minorTickMark val="in"/>
        <c:tickLblPos val="nextTo"/>
        <c:spPr>
          <a:ln w="3175">
            <a:solidFill>
              <a:schemeClr val="tx1"/>
            </a:solidFill>
            <a:prstDash val="solid"/>
          </a:ln>
        </c:spPr>
        <c:txPr>
          <a:bodyPr/>
          <a:lstStyle/>
          <a:p>
            <a:pPr>
              <a:defRPr sz="1400" b="0"/>
            </a:pPr>
            <a:endParaRPr lang="en-US"/>
          </a:p>
        </c:txPr>
        <c:crossAx val="75637888"/>
        <c:crosses val="autoZero"/>
        <c:crossBetween val="between"/>
        <c:majorUnit val="5"/>
        <c:minorUnit val="5"/>
      </c:valAx>
      <c:spPr>
        <a:noFill/>
        <a:ln w="25400">
          <a:noFill/>
        </a:ln>
      </c:spPr>
    </c:plotArea>
    <c:plotVisOnly val="1"/>
    <c:dispBlanksAs val="gap"/>
    <c:showDLblsOverMax val="0"/>
  </c:chart>
  <c:spPr>
    <a:noFill/>
    <a:ln>
      <a:noFill/>
    </a:ln>
  </c:spPr>
  <c:txPr>
    <a:bodyPr/>
    <a:lstStyle/>
    <a:p>
      <a:pPr>
        <a:defRPr sz="900" b="1" i="0" u="none" strike="noStrike" baseline="0">
          <a:solidFill>
            <a:schemeClr val="tx1"/>
          </a:solidFill>
          <a:latin typeface="Tahoma"/>
          <a:ea typeface="Tahoma"/>
          <a:cs typeface="Tahoma"/>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5651657782016504E-2"/>
          <c:y val="5.6412315930388202E-2"/>
          <c:w val="0.89831920903954798"/>
          <c:h val="0.82112206529271103"/>
        </c:manualLayout>
      </c:layout>
      <c:lineChart>
        <c:grouping val="standard"/>
        <c:varyColors val="0"/>
        <c:ser>
          <c:idx val="0"/>
          <c:order val="0"/>
          <c:tx>
            <c:strRef>
              <c:f>Sheet1!$A$2</c:f>
              <c:strCache>
                <c:ptCount val="1"/>
                <c:pt idx="0">
                  <c:v>18-44</c:v>
                </c:pt>
              </c:strCache>
            </c:strRef>
          </c:tx>
          <c:spPr>
            <a:ln w="50800" cap="rnd">
              <a:solidFill>
                <a:schemeClr val="accent4"/>
              </a:solidFill>
              <a:round/>
            </a:ln>
          </c:spPr>
          <c:marker>
            <c:symbol val="none"/>
          </c:marker>
          <c:cat>
            <c:strRef>
              <c:f>Sheet1!$B$1:$Q$1</c:f>
              <c:strCache>
                <c:ptCount val="16"/>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strCache>
            </c:strRef>
          </c:cat>
          <c:val>
            <c:numRef>
              <c:f>Sheet1!$B$2:$Q$2</c:f>
              <c:numCache>
                <c:formatCode>General</c:formatCode>
                <c:ptCount val="16"/>
                <c:pt idx="0">
                  <c:v>4.3330000000000002</c:v>
                </c:pt>
                <c:pt idx="1">
                  <c:v>3.7269999999999999</c:v>
                </c:pt>
                <c:pt idx="2">
                  <c:v>3.7770000000000001</c:v>
                </c:pt>
                <c:pt idx="3">
                  <c:v>3.6880000000000002</c:v>
                </c:pt>
                <c:pt idx="4">
                  <c:v>4.5979999999999999</c:v>
                </c:pt>
                <c:pt idx="5">
                  <c:v>3.58</c:v>
                </c:pt>
                <c:pt idx="6">
                  <c:v>3.0459999999999998</c:v>
                </c:pt>
                <c:pt idx="7" formatCode="0.0">
                  <c:v>3.3380000000000001</c:v>
                </c:pt>
                <c:pt idx="8" formatCode="0.0">
                  <c:v>3.3879999999999999</c:v>
                </c:pt>
                <c:pt idx="9" formatCode="0.000">
                  <c:v>3.0539999999999998</c:v>
                </c:pt>
                <c:pt idx="10" formatCode="0.000">
                  <c:v>2.4390000000000001</c:v>
                </c:pt>
                <c:pt idx="11" formatCode="0.000">
                  <c:v>3.2989999999999999</c:v>
                </c:pt>
                <c:pt idx="12" formatCode="0.000">
                  <c:v>3.0390000000000001</c:v>
                </c:pt>
                <c:pt idx="13">
                  <c:v>3.2130000000000001</c:v>
                </c:pt>
                <c:pt idx="14">
                  <c:v>3.0609999999999999</c:v>
                </c:pt>
                <c:pt idx="15">
                  <c:v>2.6429999999999998</c:v>
                </c:pt>
              </c:numCache>
            </c:numRef>
          </c:val>
          <c:smooth val="0"/>
        </c:ser>
        <c:ser>
          <c:idx val="1"/>
          <c:order val="1"/>
          <c:tx>
            <c:strRef>
              <c:f>Sheet1!$A$3</c:f>
              <c:strCache>
                <c:ptCount val="1"/>
                <c:pt idx="0">
                  <c:v>45-64</c:v>
                </c:pt>
              </c:strCache>
            </c:strRef>
          </c:tx>
          <c:spPr>
            <a:ln w="50800" cap="rnd">
              <a:solidFill>
                <a:srgbClr val="9BBB59"/>
              </a:solidFill>
              <a:round/>
            </a:ln>
          </c:spPr>
          <c:marker>
            <c:symbol val="none"/>
          </c:marker>
          <c:cat>
            <c:strRef>
              <c:f>Sheet1!$B$1:$Q$1</c:f>
              <c:strCache>
                <c:ptCount val="16"/>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strCache>
            </c:strRef>
          </c:cat>
          <c:val>
            <c:numRef>
              <c:f>Sheet1!$B$3:$Q$3</c:f>
              <c:numCache>
                <c:formatCode>General</c:formatCode>
                <c:ptCount val="16"/>
                <c:pt idx="0">
                  <c:v>7.1029999999999998</c:v>
                </c:pt>
                <c:pt idx="1">
                  <c:v>6.7210000000000001</c:v>
                </c:pt>
                <c:pt idx="2">
                  <c:v>6.0460000000000003</c:v>
                </c:pt>
                <c:pt idx="3">
                  <c:v>6.73</c:v>
                </c:pt>
                <c:pt idx="4">
                  <c:v>7.7190000000000003</c:v>
                </c:pt>
                <c:pt idx="5">
                  <c:v>6.7119999999999997</c:v>
                </c:pt>
                <c:pt idx="6">
                  <c:v>6.0039999999999996</c:v>
                </c:pt>
                <c:pt idx="7" formatCode="0.0">
                  <c:v>6.1970000000000001</c:v>
                </c:pt>
                <c:pt idx="8" formatCode="0.0">
                  <c:v>6.1929999999999996</c:v>
                </c:pt>
                <c:pt idx="9" formatCode="0.000">
                  <c:v>7.0380000000000003</c:v>
                </c:pt>
                <c:pt idx="10" formatCode="0.000">
                  <c:v>5.7729999999999997</c:v>
                </c:pt>
                <c:pt idx="11" formatCode="0.000">
                  <c:v>6.5190000000000001</c:v>
                </c:pt>
                <c:pt idx="12" formatCode="0.000">
                  <c:v>7.2160000000000002</c:v>
                </c:pt>
                <c:pt idx="13">
                  <c:v>6.3929999999999998</c:v>
                </c:pt>
                <c:pt idx="14">
                  <c:v>6.7880000000000003</c:v>
                </c:pt>
                <c:pt idx="15">
                  <c:v>5.99</c:v>
                </c:pt>
              </c:numCache>
            </c:numRef>
          </c:val>
          <c:smooth val="0"/>
        </c:ser>
        <c:ser>
          <c:idx val="2"/>
          <c:order val="2"/>
          <c:tx>
            <c:strRef>
              <c:f>Sheet1!$A$4</c:f>
              <c:strCache>
                <c:ptCount val="1"/>
                <c:pt idx="0">
                  <c:v>65+</c:v>
                </c:pt>
              </c:strCache>
            </c:strRef>
          </c:tx>
          <c:spPr>
            <a:ln w="50800" cap="rnd">
              <a:solidFill>
                <a:srgbClr val="C00000"/>
              </a:solidFill>
              <a:round/>
            </a:ln>
          </c:spPr>
          <c:marker>
            <c:symbol val="none"/>
          </c:marker>
          <c:cat>
            <c:strRef>
              <c:f>Sheet1!$B$1:$Q$1</c:f>
              <c:strCache>
                <c:ptCount val="16"/>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strCache>
            </c:strRef>
          </c:cat>
          <c:val>
            <c:numRef>
              <c:f>Sheet1!$B$4:$Q$4</c:f>
              <c:numCache>
                <c:formatCode>General</c:formatCode>
                <c:ptCount val="16"/>
                <c:pt idx="0">
                  <c:v>10.57</c:v>
                </c:pt>
                <c:pt idx="1">
                  <c:v>9.8919999999999995</c:v>
                </c:pt>
                <c:pt idx="2">
                  <c:v>9.5030000000000001</c:v>
                </c:pt>
                <c:pt idx="3">
                  <c:v>10.132</c:v>
                </c:pt>
                <c:pt idx="4">
                  <c:v>10.503</c:v>
                </c:pt>
                <c:pt idx="5">
                  <c:v>9.1489999999999991</c:v>
                </c:pt>
                <c:pt idx="6">
                  <c:v>9.4039999999999999</c:v>
                </c:pt>
                <c:pt idx="7" formatCode="0.0">
                  <c:v>9.7479999999999993</c:v>
                </c:pt>
                <c:pt idx="8" formatCode="0.0">
                  <c:v>9.5779999999999994</c:v>
                </c:pt>
                <c:pt idx="9" formatCode="0.000">
                  <c:v>9.984</c:v>
                </c:pt>
                <c:pt idx="10" formatCode="0.000">
                  <c:v>8.5830000000000002</c:v>
                </c:pt>
                <c:pt idx="11" formatCode="0.000">
                  <c:v>9.3089999999999993</c:v>
                </c:pt>
                <c:pt idx="12" formatCode="0.000">
                  <c:v>10.664</c:v>
                </c:pt>
                <c:pt idx="13">
                  <c:v>9.8520000000000003</c:v>
                </c:pt>
                <c:pt idx="14">
                  <c:v>9.74</c:v>
                </c:pt>
                <c:pt idx="15">
                  <c:v>8.2569999999999997</c:v>
                </c:pt>
              </c:numCache>
            </c:numRef>
          </c:val>
          <c:smooth val="0"/>
        </c:ser>
        <c:dLbls>
          <c:showLegendKey val="0"/>
          <c:showVal val="0"/>
          <c:showCatName val="0"/>
          <c:showSerName val="0"/>
          <c:showPercent val="0"/>
          <c:showBubbleSize val="0"/>
        </c:dLbls>
        <c:marker val="1"/>
        <c:smooth val="0"/>
        <c:axId val="78095872"/>
        <c:axId val="78097408"/>
      </c:lineChart>
      <c:catAx>
        <c:axId val="78095872"/>
        <c:scaling>
          <c:orientation val="minMax"/>
        </c:scaling>
        <c:delete val="0"/>
        <c:axPos val="b"/>
        <c:majorTickMark val="none"/>
        <c:minorTickMark val="in"/>
        <c:tickLblPos val="nextTo"/>
        <c:spPr>
          <a:ln w="9525">
            <a:solidFill>
              <a:srgbClr val="7F7F7F"/>
            </a:solidFill>
          </a:ln>
        </c:spPr>
        <c:txPr>
          <a:bodyPr rot="0" vert="horz"/>
          <a:lstStyle/>
          <a:p>
            <a:pPr>
              <a:defRPr sz="1400">
                <a:latin typeface="Tahoma" pitchFamily="34" charset="0"/>
                <a:ea typeface="Tahoma" pitchFamily="34" charset="0"/>
                <a:cs typeface="Tahoma" pitchFamily="34" charset="0"/>
              </a:defRPr>
            </a:pPr>
            <a:endParaRPr lang="en-US"/>
          </a:p>
        </c:txPr>
        <c:crossAx val="78097408"/>
        <c:crosses val="autoZero"/>
        <c:auto val="1"/>
        <c:lblAlgn val="ctr"/>
        <c:lblOffset val="0"/>
        <c:noMultiLvlLbl val="0"/>
      </c:catAx>
      <c:valAx>
        <c:axId val="78097408"/>
        <c:scaling>
          <c:orientation val="minMax"/>
          <c:max val="12"/>
        </c:scaling>
        <c:delete val="0"/>
        <c:axPos val="l"/>
        <c:majorGridlines>
          <c:spPr>
            <a:ln>
              <a:solidFill>
                <a:schemeClr val="bg1">
                  <a:lumMod val="85000"/>
                </a:schemeClr>
              </a:solidFill>
              <a:prstDash val="sysDash"/>
            </a:ln>
          </c:spPr>
        </c:majorGridlines>
        <c:numFmt formatCode="0" sourceLinked="0"/>
        <c:majorTickMark val="in"/>
        <c:minorTickMark val="none"/>
        <c:tickLblPos val="nextTo"/>
        <c:spPr>
          <a:ln w="9525">
            <a:solidFill>
              <a:srgbClr val="7F7F7F"/>
            </a:solidFill>
          </a:ln>
        </c:spPr>
        <c:txPr>
          <a:bodyPr/>
          <a:lstStyle/>
          <a:p>
            <a:pPr>
              <a:defRPr sz="1400">
                <a:latin typeface="Tahoma" pitchFamily="34" charset="0"/>
                <a:ea typeface="Tahoma" pitchFamily="34" charset="0"/>
                <a:cs typeface="Tahoma" pitchFamily="34" charset="0"/>
              </a:defRPr>
            </a:pPr>
            <a:endParaRPr lang="en-US"/>
          </a:p>
        </c:txPr>
        <c:crossAx val="78095872"/>
        <c:crosses val="autoZero"/>
        <c:crossBetween val="between"/>
      </c:valAx>
    </c:plotArea>
    <c:plotVisOnly val="1"/>
    <c:dispBlanksAs val="gap"/>
    <c:showDLblsOverMax val="0"/>
  </c:chart>
  <c:txPr>
    <a:bodyPr/>
    <a:lstStyle/>
    <a:p>
      <a:pPr>
        <a:defRPr sz="1800">
          <a:latin typeface="Calibri"/>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5619203849519"/>
          <c:y val="0.21058792650918601"/>
          <c:w val="0.84169324146981706"/>
          <c:h val="0.52279930008748909"/>
        </c:manualLayout>
      </c:layout>
      <c:barChart>
        <c:barDir val="col"/>
        <c:grouping val="clustered"/>
        <c:varyColors val="0"/>
        <c:ser>
          <c:idx val="0"/>
          <c:order val="0"/>
          <c:tx>
            <c:strRef>
              <c:f>Sheet1!$B$1</c:f>
              <c:strCache>
                <c:ptCount val="1"/>
                <c:pt idx="0">
                  <c:v>Nonpoor</c:v>
                </c:pt>
              </c:strCache>
            </c:strRef>
          </c:tx>
          <c:spPr>
            <a:solidFill>
              <a:srgbClr val="4F81BD">
                <a:lumMod val="20000"/>
                <a:lumOff val="80000"/>
              </a:srgbClr>
            </a:solidFill>
            <a:ln>
              <a:solidFill>
                <a:sysClr val="windowText" lastClr="000000"/>
              </a:solidFill>
              <a:prstDash val="solid"/>
            </a:ln>
          </c:spPr>
          <c:invertIfNegative val="0"/>
          <c:dLbls>
            <c:delete val="1"/>
          </c:dLbls>
          <c:errBars>
            <c:errBarType val="both"/>
            <c:errValType val="cust"/>
            <c:noEndCap val="0"/>
            <c:plus>
              <c:numRef>
                <c:f>Sheet1!$B$18:$B$22</c:f>
                <c:numCache>
                  <c:formatCode>General</c:formatCode>
                  <c:ptCount val="5"/>
                  <c:pt idx="0">
                    <c:v>0.31556000000000001</c:v>
                  </c:pt>
                  <c:pt idx="1">
                    <c:v>0.36652000000000001</c:v>
                  </c:pt>
                  <c:pt idx="2">
                    <c:v>0.85848000000000002</c:v>
                  </c:pt>
                  <c:pt idx="3">
                    <c:v>1.1759999999999999</c:v>
                  </c:pt>
                  <c:pt idx="4">
                    <c:v>2.7067600000000001</c:v>
                  </c:pt>
                </c:numCache>
              </c:numRef>
            </c:plus>
            <c:minus>
              <c:numRef>
                <c:f>Sheet1!$B$18:$B$22</c:f>
                <c:numCache>
                  <c:formatCode>General</c:formatCode>
                  <c:ptCount val="5"/>
                  <c:pt idx="0">
                    <c:v>0.31556000000000001</c:v>
                  </c:pt>
                  <c:pt idx="1">
                    <c:v>0.36652000000000001</c:v>
                  </c:pt>
                  <c:pt idx="2">
                    <c:v>0.85848000000000002</c:v>
                  </c:pt>
                  <c:pt idx="3">
                    <c:v>1.1759999999999999</c:v>
                  </c:pt>
                  <c:pt idx="4">
                    <c:v>2.7067600000000001</c:v>
                  </c:pt>
                </c:numCache>
              </c:numRef>
            </c:minus>
          </c:errBars>
          <c:cat>
            <c:strRef>
              <c:f>Sheet1!$A$2:$A$6</c:f>
              <c:strCache>
                <c:ptCount val="5"/>
                <c:pt idx="0">
                  <c:v>All</c:v>
                </c:pt>
                <c:pt idx="1">
                  <c:v>White, 
non-Hispanic </c:v>
                </c:pt>
                <c:pt idx="2">
                  <c:v>Black, 
non-Hispanic </c:v>
                </c:pt>
                <c:pt idx="3">
                  <c:v>Mexican</c:v>
                </c:pt>
                <c:pt idx="4">
                  <c:v>Puerto Rican</c:v>
                </c:pt>
              </c:strCache>
            </c:strRef>
          </c:cat>
          <c:val>
            <c:numRef>
              <c:f>Sheet1!$B$2:$B$6</c:f>
              <c:numCache>
                <c:formatCode>General</c:formatCode>
                <c:ptCount val="5"/>
                <c:pt idx="0">
                  <c:v>5.8</c:v>
                </c:pt>
                <c:pt idx="1">
                  <c:v>6.1</c:v>
                </c:pt>
                <c:pt idx="2">
                  <c:v>5.6</c:v>
                </c:pt>
                <c:pt idx="3">
                  <c:v>4.4000000000000004</c:v>
                </c:pt>
                <c:pt idx="4">
                  <c:v>5.0999999999999996</c:v>
                </c:pt>
              </c:numCache>
            </c:numRef>
          </c:val>
        </c:ser>
        <c:ser>
          <c:idx val="1"/>
          <c:order val="1"/>
          <c:tx>
            <c:strRef>
              <c:f>Sheet1!$C$1</c:f>
              <c:strCache>
                <c:ptCount val="1"/>
                <c:pt idx="0">
                  <c:v>Near Poor</c:v>
                </c:pt>
              </c:strCache>
            </c:strRef>
          </c:tx>
          <c:spPr>
            <a:solidFill>
              <a:srgbClr val="4F81BD">
                <a:lumMod val="60000"/>
                <a:lumOff val="40000"/>
              </a:srgbClr>
            </a:solidFill>
            <a:ln>
              <a:solidFill>
                <a:sysClr val="windowText" lastClr="000000"/>
              </a:solidFill>
            </a:ln>
          </c:spPr>
          <c:invertIfNegative val="0"/>
          <c:dLbls>
            <c:delete val="1"/>
          </c:dLbls>
          <c:errBars>
            <c:errBarType val="both"/>
            <c:errValType val="cust"/>
            <c:noEndCap val="0"/>
            <c:plus>
              <c:numRef>
                <c:f>Sheet1!$C$18:$C$22</c:f>
                <c:numCache>
                  <c:formatCode>General</c:formatCode>
                  <c:ptCount val="5"/>
                  <c:pt idx="0">
                    <c:v>0.83104</c:v>
                  </c:pt>
                  <c:pt idx="1">
                    <c:v>1.1642399999999999</c:v>
                  </c:pt>
                  <c:pt idx="2">
                    <c:v>1.4288399999999999</c:v>
                  </c:pt>
                  <c:pt idx="3">
                    <c:v>2.09328</c:v>
                  </c:pt>
                  <c:pt idx="4">
                    <c:v>5.3625600000000002</c:v>
                  </c:pt>
                </c:numCache>
              </c:numRef>
            </c:plus>
            <c:minus>
              <c:numRef>
                <c:f>Sheet1!$C$18:$C$22</c:f>
                <c:numCache>
                  <c:formatCode>General</c:formatCode>
                  <c:ptCount val="5"/>
                  <c:pt idx="0">
                    <c:v>0.83104</c:v>
                  </c:pt>
                  <c:pt idx="1">
                    <c:v>1.1642399999999999</c:v>
                  </c:pt>
                  <c:pt idx="2">
                    <c:v>1.4288399999999999</c:v>
                  </c:pt>
                  <c:pt idx="3">
                    <c:v>2.09328</c:v>
                  </c:pt>
                  <c:pt idx="4">
                    <c:v>5.3625600000000002</c:v>
                  </c:pt>
                </c:numCache>
              </c:numRef>
            </c:minus>
          </c:errBars>
          <c:cat>
            <c:strRef>
              <c:f>Sheet1!$A$2:$A$6</c:f>
              <c:strCache>
                <c:ptCount val="5"/>
                <c:pt idx="0">
                  <c:v>All</c:v>
                </c:pt>
                <c:pt idx="1">
                  <c:v>White, 
non-Hispanic </c:v>
                </c:pt>
                <c:pt idx="2">
                  <c:v>Black, 
non-Hispanic </c:v>
                </c:pt>
                <c:pt idx="3">
                  <c:v>Mexican</c:v>
                </c:pt>
                <c:pt idx="4">
                  <c:v>Puerto Rican</c:v>
                </c:pt>
              </c:strCache>
            </c:strRef>
          </c:cat>
          <c:val>
            <c:numRef>
              <c:f>Sheet1!$C$2:$C$6</c:f>
              <c:numCache>
                <c:formatCode>General</c:formatCode>
                <c:ptCount val="5"/>
                <c:pt idx="0">
                  <c:v>10.4</c:v>
                </c:pt>
                <c:pt idx="1">
                  <c:v>12.5</c:v>
                </c:pt>
                <c:pt idx="2">
                  <c:v>7.4</c:v>
                </c:pt>
                <c:pt idx="3">
                  <c:v>6.2</c:v>
                </c:pt>
                <c:pt idx="4">
                  <c:v>11.1</c:v>
                </c:pt>
              </c:numCache>
            </c:numRef>
          </c:val>
        </c:ser>
        <c:ser>
          <c:idx val="2"/>
          <c:order val="2"/>
          <c:tx>
            <c:strRef>
              <c:f>Sheet1!$D$1</c:f>
              <c:strCache>
                <c:ptCount val="1"/>
                <c:pt idx="0">
                  <c:v>Poor</c:v>
                </c:pt>
              </c:strCache>
            </c:strRef>
          </c:tx>
          <c:spPr>
            <a:solidFill>
              <a:srgbClr val="4F81BD">
                <a:lumMod val="75000"/>
              </a:srgbClr>
            </a:solidFill>
            <a:ln>
              <a:solidFill>
                <a:sysClr val="windowText" lastClr="000000"/>
              </a:solidFill>
            </a:ln>
          </c:spPr>
          <c:invertIfNegative val="0"/>
          <c:dLbls>
            <c:delete val="1"/>
          </c:dLbls>
          <c:errBars>
            <c:errBarType val="both"/>
            <c:errValType val="cust"/>
            <c:noEndCap val="0"/>
            <c:plus>
              <c:numRef>
                <c:f>Sheet1!$D$18:$D$22</c:f>
                <c:numCache>
                  <c:formatCode>General</c:formatCode>
                  <c:ptCount val="5"/>
                  <c:pt idx="0">
                    <c:v>1.0956400000000002</c:v>
                  </c:pt>
                  <c:pt idx="1">
                    <c:v>1.8639599999999998</c:v>
                  </c:pt>
                  <c:pt idx="2">
                    <c:v>1.5562400000000001</c:v>
                  </c:pt>
                  <c:pt idx="3">
                    <c:v>1.54644</c:v>
                  </c:pt>
                  <c:pt idx="4">
                    <c:v>5.44292</c:v>
                  </c:pt>
                </c:numCache>
              </c:numRef>
            </c:plus>
            <c:minus>
              <c:numRef>
                <c:f>Sheet1!$D$18:$D$22</c:f>
                <c:numCache>
                  <c:formatCode>General</c:formatCode>
                  <c:ptCount val="5"/>
                  <c:pt idx="0">
                    <c:v>1.0956400000000002</c:v>
                  </c:pt>
                  <c:pt idx="1">
                    <c:v>1.8639599999999998</c:v>
                  </c:pt>
                  <c:pt idx="2">
                    <c:v>1.5562400000000001</c:v>
                  </c:pt>
                  <c:pt idx="3">
                    <c:v>1.54644</c:v>
                  </c:pt>
                  <c:pt idx="4">
                    <c:v>5.44292</c:v>
                  </c:pt>
                </c:numCache>
              </c:numRef>
            </c:minus>
          </c:errBars>
          <c:cat>
            <c:strRef>
              <c:f>Sheet1!$A$2:$A$6</c:f>
              <c:strCache>
                <c:ptCount val="5"/>
                <c:pt idx="0">
                  <c:v>All</c:v>
                </c:pt>
                <c:pt idx="1">
                  <c:v>White, 
non-Hispanic </c:v>
                </c:pt>
                <c:pt idx="2">
                  <c:v>Black, 
non-Hispanic </c:v>
                </c:pt>
                <c:pt idx="3">
                  <c:v>Mexican</c:v>
                </c:pt>
                <c:pt idx="4">
                  <c:v>Puerto Rican</c:v>
                </c:pt>
              </c:strCache>
            </c:strRef>
          </c:cat>
          <c:val>
            <c:numRef>
              <c:f>Sheet1!$D$2:$D$6</c:f>
              <c:numCache>
                <c:formatCode>General</c:formatCode>
                <c:ptCount val="5"/>
                <c:pt idx="0">
                  <c:v>13</c:v>
                </c:pt>
                <c:pt idx="1">
                  <c:v>16.7</c:v>
                </c:pt>
                <c:pt idx="2">
                  <c:v>10.3</c:v>
                </c:pt>
                <c:pt idx="3">
                  <c:v>4.0999999999999996</c:v>
                </c:pt>
                <c:pt idx="4">
                  <c:v>13.5</c:v>
                </c:pt>
              </c:numCache>
            </c:numRef>
          </c:val>
        </c:ser>
        <c:dLbls>
          <c:dLblPos val="outEnd"/>
          <c:showLegendKey val="0"/>
          <c:showVal val="1"/>
          <c:showCatName val="0"/>
          <c:showSerName val="0"/>
          <c:showPercent val="0"/>
          <c:showBubbleSize val="0"/>
        </c:dLbls>
        <c:gapWidth val="150"/>
        <c:axId val="78203520"/>
        <c:axId val="78233984"/>
      </c:barChart>
      <c:catAx>
        <c:axId val="78203520"/>
        <c:scaling>
          <c:orientation val="minMax"/>
        </c:scaling>
        <c:delete val="0"/>
        <c:axPos val="b"/>
        <c:majorTickMark val="none"/>
        <c:minorTickMark val="none"/>
        <c:tickLblPos val="nextTo"/>
        <c:spPr>
          <a:ln>
            <a:solidFill>
              <a:srgbClr val="7F7F7F"/>
            </a:solidFill>
          </a:ln>
        </c:spPr>
        <c:txPr>
          <a:bodyPr/>
          <a:lstStyle/>
          <a:p>
            <a:pPr>
              <a:defRPr sz="1600" b="0" baseline="0">
                <a:latin typeface="Tahoma" pitchFamily="34" charset="0"/>
                <a:ea typeface="Tahoma" pitchFamily="34" charset="0"/>
                <a:cs typeface="Tahoma" pitchFamily="34" charset="0"/>
              </a:defRPr>
            </a:pPr>
            <a:endParaRPr lang="en-US"/>
          </a:p>
        </c:txPr>
        <c:crossAx val="78233984"/>
        <c:crosses val="autoZero"/>
        <c:auto val="1"/>
        <c:lblAlgn val="ctr"/>
        <c:lblOffset val="100"/>
        <c:noMultiLvlLbl val="0"/>
      </c:catAx>
      <c:valAx>
        <c:axId val="78233984"/>
        <c:scaling>
          <c:orientation val="minMax"/>
        </c:scaling>
        <c:delete val="0"/>
        <c:axPos val="l"/>
        <c:majorGridlines>
          <c:spPr>
            <a:ln>
              <a:solidFill>
                <a:sysClr val="window" lastClr="FFFFFF">
                  <a:lumMod val="85000"/>
                </a:sysClr>
              </a:solidFill>
              <a:prstDash val="sysDash"/>
            </a:ln>
          </c:spPr>
        </c:majorGridlines>
        <c:title>
          <c:tx>
            <c:rich>
              <a:bodyPr rot="0" vert="horz"/>
              <a:lstStyle/>
              <a:p>
                <a:pPr>
                  <a:defRPr sz="2000" b="1" baseline="0"/>
                </a:pPr>
                <a:r>
                  <a:rPr lang="en-US" sz="1600" b="1" baseline="0" dirty="0" smtClean="0">
                    <a:latin typeface="Tahoma" pitchFamily="34" charset="0"/>
                    <a:ea typeface="Tahoma" pitchFamily="34" charset="0"/>
                    <a:cs typeface="Tahoma" pitchFamily="34" charset="0"/>
                  </a:rPr>
                  <a:t>Percent</a:t>
                </a:r>
                <a:endParaRPr lang="en-US" sz="1600" b="1" baseline="0" dirty="0">
                  <a:latin typeface="Tahoma" pitchFamily="34" charset="0"/>
                  <a:ea typeface="Tahoma" pitchFamily="34" charset="0"/>
                  <a:cs typeface="Tahoma" pitchFamily="34" charset="0"/>
                </a:endParaRPr>
              </a:p>
            </c:rich>
          </c:tx>
          <c:layout>
            <c:manualLayout>
              <c:xMode val="edge"/>
              <c:yMode val="edge"/>
              <c:x val="5.1242672790901098E-2"/>
              <c:y val="0.119882939632546"/>
            </c:manualLayout>
          </c:layout>
          <c:overlay val="0"/>
        </c:title>
        <c:numFmt formatCode="General" sourceLinked="1"/>
        <c:majorTickMark val="in"/>
        <c:minorTickMark val="none"/>
        <c:tickLblPos val="nextTo"/>
        <c:spPr>
          <a:ln>
            <a:solidFill>
              <a:srgbClr val="7F7F7F"/>
            </a:solidFill>
            <a:prstDash val="solid"/>
          </a:ln>
        </c:spPr>
        <c:txPr>
          <a:bodyPr/>
          <a:lstStyle/>
          <a:p>
            <a:pPr>
              <a:defRPr sz="1600" b="0" baseline="0">
                <a:latin typeface="Tahoma" pitchFamily="34" charset="0"/>
                <a:ea typeface="Tahoma" pitchFamily="34" charset="0"/>
                <a:cs typeface="Tahoma" pitchFamily="34" charset="0"/>
              </a:defRPr>
            </a:pPr>
            <a:endParaRPr lang="en-US"/>
          </a:p>
        </c:txPr>
        <c:crossAx val="78203520"/>
        <c:crosses val="autoZero"/>
        <c:crossBetween val="between"/>
        <c:majorUnit val="5"/>
      </c:valAx>
    </c:plotArea>
    <c:legend>
      <c:legendPos val="t"/>
      <c:layout>
        <c:manualLayout>
          <c:xMode val="edge"/>
          <c:yMode val="edge"/>
          <c:x val="0.29095625546806647"/>
          <c:y val="0.08"/>
          <c:w val="0.43197637795275595"/>
          <c:h val="6.7046194225721778E-2"/>
        </c:manualLayout>
      </c:layout>
      <c:overlay val="0"/>
      <c:txPr>
        <a:bodyPr/>
        <a:lstStyle/>
        <a:p>
          <a:pPr>
            <a:defRPr sz="2000"/>
          </a:pPr>
          <a:endParaRPr lang="en-US"/>
        </a:p>
      </c:txPr>
    </c:legend>
    <c:plotVisOnly val="1"/>
    <c:dispBlanksAs val="gap"/>
    <c:showDLblsOverMax val="0"/>
  </c:chart>
  <c:txPr>
    <a:bodyPr/>
    <a:lstStyle/>
    <a:p>
      <a:pPr>
        <a:defRPr sz="1800"/>
      </a:pPr>
      <a:endParaRPr lang="en-US"/>
    </a:p>
  </c:txPr>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0.0828</cdr:x>
      <cdr:y>0.01586</cdr:y>
    </cdr:from>
    <cdr:to>
      <cdr:x>0.4309</cdr:x>
      <cdr:y>0.07782</cdr:y>
    </cdr:to>
    <cdr:sp macro="" textlink="">
      <cdr:nvSpPr>
        <cdr:cNvPr id="3" name="TextBox 7"/>
        <cdr:cNvSpPr txBox="1">
          <a:spLocks xmlns:a="http://schemas.openxmlformats.org/drawingml/2006/main" noChangeArrowheads="1"/>
        </cdr:cNvSpPr>
      </cdr:nvSpPr>
      <cdr:spPr bwMode="auto">
        <a:xfrm xmlns:a="http://schemas.openxmlformats.org/drawingml/2006/main">
          <a:off x="795638" y="86658"/>
          <a:ext cx="3344944" cy="33855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600" b="1" dirty="0" smtClean="0">
              <a:latin typeface="Tahoma" pitchFamily="34" charset="0"/>
              <a:ea typeface="Tahoma" pitchFamily="34" charset="0"/>
              <a:cs typeface="Tahoma" pitchFamily="34" charset="0"/>
            </a:rPr>
            <a:t>Percent</a:t>
          </a:r>
          <a:endParaRPr lang="en-US" sz="1600" b="1" dirty="0">
            <a:latin typeface="Tahoma" pitchFamily="34" charset="0"/>
            <a:ea typeface="Tahoma" pitchFamily="34" charset="0"/>
            <a:cs typeface="Tahoma"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0.01732</cdr:x>
      <cdr:y>0.02274</cdr:y>
    </cdr:from>
    <cdr:to>
      <cdr:x>0.40105</cdr:x>
      <cdr:y>0.08468</cdr:y>
    </cdr:to>
    <cdr:sp macro="" textlink="">
      <cdr:nvSpPr>
        <cdr:cNvPr id="3" name="TextBox 13"/>
        <cdr:cNvSpPr txBox="1"/>
      </cdr:nvSpPr>
      <cdr:spPr>
        <a:xfrm xmlns:a="http://schemas.openxmlformats.org/drawingml/2006/main">
          <a:off x="158111" y="129968"/>
          <a:ext cx="3502342" cy="353987"/>
        </a:xfrm>
        <a:prstGeom xmlns:a="http://schemas.openxmlformats.org/drawingml/2006/main" prst="rect">
          <a:avLst/>
        </a:prstGeom>
        <a:noFill xmlns:a="http://schemas.openxmlformats.org/drawingml/2006/main"/>
      </cdr:spPr>
      <cdr:txBody>
        <a:bodyPr xmlns:a="http://schemas.openxmlformats.org/drawingml/2006/main" vert="horz"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600" b="1" dirty="0" smtClean="0">
              <a:latin typeface="Tahoma" pitchFamily="34" charset="0"/>
              <a:ea typeface="Tahoma" pitchFamily="34" charset="0"/>
              <a:cs typeface="Tahoma" pitchFamily="34" charset="0"/>
            </a:rPr>
            <a:t>Rate </a:t>
          </a:r>
          <a:r>
            <a:rPr lang="en-US" sz="1600" b="1" dirty="0">
              <a:latin typeface="Tahoma" pitchFamily="34" charset="0"/>
              <a:ea typeface="Tahoma" pitchFamily="34" charset="0"/>
              <a:cs typeface="Tahoma" pitchFamily="34" charset="0"/>
            </a:rPr>
            <a:t>per </a:t>
          </a:r>
          <a:r>
            <a:rPr lang="en-US" sz="1600" b="1" dirty="0" smtClean="0">
              <a:latin typeface="Tahoma" pitchFamily="34" charset="0"/>
              <a:ea typeface="Tahoma" pitchFamily="34" charset="0"/>
              <a:cs typeface="Tahoma" pitchFamily="34" charset="0"/>
            </a:rPr>
            <a:t>million </a:t>
          </a:r>
          <a:endParaRPr lang="en-US" sz="1600" b="1" dirty="0">
            <a:latin typeface="Tahoma" pitchFamily="34" charset="0"/>
            <a:ea typeface="Tahoma" pitchFamily="34" charset="0"/>
            <a:cs typeface="Tahoma"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0.00926</cdr:x>
      <cdr:y>0.05848</cdr:y>
    </cdr:from>
    <cdr:to>
      <cdr:x>0.43518</cdr:x>
      <cdr:y>0.12345</cdr:y>
    </cdr:to>
    <cdr:sp macro="" textlink="">
      <cdr:nvSpPr>
        <cdr:cNvPr id="2" name="TextBox 13"/>
        <cdr:cNvSpPr txBox="1"/>
      </cdr:nvSpPr>
      <cdr:spPr>
        <a:xfrm xmlns:a="http://schemas.openxmlformats.org/drawingml/2006/main">
          <a:off x="76200" y="304800"/>
          <a:ext cx="3505173" cy="338576"/>
        </a:xfrm>
        <a:prstGeom xmlns:a="http://schemas.openxmlformats.org/drawingml/2006/main" prst="rect">
          <a:avLst/>
        </a:prstGeom>
        <a:noFill xmlns:a="http://schemas.openxmlformats.org/drawingml/2006/main"/>
      </cdr:spPr>
      <cdr:txBody>
        <a:bodyPr xmlns:a="http://schemas.openxmlformats.org/drawingml/2006/main" vert="horz"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600" dirty="0" smtClean="0">
              <a:latin typeface="Tahoma" pitchFamily="34" charset="0"/>
              <a:ea typeface="Tahoma" pitchFamily="34" charset="0"/>
              <a:cs typeface="Tahoma" pitchFamily="34" charset="0"/>
            </a:rPr>
            <a:t>Rate per 100 persons with asthma</a:t>
          </a:r>
          <a:endParaRPr lang="en-US" sz="1600" dirty="0">
            <a:latin typeface="Tahoma" pitchFamily="34" charset="0"/>
            <a:ea typeface="Tahoma" pitchFamily="34" charset="0"/>
            <a:cs typeface="Tahoma"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0.03337</cdr:x>
      <cdr:y>0.01567</cdr:y>
    </cdr:from>
    <cdr:to>
      <cdr:x>0.4171</cdr:x>
      <cdr:y>0.0853</cdr:y>
    </cdr:to>
    <cdr:sp macro="" textlink="">
      <cdr:nvSpPr>
        <cdr:cNvPr id="2" name="TextBox 13"/>
        <cdr:cNvSpPr txBox="1"/>
      </cdr:nvSpPr>
      <cdr:spPr>
        <a:xfrm xmlns:a="http://schemas.openxmlformats.org/drawingml/2006/main">
          <a:off x="304800" y="76200"/>
          <a:ext cx="3505172" cy="338576"/>
        </a:xfrm>
        <a:prstGeom xmlns:a="http://schemas.openxmlformats.org/drawingml/2006/main" prst="rect">
          <a:avLst/>
        </a:prstGeom>
        <a:noFill xmlns:a="http://schemas.openxmlformats.org/drawingml/2006/main"/>
      </cdr:spPr>
      <cdr:txBody>
        <a:bodyPr xmlns:a="http://schemas.openxmlformats.org/drawingml/2006/main" vert="horz"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smtClean="0">
              <a:latin typeface="Tahoma" pitchFamily="34" charset="0"/>
              <a:ea typeface="Tahoma" pitchFamily="34" charset="0"/>
              <a:cs typeface="Tahoma" pitchFamily="34" charset="0"/>
            </a:rPr>
            <a:t>Rate </a:t>
          </a:r>
          <a:r>
            <a:rPr lang="en-US" sz="1600" b="1" dirty="0">
              <a:latin typeface="Tahoma" pitchFamily="34" charset="0"/>
              <a:ea typeface="Tahoma" pitchFamily="34" charset="0"/>
              <a:cs typeface="Tahoma" pitchFamily="34" charset="0"/>
            </a:rPr>
            <a:t>per </a:t>
          </a:r>
          <a:r>
            <a:rPr lang="en-US" sz="1600" b="1" dirty="0" smtClean="0">
              <a:latin typeface="Tahoma" pitchFamily="34" charset="0"/>
              <a:ea typeface="Tahoma" pitchFamily="34" charset="0"/>
              <a:cs typeface="Tahoma" pitchFamily="34" charset="0"/>
            </a:rPr>
            <a:t>10,000 </a:t>
          </a:r>
          <a:endParaRPr lang="en-US" sz="1600" b="1" dirty="0">
            <a:latin typeface="Tahoma" pitchFamily="34" charset="0"/>
            <a:ea typeface="Tahoma" pitchFamily="34" charset="0"/>
            <a:cs typeface="Tahoma"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0.03337</cdr:x>
      <cdr:y>0.01567</cdr:y>
    </cdr:from>
    <cdr:to>
      <cdr:x>0.4171</cdr:x>
      <cdr:y>0.0853</cdr:y>
    </cdr:to>
    <cdr:sp macro="" textlink="">
      <cdr:nvSpPr>
        <cdr:cNvPr id="2" name="TextBox 13"/>
        <cdr:cNvSpPr txBox="1"/>
      </cdr:nvSpPr>
      <cdr:spPr>
        <a:xfrm xmlns:a="http://schemas.openxmlformats.org/drawingml/2006/main">
          <a:off x="304800" y="76200"/>
          <a:ext cx="3505172" cy="338576"/>
        </a:xfrm>
        <a:prstGeom xmlns:a="http://schemas.openxmlformats.org/drawingml/2006/main" prst="rect">
          <a:avLst/>
        </a:prstGeom>
        <a:noFill xmlns:a="http://schemas.openxmlformats.org/drawingml/2006/main"/>
      </cdr:spPr>
      <cdr:txBody>
        <a:bodyPr xmlns:a="http://schemas.openxmlformats.org/drawingml/2006/main" vert="horz"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smtClean="0">
              <a:latin typeface="Tahoma" pitchFamily="34" charset="0"/>
              <a:ea typeface="Tahoma" pitchFamily="34" charset="0"/>
              <a:cs typeface="Tahoma" pitchFamily="34" charset="0"/>
            </a:rPr>
            <a:t>Rate </a:t>
          </a:r>
          <a:r>
            <a:rPr lang="en-US" sz="1600" b="1" dirty="0">
              <a:latin typeface="Tahoma" pitchFamily="34" charset="0"/>
              <a:ea typeface="Tahoma" pitchFamily="34" charset="0"/>
              <a:cs typeface="Tahoma" pitchFamily="34" charset="0"/>
            </a:rPr>
            <a:t>per </a:t>
          </a:r>
          <a:r>
            <a:rPr lang="en-US" sz="1600" b="1" dirty="0" smtClean="0">
              <a:latin typeface="Tahoma" pitchFamily="34" charset="0"/>
              <a:ea typeface="Tahoma" pitchFamily="34" charset="0"/>
              <a:cs typeface="Tahoma" pitchFamily="34" charset="0"/>
            </a:rPr>
            <a:t>10,000 </a:t>
          </a:r>
          <a:endParaRPr lang="en-US" sz="1600" b="1" dirty="0">
            <a:latin typeface="Tahoma" pitchFamily="34" charset="0"/>
            <a:ea typeface="Tahoma" pitchFamily="34" charset="0"/>
            <a:cs typeface="Tahoma"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7523" cy="464662"/>
          </a:xfrm>
          <a:prstGeom prst="rect">
            <a:avLst/>
          </a:prstGeom>
        </p:spPr>
        <p:txBody>
          <a:bodyPr vert="horz" lIns="91320" tIns="45660" rIns="91320" bIns="45660" rtlCol="0"/>
          <a:lstStyle>
            <a:lvl1pPr algn="l">
              <a:defRPr sz="1200"/>
            </a:lvl1pPr>
          </a:lstStyle>
          <a:p>
            <a:endParaRPr lang="en-US" dirty="0"/>
          </a:p>
        </p:txBody>
      </p:sp>
      <p:sp>
        <p:nvSpPr>
          <p:cNvPr id="3" name="Date Placeholder 2"/>
          <p:cNvSpPr>
            <a:spLocks noGrp="1"/>
          </p:cNvSpPr>
          <p:nvPr>
            <p:ph type="dt" sz="quarter" idx="1"/>
          </p:nvPr>
        </p:nvSpPr>
        <p:spPr>
          <a:xfrm>
            <a:off x="3971293" y="2"/>
            <a:ext cx="3037523" cy="464662"/>
          </a:xfrm>
          <a:prstGeom prst="rect">
            <a:avLst/>
          </a:prstGeom>
        </p:spPr>
        <p:txBody>
          <a:bodyPr vert="horz" lIns="91320" tIns="45660" rIns="91320" bIns="45660" rtlCol="0"/>
          <a:lstStyle>
            <a:lvl1pPr algn="r">
              <a:defRPr sz="1200"/>
            </a:lvl1pPr>
          </a:lstStyle>
          <a:p>
            <a:fld id="{ECD10EAC-DB9E-40D7-A573-D913662CFEAA}" type="datetimeFigureOut">
              <a:rPr lang="en-US" smtClean="0"/>
              <a:pPr/>
              <a:t>12/4/2013</a:t>
            </a:fld>
            <a:endParaRPr lang="en-US" dirty="0"/>
          </a:p>
        </p:txBody>
      </p:sp>
      <p:sp>
        <p:nvSpPr>
          <p:cNvPr id="4" name="Footer Placeholder 3"/>
          <p:cNvSpPr>
            <a:spLocks noGrp="1"/>
          </p:cNvSpPr>
          <p:nvPr>
            <p:ph type="ftr" sz="quarter" idx="2"/>
          </p:nvPr>
        </p:nvSpPr>
        <p:spPr>
          <a:xfrm>
            <a:off x="1" y="8830155"/>
            <a:ext cx="3037523" cy="464662"/>
          </a:xfrm>
          <a:prstGeom prst="rect">
            <a:avLst/>
          </a:prstGeom>
        </p:spPr>
        <p:txBody>
          <a:bodyPr vert="horz" lIns="91320" tIns="45660" rIns="91320" bIns="4566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1293" y="8830155"/>
            <a:ext cx="3037523" cy="464662"/>
          </a:xfrm>
          <a:prstGeom prst="rect">
            <a:avLst/>
          </a:prstGeom>
        </p:spPr>
        <p:txBody>
          <a:bodyPr vert="horz" lIns="91320" tIns="45660" rIns="91320" bIns="45660" rtlCol="0" anchor="b"/>
          <a:lstStyle>
            <a:lvl1pPr algn="r">
              <a:defRPr sz="1200"/>
            </a:lvl1pPr>
          </a:lstStyle>
          <a:p>
            <a:fld id="{D8725424-288F-4529-B7F3-0BC2CA7E5022}" type="slidenum">
              <a:rPr lang="en-US" smtClean="0"/>
              <a:pPr/>
              <a:t>‹#›</a:t>
            </a:fld>
            <a:endParaRPr lang="en-US" dirty="0"/>
          </a:p>
        </p:txBody>
      </p:sp>
    </p:spTree>
    <p:extLst>
      <p:ext uri="{BB962C8B-B14F-4D97-AF65-F5344CB8AC3E}">
        <p14:creationId xmlns:p14="http://schemas.microsoft.com/office/powerpoint/2010/main" val="3584772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5" tIns="46583" rIns="93165" bIns="46583"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65" tIns="46583" rIns="93165" bIns="46583" rtlCol="0"/>
          <a:lstStyle>
            <a:lvl1pPr algn="r">
              <a:defRPr sz="1200"/>
            </a:lvl1pPr>
          </a:lstStyle>
          <a:p>
            <a:fld id="{3E9D2DD8-C521-4505-924B-8CA20FD78ED1}" type="datetimeFigureOut">
              <a:rPr lang="en-US" smtClean="0"/>
              <a:pPr/>
              <a:t>12/4/2013</a:t>
            </a:fld>
            <a:endParaRPr lang="en-US" dirty="0"/>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165" tIns="46583" rIns="93165" bIns="46583"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5" tIns="46583" rIns="93165" bIns="4658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65" tIns="46583" rIns="93165" bIns="4658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5" tIns="46583" rIns="93165" bIns="46583" rtlCol="0" anchor="b"/>
          <a:lstStyle>
            <a:lvl1pPr algn="r">
              <a:defRPr sz="1200"/>
            </a:lvl1pPr>
          </a:lstStyle>
          <a:p>
            <a:fld id="{505CBE22-21B7-4090-A7D8-E04915029615}" type="slidenum">
              <a:rPr lang="en-US" smtClean="0"/>
              <a:pPr/>
              <a:t>‹#›</a:t>
            </a:fld>
            <a:endParaRPr lang="en-US" dirty="0"/>
          </a:p>
        </p:txBody>
      </p:sp>
    </p:spTree>
    <p:extLst>
      <p:ext uri="{BB962C8B-B14F-4D97-AF65-F5344CB8AC3E}">
        <p14:creationId xmlns:p14="http://schemas.microsoft.com/office/powerpoint/2010/main" val="1495459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laceholder 2"/>
          <p:cNvSpPr>
            <a:spLocks noGrp="1" noRot="1" noChangeAspect="1" noChangeArrowheads="1" noTextEdit="1"/>
          </p:cNvSpPr>
          <p:nvPr>
            <p:ph type="sldImg"/>
          </p:nvPr>
        </p:nvSpPr>
        <p:spPr>
          <a:ln/>
        </p:spPr>
      </p:sp>
      <p:sp>
        <p:nvSpPr>
          <p:cNvPr id="22531" name="Placeholder 3"/>
          <p:cNvSpPr>
            <a:spLocks noGrp="1" noChangeArrowheads="1"/>
          </p:cNvSpPr>
          <p:nvPr>
            <p:ph type="body" idx="1"/>
          </p:nvPr>
        </p:nvSpPr>
        <p:spPr>
          <a:noFill/>
          <a:ln/>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22533" name="Slide Number Placeholder 4"/>
          <p:cNvSpPr>
            <a:spLocks noGrp="1"/>
          </p:cNvSpPr>
          <p:nvPr>
            <p:ph type="sldNum" sz="quarter" idx="5"/>
          </p:nvPr>
        </p:nvSpPr>
        <p:spPr>
          <a:noFill/>
        </p:spPr>
        <p:txBody>
          <a:bodyPr/>
          <a:lstStyle/>
          <a:p>
            <a:fld id="{9F8648A1-516E-474F-A172-5638897DB8D1}" type="slidenum">
              <a:rPr lang="en-US"/>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41733969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endParaRPr lang="en-US" dirty="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33A45625-88D4-4E0F-A5F7-02EAFCE20EAF}" type="slidenum">
              <a:rPr lang="en-US" sz="1200">
                <a:solidFill>
                  <a:prstClr val="black"/>
                </a:solidFill>
              </a:rPr>
              <a:pPr eaLnBrk="1" hangingPunct="1"/>
              <a:t>102</a:t>
            </a:fld>
            <a:endParaRPr lang="en-US" sz="1200">
              <a:solidFill>
                <a:prstClr val="black"/>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E50B4620-9463-415C-9581-C7B3D5D36DF2}" type="slidenum">
              <a:rPr lang="en-US" sz="1200">
                <a:solidFill>
                  <a:prstClr val="black"/>
                </a:solidFill>
              </a:rPr>
              <a:pPr eaLnBrk="1" hangingPunct="1"/>
              <a:t>103</a:t>
            </a:fld>
            <a:endParaRPr lang="en-US" sz="1200">
              <a:solidFill>
                <a:prstClr val="black"/>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640594" lvl="1" indent="-174708">
              <a:lnSpc>
                <a:spcPct val="110000"/>
              </a:lnSpc>
              <a:spcBef>
                <a:spcPts val="200"/>
              </a:spcBef>
              <a:buSzPct val="95000"/>
              <a:buFont typeface="Arial" panose="020B0604020202020204" pitchFamily="34" charset="0"/>
              <a:buChar char="•"/>
              <a:defRPr/>
            </a:pPr>
            <a:endParaRPr 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DCA56C17-3EAD-4DBE-A25D-64AEE4FD5880}" type="slidenum">
              <a:rPr lang="en-US" sz="1200">
                <a:solidFill>
                  <a:prstClr val="black"/>
                </a:solidFill>
              </a:rPr>
              <a:pPr eaLnBrk="1" hangingPunct="1"/>
              <a:t>104</a:t>
            </a:fld>
            <a:endParaRPr lang="en-US" sz="1200" dirty="0">
              <a:solidFill>
                <a:prstClr val="black"/>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708" indent="-174708">
              <a:buFontTx/>
              <a:buChar char="•"/>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B6C36CFE-0C0F-4B9F-9386-B364F1F0317B}" type="slidenum">
              <a:rPr lang="en-US" sz="1200">
                <a:solidFill>
                  <a:prstClr val="black"/>
                </a:solidFill>
              </a:rPr>
              <a:pPr eaLnBrk="1" hangingPunct="1"/>
              <a:t>105</a:t>
            </a:fld>
            <a:endParaRPr lang="en-US" sz="1200">
              <a:solidFill>
                <a:prstClr val="black"/>
              </a:solidFil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C024907-E94D-4FC7-8FD1-E9DF23F5DCF6}" type="slidenum">
              <a:rPr lang="en-US" smtClean="0">
                <a:solidFill>
                  <a:prstClr val="black"/>
                </a:solidFill>
              </a:rPr>
              <a:pPr>
                <a:defRPr/>
              </a:pPr>
              <a:t>106</a:t>
            </a:fld>
            <a:endParaRPr lang="en-US">
              <a:solidFill>
                <a:prstClr val="black"/>
              </a:solidFill>
            </a:endParaRPr>
          </a:p>
        </p:txBody>
      </p:sp>
    </p:spTree>
    <p:extLst>
      <p:ext uri="{BB962C8B-B14F-4D97-AF65-F5344CB8AC3E}">
        <p14:creationId xmlns:p14="http://schemas.microsoft.com/office/powerpoint/2010/main" val="406515782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endParaRPr lang="en-US" dirty="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7820DB16-4B0E-4228-87A3-7ED534551AB5}" type="slidenum">
              <a:rPr lang="en-US" sz="1200">
                <a:solidFill>
                  <a:prstClr val="black"/>
                </a:solidFill>
              </a:rPr>
              <a:pPr eaLnBrk="1" hangingPunct="1"/>
              <a:t>107</a:t>
            </a:fld>
            <a:endParaRPr lang="en-US" sz="1200">
              <a:solidFill>
                <a:prstClr val="black"/>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708" indent="-174708">
              <a:buFontTx/>
              <a:buChar char="•"/>
            </a:pPr>
            <a:endParaRPr lang="en-US" dirty="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6C8FADE6-BA1C-456C-A66D-D3B01DD40B2E}" type="slidenum">
              <a:rPr lang="en-US" sz="1200">
                <a:solidFill>
                  <a:prstClr val="black"/>
                </a:solidFill>
              </a:rPr>
              <a:pPr eaLnBrk="1" hangingPunct="1"/>
              <a:t>108</a:t>
            </a:fld>
            <a:endParaRPr lang="en-US" sz="1200">
              <a:solidFill>
                <a:prstClr val="black"/>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708" indent="-174708">
              <a:buFontTx/>
              <a:buChar char="•"/>
              <a:defRPr/>
            </a:pPr>
            <a:endParaRPr lang="en-US" dirty="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A0C0A0D0-B8CF-4B8A-90CC-5BD67A20F60A}" type="slidenum">
              <a:rPr lang="en-US" sz="1200">
                <a:solidFill>
                  <a:prstClr val="black"/>
                </a:solidFill>
              </a:rPr>
              <a:pPr eaLnBrk="1" hangingPunct="1"/>
              <a:t>109</a:t>
            </a:fld>
            <a:endParaRPr lang="en-US" sz="1200">
              <a:solidFill>
                <a:prstClr val="black"/>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30C1D9A2-26C2-43C5-A8F4-BE9BCDC3D9C5}" type="slidenum">
              <a:rPr lang="en-US" sz="1200">
                <a:solidFill>
                  <a:prstClr val="black"/>
                </a:solidFill>
              </a:rPr>
              <a:pPr eaLnBrk="1" hangingPunct="1"/>
              <a:t>110</a:t>
            </a:fld>
            <a:endParaRPr lang="en-US" sz="1200">
              <a:solidFill>
                <a:prstClr val="black"/>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laceholder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Placeholder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dirty="0"/>
          </a:p>
        </p:txBody>
      </p:sp>
      <p:sp>
        <p:nvSpPr>
          <p:cNvPr id="18436" name="Footer Placeholder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dirty="0" smtClean="0"/>
          </a:p>
        </p:txBody>
      </p:sp>
      <p:sp>
        <p:nvSpPr>
          <p:cNvPr id="1843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571D5C-0670-41C8-B435-462087EB516B}" type="slidenum">
              <a:rPr lang="en-US" smtClean="0"/>
              <a:pPr fontAlgn="base">
                <a:spcBef>
                  <a:spcPct val="0"/>
                </a:spcBef>
                <a:spcAft>
                  <a:spcPct val="0"/>
                </a:spcAft>
                <a:defRPr/>
              </a:pPr>
              <a:t>111</a:t>
            </a:fld>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381000"/>
            <a:ext cx="4645025" cy="3484563"/>
          </a:xfrm>
        </p:spPr>
      </p:sp>
      <p:sp>
        <p:nvSpPr>
          <p:cNvPr id="3" name="Notes Placeholder 2"/>
          <p:cNvSpPr>
            <a:spLocks noGrp="1"/>
          </p:cNvSpPr>
          <p:nvPr>
            <p:ph type="body" idx="1"/>
          </p:nvPr>
        </p:nvSpPr>
        <p:spPr>
          <a:xfrm>
            <a:off x="701040" y="3886200"/>
            <a:ext cx="5608320" cy="5257800"/>
          </a:xfrm>
        </p:spPr>
        <p:txBody>
          <a:bodyPr>
            <a:no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402322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6AF164-49DC-4348-913A-89400D8F6355}" type="slidenum">
              <a:rPr lang="en-US" smtClean="0">
                <a:solidFill>
                  <a:prstClr val="black"/>
                </a:solidFill>
              </a:rPr>
              <a:pPr/>
              <a:t>112</a:t>
            </a:fld>
            <a:endParaRPr lang="en-US">
              <a:solidFill>
                <a:prstClr val="black"/>
              </a:solidFill>
            </a:endParaRPr>
          </a:p>
        </p:txBody>
      </p:sp>
    </p:spTree>
    <p:extLst>
      <p:ext uri="{BB962C8B-B14F-4D97-AF65-F5344CB8AC3E}">
        <p14:creationId xmlns:p14="http://schemas.microsoft.com/office/powerpoint/2010/main" val="428380628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pPr/>
              <a:t>113</a:t>
            </a:fld>
            <a:endParaRPr lang="en-US" dirty="0"/>
          </a:p>
        </p:txBody>
      </p:sp>
    </p:spTree>
    <p:extLst>
      <p:ext uri="{BB962C8B-B14F-4D97-AF65-F5344CB8AC3E}">
        <p14:creationId xmlns:p14="http://schemas.microsoft.com/office/powerpoint/2010/main" val="388834710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C2EB6C-5AFA-4749-883B-D9716F27D1D9}" type="slidenum">
              <a:rPr lang="en-US" smtClean="0">
                <a:solidFill>
                  <a:srgbClr val="000000"/>
                </a:solidFill>
              </a:rPr>
              <a:pPr fontAlgn="base">
                <a:spcBef>
                  <a:spcPct val="0"/>
                </a:spcBef>
                <a:spcAft>
                  <a:spcPct val="0"/>
                </a:spcAft>
                <a:defRPr/>
              </a:pPr>
              <a:t>114</a:t>
            </a:fld>
            <a:endParaRPr lang="en-US" dirty="0" smtClean="0">
              <a:solidFill>
                <a:srgbClr val="000000"/>
              </a:solidFill>
            </a:endParaRPr>
          </a:p>
        </p:txBody>
      </p:sp>
      <p:sp>
        <p:nvSpPr>
          <p:cNvPr id="2662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6629" name="Slide Number Placeholder 3"/>
          <p:cNvSpPr txBox="1">
            <a:spLocks noGrp="1"/>
          </p:cNvSpPr>
          <p:nvPr/>
        </p:nvSpPr>
        <p:spPr bwMode="auto">
          <a:xfrm>
            <a:off x="3971925" y="8829676"/>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62" tIns="46382" rIns="92762" bIns="46382"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C3022CF3-1D8A-4D87-BAD9-54583893A211}" type="slidenum">
              <a:rPr lang="en-US" sz="1200" b="1">
                <a:solidFill>
                  <a:srgbClr val="000000"/>
                </a:solidFill>
                <a:latin typeface="Times New Roman" pitchFamily="18" charset="0"/>
              </a:rPr>
              <a:pPr algn="r" eaLnBrk="1" fontAlgn="base" hangingPunct="1">
                <a:spcBef>
                  <a:spcPct val="0"/>
                </a:spcBef>
                <a:spcAft>
                  <a:spcPct val="0"/>
                </a:spcAft>
              </a:pPr>
              <a:t>114</a:t>
            </a:fld>
            <a:endParaRPr lang="en-US" sz="1200" b="1" dirty="0">
              <a:solidFill>
                <a:srgbClr val="000000"/>
              </a:solidFill>
              <a:latin typeface="Times New Roman" pitchFamily="18"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pPr/>
              <a:t>115</a:t>
            </a:fld>
            <a:endParaRPr lang="en-US" dirty="0"/>
          </a:p>
        </p:txBody>
      </p:sp>
    </p:spTree>
    <p:extLst>
      <p:ext uri="{BB962C8B-B14F-4D97-AF65-F5344CB8AC3E}">
        <p14:creationId xmlns:p14="http://schemas.microsoft.com/office/powerpoint/2010/main" val="124104487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5BE952B-63EC-4786-9FD5-07DEE7ED1281}" type="slidenum">
              <a:rPr lang="en-US" smtClean="0">
                <a:solidFill>
                  <a:prstClr val="black"/>
                </a:solidFill>
              </a:rPr>
              <a:pPr>
                <a:defRPr/>
              </a:pPr>
              <a:t>116</a:t>
            </a:fld>
            <a:endParaRPr lang="en-US">
              <a:solidFill>
                <a:prstClr val="black"/>
              </a:solidFil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AC5F70-A2BC-409C-BD3D-4CB1ED26AC9F}" type="slidenum">
              <a:rPr lang="en-US" smtClean="0">
                <a:solidFill>
                  <a:prstClr val="black"/>
                </a:solidFill>
              </a:rPr>
              <a:pPr fontAlgn="base">
                <a:spcBef>
                  <a:spcPct val="0"/>
                </a:spcBef>
                <a:spcAft>
                  <a:spcPct val="0"/>
                </a:spcAft>
                <a:defRPr/>
              </a:pPr>
              <a:t>117</a:t>
            </a:fld>
            <a:endParaRPr lang="en-US" dirty="0" smtClean="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055"/>
          <p:cNvSpPr>
            <a:spLocks noGrp="1" noChangeArrowheads="1"/>
          </p:cNvSpPr>
          <p:nvPr>
            <p:ph type="sldNum" sz="quarter" idx="5"/>
          </p:nvPr>
        </p:nvSpPr>
        <p:spPr>
          <a:noFill/>
        </p:spPr>
        <p:txBody>
          <a:bodyPr/>
          <a:lstStyle/>
          <a:p>
            <a:fld id="{B4891D53-08A4-4482-9DE7-74C8C1CA014B}" type="slidenum">
              <a:rPr lang="en-US" smtClean="0">
                <a:solidFill>
                  <a:prstClr val="black"/>
                </a:solidFill>
              </a:rPr>
              <a:pPr/>
              <a:t>12</a:t>
            </a:fld>
            <a:endParaRPr lang="en-US" dirty="0" smtClean="0">
              <a:solidFill>
                <a:prstClr val="black"/>
              </a:solidFill>
            </a:endParaRPr>
          </a:p>
        </p:txBody>
      </p:sp>
      <p:sp>
        <p:nvSpPr>
          <p:cNvPr id="12291" name="Rectangle 2"/>
          <p:cNvSpPr>
            <a:spLocks noGrp="1" noRot="1" noChangeAspect="1" noChangeArrowheads="1" noTextEdit="1"/>
          </p:cNvSpPr>
          <p:nvPr>
            <p:ph type="sldImg"/>
          </p:nvPr>
        </p:nvSpPr>
        <p:spPr>
          <a:xfrm>
            <a:off x="1317625" y="533400"/>
            <a:ext cx="4448175" cy="3336925"/>
          </a:xfrm>
          <a:ln/>
        </p:spPr>
      </p:sp>
      <p:sp>
        <p:nvSpPr>
          <p:cNvPr id="12292" name="Rectangle 3"/>
          <p:cNvSpPr>
            <a:spLocks noGrp="1" noChangeArrowheads="1"/>
          </p:cNvSpPr>
          <p:nvPr>
            <p:ph type="body" idx="1"/>
          </p:nvPr>
        </p:nvSpPr>
        <p:spPr>
          <a:xfrm>
            <a:off x="914400" y="4114800"/>
            <a:ext cx="5152320" cy="5181600"/>
          </a:xfrm>
          <a:noFill/>
          <a:ln/>
        </p:spPr>
        <p:txBody>
          <a:bodyPr lIns="91920" tIns="45960" rIns="91920" bIns="45960">
            <a:noAutofit/>
          </a:bodyPr>
          <a:lstStyle/>
          <a:p>
            <a:pPr algn="ctr" eaLnBrk="1" hangingPunct="1"/>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1182688" y="6858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endParaRPr lang="en-US" dirty="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57066" indent="-291179">
              <a:defRPr>
                <a:solidFill>
                  <a:schemeClr val="tx1"/>
                </a:solidFill>
                <a:latin typeface="Arial" pitchFamily="34" charset="0"/>
              </a:defRPr>
            </a:lvl2pPr>
            <a:lvl3pPr marL="1164717" indent="-232943">
              <a:defRPr>
                <a:solidFill>
                  <a:schemeClr val="tx1"/>
                </a:solidFill>
                <a:latin typeface="Arial" pitchFamily="34" charset="0"/>
              </a:defRPr>
            </a:lvl3pPr>
            <a:lvl4pPr marL="1630604" indent="-232943">
              <a:defRPr>
                <a:solidFill>
                  <a:schemeClr val="tx1"/>
                </a:solidFill>
                <a:latin typeface="Arial" pitchFamily="34" charset="0"/>
              </a:defRPr>
            </a:lvl4pPr>
            <a:lvl5pPr marL="2096491" indent="-232943">
              <a:defRPr>
                <a:solidFill>
                  <a:schemeClr val="tx1"/>
                </a:solidFill>
                <a:latin typeface="Arial" pitchFamily="34" charset="0"/>
              </a:defRPr>
            </a:lvl5pPr>
            <a:lvl6pPr marL="2562377" indent="-232943" defTabSz="465887" fontAlgn="base">
              <a:spcBef>
                <a:spcPct val="0"/>
              </a:spcBef>
              <a:spcAft>
                <a:spcPct val="0"/>
              </a:spcAft>
              <a:defRPr>
                <a:solidFill>
                  <a:schemeClr val="tx1"/>
                </a:solidFill>
                <a:latin typeface="Arial" pitchFamily="34" charset="0"/>
              </a:defRPr>
            </a:lvl6pPr>
            <a:lvl7pPr marL="3028264" indent="-232943" defTabSz="465887" fontAlgn="base">
              <a:spcBef>
                <a:spcPct val="0"/>
              </a:spcBef>
              <a:spcAft>
                <a:spcPct val="0"/>
              </a:spcAft>
              <a:defRPr>
                <a:solidFill>
                  <a:schemeClr val="tx1"/>
                </a:solidFill>
                <a:latin typeface="Arial" pitchFamily="34" charset="0"/>
              </a:defRPr>
            </a:lvl7pPr>
            <a:lvl8pPr marL="3494151" indent="-232943" defTabSz="465887" fontAlgn="base">
              <a:spcBef>
                <a:spcPct val="0"/>
              </a:spcBef>
              <a:spcAft>
                <a:spcPct val="0"/>
              </a:spcAft>
              <a:defRPr>
                <a:solidFill>
                  <a:schemeClr val="tx1"/>
                </a:solidFill>
                <a:latin typeface="Arial" pitchFamily="34" charset="0"/>
              </a:defRPr>
            </a:lvl8pPr>
            <a:lvl9pPr marL="3960038" indent="-232943" defTabSz="465887" fontAlgn="base">
              <a:spcBef>
                <a:spcPct val="0"/>
              </a:spcBef>
              <a:spcAft>
                <a:spcPct val="0"/>
              </a:spcAft>
              <a:defRPr>
                <a:solidFill>
                  <a:schemeClr val="tx1"/>
                </a:solidFill>
                <a:latin typeface="Arial" pitchFamily="34" charset="0"/>
              </a:defRPr>
            </a:lvl9pPr>
          </a:lstStyle>
          <a:p>
            <a:pPr fontAlgn="base">
              <a:spcBef>
                <a:spcPct val="0"/>
              </a:spcBef>
              <a:spcAft>
                <a:spcPct val="0"/>
              </a:spcAft>
            </a:pPr>
            <a:fld id="{BED7E4AF-6D8C-4EE7-8B8D-BD86F8CAB0E7}" type="slidenum">
              <a:rPr lang="en-US">
                <a:solidFill>
                  <a:prstClr val="black"/>
                </a:solidFill>
                <a:latin typeface="Calibri" pitchFamily="34" charset="0"/>
              </a:rPr>
              <a:pPr fontAlgn="base">
                <a:spcBef>
                  <a:spcPct val="0"/>
                </a:spcBef>
                <a:spcAft>
                  <a:spcPct val="0"/>
                </a:spcAft>
              </a:pPr>
              <a:t>13</a:t>
            </a:fld>
            <a:endParaRPr lang="en-US">
              <a:solidFill>
                <a:prstClr val="black"/>
              </a:solidFill>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3A471E-CB2F-4F9E-9EDC-BB69CFB102E0}" type="slidenum">
              <a:rPr lang="en-US" smtClean="0">
                <a:solidFill>
                  <a:prstClr val="black"/>
                </a:solidFill>
              </a:rPr>
              <a:pPr/>
              <a:t>14</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138858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62000" y="4267200"/>
            <a:ext cx="5608320" cy="3874770"/>
          </a:xfrm>
        </p:spPr>
        <p:txBody>
          <a:bodyPr>
            <a:normAutofit fontScale="85000" lnSpcReduction="20000"/>
          </a:bodyPr>
          <a:lstStyle/>
          <a:p>
            <a:endParaRPr lang="en-US" dirty="0"/>
          </a:p>
        </p:txBody>
      </p:sp>
      <p:sp>
        <p:nvSpPr>
          <p:cNvPr id="4" name="Slide Number Placeholder 3"/>
          <p:cNvSpPr>
            <a:spLocks noGrp="1"/>
          </p:cNvSpPr>
          <p:nvPr>
            <p:ph type="sldNum" sz="quarter" idx="10"/>
          </p:nvPr>
        </p:nvSpPr>
        <p:spPr/>
        <p:txBody>
          <a:bodyPr/>
          <a:lstStyle/>
          <a:p>
            <a:fld id="{FCDB01C0-5827-423D-B17A-92830EC4C2F4}" type="slidenum">
              <a:rPr lang="en-US" smtClean="0">
                <a:solidFill>
                  <a:prstClr val="black"/>
                </a:solidFill>
              </a:rPr>
              <a:pPr/>
              <a:t>16</a:t>
            </a:fld>
            <a:endParaRPr lang="en-US">
              <a:solidFill>
                <a:prstClr val="black"/>
              </a:solidFill>
            </a:endParaRPr>
          </a:p>
        </p:txBody>
      </p:sp>
      <p:sp>
        <p:nvSpPr>
          <p:cNvPr id="13" name="Slide Image Placeholder 12"/>
          <p:cNvSpPr>
            <a:spLocks noGrp="1" noRot="1" noChangeAspect="1"/>
          </p:cNvSpPr>
          <p:nvPr>
            <p:ph type="sldImg"/>
          </p:nvPr>
        </p:nvSpPr>
        <p:spPr>
          <a:xfrm>
            <a:off x="1219200" y="457200"/>
            <a:ext cx="4645025" cy="3482975"/>
          </a:xfrm>
        </p:spPr>
      </p:sp>
    </p:spTree>
    <p:extLst>
      <p:ext uri="{BB962C8B-B14F-4D97-AF65-F5344CB8AC3E}">
        <p14:creationId xmlns:p14="http://schemas.microsoft.com/office/powerpoint/2010/main" val="32657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1040" y="3962400"/>
            <a:ext cx="5608320" cy="4636770"/>
          </a:xfrm>
        </p:spPr>
        <p:txBody>
          <a:bodyPr>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FCDB01C0-5827-423D-B17A-92830EC4C2F4}" type="slidenum">
              <a:rPr lang="en-US" smtClean="0">
                <a:solidFill>
                  <a:prstClr val="black"/>
                </a:solidFill>
              </a:rPr>
              <a:pPr/>
              <a:t>17</a:t>
            </a:fld>
            <a:endParaRPr lang="en-US">
              <a:solidFill>
                <a:prstClr val="black"/>
              </a:solidFill>
            </a:endParaRPr>
          </a:p>
        </p:txBody>
      </p:sp>
      <p:sp>
        <p:nvSpPr>
          <p:cNvPr id="13" name="Slide Image Placeholder 12"/>
          <p:cNvSpPr>
            <a:spLocks noGrp="1" noRot="1" noChangeAspect="1"/>
          </p:cNvSpPr>
          <p:nvPr>
            <p:ph type="sldImg"/>
          </p:nvPr>
        </p:nvSpPr>
        <p:spPr>
          <a:xfrm>
            <a:off x="1143000" y="457200"/>
            <a:ext cx="4645025" cy="3482975"/>
          </a:xfrm>
        </p:spPr>
      </p:sp>
    </p:spTree>
    <p:extLst>
      <p:ext uri="{BB962C8B-B14F-4D97-AF65-F5344CB8AC3E}">
        <p14:creationId xmlns:p14="http://schemas.microsoft.com/office/powerpoint/2010/main" val="3417011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138858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52AAE5D0-6959-4F29-9AAB-671260183836}" type="slidenum">
              <a:rPr lang="en-US" smtClean="0">
                <a:solidFill>
                  <a:prstClr val="black"/>
                </a:solidFill>
                <a:latin typeface="Arial" pitchFamily="34" charset="0"/>
              </a:rPr>
              <a:pPr/>
              <a:t>19</a:t>
            </a:fld>
            <a:endParaRPr lang="en-US" smtClean="0">
              <a:solidFill>
                <a:prstClr val="black"/>
              </a:solidFill>
              <a:latin typeface="Arial" pitchFamily="34" charset="0"/>
            </a:endParaRPr>
          </a:p>
        </p:txBody>
      </p:sp>
      <p:sp>
        <p:nvSpPr>
          <p:cNvPr id="19459" name="Rectangle 2"/>
          <p:cNvSpPr>
            <a:spLocks noGrp="1" noRot="1" noChangeAspect="1" noChangeArrowheads="1" noTextEdit="1"/>
          </p:cNvSpPr>
          <p:nvPr>
            <p:ph type="sldImg"/>
          </p:nvPr>
        </p:nvSpPr>
        <p:spPr>
          <a:xfrm>
            <a:off x="1187450" y="696913"/>
            <a:ext cx="4654550" cy="3490912"/>
          </a:xfrm>
          <a:ln/>
        </p:spPr>
      </p:sp>
      <p:sp>
        <p:nvSpPr>
          <p:cNvPr id="19460" name="Rectangle 3"/>
          <p:cNvSpPr>
            <a:spLocks noGrp="1" noChangeArrowheads="1"/>
          </p:cNvSpPr>
          <p:nvPr>
            <p:ph type="body" idx="1"/>
          </p:nvPr>
        </p:nvSpPr>
        <p:spPr>
          <a:xfrm>
            <a:off x="762000" y="4343400"/>
            <a:ext cx="5638800" cy="4953000"/>
          </a:xfrm>
          <a:noFill/>
          <a:ln/>
        </p:spPr>
        <p:txBody>
          <a:bodyPr>
            <a:normAutofit fontScale="92500" lnSpcReduction="20000"/>
          </a:bodyPr>
          <a:lstStyle/>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laceholder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Placeholder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18436" name="Footer Placeholder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dirty="0" smtClean="0"/>
          </a:p>
        </p:txBody>
      </p:sp>
      <p:sp>
        <p:nvSpPr>
          <p:cNvPr id="1843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571D5C-0670-41C8-B435-462087EB516B}" type="slidenum">
              <a:rPr lang="en-US" smtClean="0"/>
              <a:pPr fontAlgn="base">
                <a:spcBef>
                  <a:spcPct val="0"/>
                </a:spcBef>
                <a:spcAft>
                  <a:spcPct val="0"/>
                </a:spcAft>
                <a:defRPr/>
              </a:pPr>
              <a:t>2</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4023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728210"/>
          </a:xfrm>
        </p:spPr>
        <p:txBody>
          <a:bodyPr>
            <a:normAutofit fontScale="92500" lnSpcReduction="10000"/>
          </a:bodyPr>
          <a:lstStyle/>
          <a:p>
            <a:endParaRPr lang="en-US" dirty="0"/>
          </a:p>
        </p:txBody>
      </p:sp>
      <p:sp>
        <p:nvSpPr>
          <p:cNvPr id="4" name="Slide Number Placeholder 3"/>
          <p:cNvSpPr>
            <a:spLocks noGrp="1"/>
          </p:cNvSpPr>
          <p:nvPr>
            <p:ph type="sldNum" sz="quarter" idx="10"/>
          </p:nvPr>
        </p:nvSpPr>
        <p:spPr/>
        <p:txBody>
          <a:bodyPr/>
          <a:lstStyle/>
          <a:p>
            <a:fld id="{ABA608F5-E05D-4C41-BC12-17C78465AD40}"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536757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1040" y="4191000"/>
            <a:ext cx="5608320" cy="4408170"/>
          </a:xfrm>
        </p:spPr>
        <p:txBody>
          <a:bodyPr/>
          <a:lstStyle/>
          <a:p>
            <a:endParaRPr lang="en-US" dirty="0"/>
          </a:p>
        </p:txBody>
      </p:sp>
      <p:sp>
        <p:nvSpPr>
          <p:cNvPr id="4" name="Slide Number Placeholder 3"/>
          <p:cNvSpPr>
            <a:spLocks noGrp="1"/>
          </p:cNvSpPr>
          <p:nvPr>
            <p:ph type="sldNum" sz="quarter" idx="10"/>
          </p:nvPr>
        </p:nvSpPr>
        <p:spPr/>
        <p:txBody>
          <a:bodyPr/>
          <a:lstStyle/>
          <a:p>
            <a:fld id="{FCDB01C0-5827-423D-B17A-92830EC4C2F4}" type="slidenum">
              <a:rPr lang="en-US" smtClean="0">
                <a:solidFill>
                  <a:prstClr val="black"/>
                </a:solidFill>
              </a:rPr>
              <a:pPr/>
              <a:t>22</a:t>
            </a:fld>
            <a:endParaRPr lang="en-US">
              <a:solidFill>
                <a:prstClr val="black"/>
              </a:solidFill>
            </a:endParaRPr>
          </a:p>
        </p:txBody>
      </p:sp>
      <p:sp>
        <p:nvSpPr>
          <p:cNvPr id="5" name="Date Placeholder 4"/>
          <p:cNvSpPr>
            <a:spLocks noGrp="1"/>
          </p:cNvSpPr>
          <p:nvPr>
            <p:ph type="dt" idx="11"/>
          </p:nvPr>
        </p:nvSpPr>
        <p:spPr/>
        <p:txBody>
          <a:bodyPr/>
          <a:lstStyle/>
          <a:p>
            <a:fld id="{4072A926-F8DF-4D83-A808-0852E4AF2984}" type="datetime1">
              <a:rPr lang="en-US" smtClean="0">
                <a:solidFill>
                  <a:prstClr val="black"/>
                </a:solidFill>
              </a:rPr>
              <a:pPr/>
              <a:t>12/4/2013</a:t>
            </a:fld>
            <a:endParaRPr lang="en-US" dirty="0">
              <a:solidFill>
                <a:prstClr val="black"/>
              </a:solidFill>
            </a:endParaRPr>
          </a:p>
        </p:txBody>
      </p:sp>
      <p:sp>
        <p:nvSpPr>
          <p:cNvPr id="13" name="Slide Image Placeholder 12"/>
          <p:cNvSpPr>
            <a:spLocks noGrp="1" noRot="1" noChangeAspect="1"/>
          </p:cNvSpPr>
          <p:nvPr>
            <p:ph type="sldImg"/>
          </p:nvPr>
        </p:nvSpPr>
        <p:spPr>
          <a:xfrm>
            <a:off x="1143000" y="533400"/>
            <a:ext cx="4646613" cy="3484563"/>
          </a:xfrm>
        </p:spPr>
      </p:sp>
    </p:spTree>
    <p:extLst>
      <p:ext uri="{BB962C8B-B14F-4D97-AF65-F5344CB8AC3E}">
        <p14:creationId xmlns:p14="http://schemas.microsoft.com/office/powerpoint/2010/main" val="32657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3A471E-CB2F-4F9E-9EDC-BB69CFB102E0}" type="slidenum">
              <a:rPr lang="en-US" smtClean="0">
                <a:solidFill>
                  <a:prstClr val="black"/>
                </a:solidFill>
              </a:rPr>
              <a:pPr/>
              <a:t>23</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138858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138858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1040" y="4114800"/>
            <a:ext cx="5608320" cy="4484370"/>
          </a:xfr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DB01C0-5827-423D-B17A-92830EC4C2F4}" type="slidenum">
              <a:rPr lang="en-US" smtClean="0">
                <a:solidFill>
                  <a:prstClr val="black"/>
                </a:solidFill>
              </a:rPr>
              <a:pPr/>
              <a:t>26</a:t>
            </a:fld>
            <a:endParaRPr lang="en-US">
              <a:solidFill>
                <a:prstClr val="black"/>
              </a:solidFill>
            </a:endParaRPr>
          </a:p>
        </p:txBody>
      </p:sp>
      <p:sp>
        <p:nvSpPr>
          <p:cNvPr id="5" name="Date Placeholder 4"/>
          <p:cNvSpPr>
            <a:spLocks noGrp="1"/>
          </p:cNvSpPr>
          <p:nvPr>
            <p:ph type="dt" idx="11"/>
          </p:nvPr>
        </p:nvSpPr>
        <p:spPr/>
        <p:txBody>
          <a:bodyPr/>
          <a:lstStyle/>
          <a:p>
            <a:fld id="{382C10AF-879E-43F0-80C5-D33631EE3C78}" type="datetime1">
              <a:rPr lang="en-US" smtClean="0">
                <a:solidFill>
                  <a:prstClr val="black"/>
                </a:solidFill>
              </a:rPr>
              <a:pPr/>
              <a:t>12/4/2013</a:t>
            </a:fld>
            <a:endParaRPr lang="en-US" dirty="0">
              <a:solidFill>
                <a:prstClr val="black"/>
              </a:solidFill>
            </a:endParaRPr>
          </a:p>
        </p:txBody>
      </p:sp>
      <p:sp>
        <p:nvSpPr>
          <p:cNvPr id="13" name="Slide Image Placeholder 12"/>
          <p:cNvSpPr>
            <a:spLocks noGrp="1" noRot="1" noChangeAspect="1"/>
          </p:cNvSpPr>
          <p:nvPr>
            <p:ph type="sldImg"/>
          </p:nvPr>
        </p:nvSpPr>
        <p:spPr>
          <a:xfrm>
            <a:off x="1220788" y="484188"/>
            <a:ext cx="4646612" cy="3484562"/>
          </a:xfrm>
        </p:spPr>
      </p:sp>
    </p:spTree>
    <p:extLst>
      <p:ext uri="{BB962C8B-B14F-4D97-AF65-F5344CB8AC3E}">
        <p14:creationId xmlns:p14="http://schemas.microsoft.com/office/powerpoint/2010/main" val="3417011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417339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28</a:t>
            </a:fld>
            <a:endParaRPr lang="en-US" dirty="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138858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3</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12/4/2013</a:t>
            </a:fld>
            <a:endParaRPr lang="en-US" dirty="0" smtClean="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1040" y="4038600"/>
            <a:ext cx="5608320" cy="4560570"/>
          </a:xfrm>
        </p:spPr>
        <p:txBody>
          <a:bodyPr>
            <a:normAutofit fontScale="85000" lnSpcReduction="20000"/>
          </a:bodyPr>
          <a:lstStyle/>
          <a:p>
            <a:endParaRPr lang="en-US" dirty="0"/>
          </a:p>
        </p:txBody>
      </p:sp>
      <p:sp>
        <p:nvSpPr>
          <p:cNvPr id="4" name="Slide Number Placeholder 3"/>
          <p:cNvSpPr>
            <a:spLocks noGrp="1"/>
          </p:cNvSpPr>
          <p:nvPr>
            <p:ph type="sldNum" sz="quarter" idx="10"/>
          </p:nvPr>
        </p:nvSpPr>
        <p:spPr/>
        <p:txBody>
          <a:bodyPr/>
          <a:lstStyle/>
          <a:p>
            <a:fld id="{FCDB01C0-5827-423D-B17A-92830EC4C2F4}" type="slidenum">
              <a:rPr lang="en-US" smtClean="0">
                <a:solidFill>
                  <a:prstClr val="black"/>
                </a:solidFill>
              </a:rPr>
              <a:pPr/>
              <a:t>30</a:t>
            </a:fld>
            <a:endParaRPr lang="en-US">
              <a:solidFill>
                <a:prstClr val="black"/>
              </a:solidFill>
            </a:endParaRPr>
          </a:p>
        </p:txBody>
      </p:sp>
      <p:sp>
        <p:nvSpPr>
          <p:cNvPr id="5" name="Date Placeholder 4"/>
          <p:cNvSpPr>
            <a:spLocks noGrp="1"/>
          </p:cNvSpPr>
          <p:nvPr>
            <p:ph type="dt" idx="11"/>
          </p:nvPr>
        </p:nvSpPr>
        <p:spPr/>
        <p:txBody>
          <a:bodyPr/>
          <a:lstStyle/>
          <a:p>
            <a:fld id="{70C4E7B5-8E52-4DE7-9FAF-DCB4BD29171C}" type="datetime1">
              <a:rPr lang="en-US" smtClean="0">
                <a:solidFill>
                  <a:prstClr val="black"/>
                </a:solidFill>
              </a:rPr>
              <a:pPr/>
              <a:t>12/4/2013</a:t>
            </a:fld>
            <a:endParaRPr lang="en-US" dirty="0">
              <a:solidFill>
                <a:prstClr val="black"/>
              </a:solidFill>
            </a:endParaRPr>
          </a:p>
        </p:txBody>
      </p:sp>
      <p:sp>
        <p:nvSpPr>
          <p:cNvPr id="13" name="Slide Image Placeholder 12"/>
          <p:cNvSpPr>
            <a:spLocks noGrp="1" noRot="1" noChangeAspect="1"/>
          </p:cNvSpPr>
          <p:nvPr>
            <p:ph type="sldImg"/>
          </p:nvPr>
        </p:nvSpPr>
        <p:spPr>
          <a:xfrm>
            <a:off x="1143000" y="484188"/>
            <a:ext cx="4646613" cy="3484562"/>
          </a:xfrm>
        </p:spPr>
      </p:sp>
    </p:spTree>
    <p:extLst>
      <p:ext uri="{BB962C8B-B14F-4D97-AF65-F5344CB8AC3E}">
        <p14:creationId xmlns:p14="http://schemas.microsoft.com/office/powerpoint/2010/main" val="32657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1388586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880610"/>
          </a:xfr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1138858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204E41A6-F38B-475C-BE79-E8C9DB061704}" type="slidenum">
              <a:rPr lang="en-US" smtClean="0">
                <a:solidFill>
                  <a:prstClr val="black"/>
                </a:solidFill>
              </a:rPr>
              <a:pPr/>
              <a:t>33</a:t>
            </a:fld>
            <a:endParaRPr lang="en-US" dirty="0">
              <a:solidFill>
                <a:prstClr val="black"/>
              </a:solidFill>
            </a:endParaRPr>
          </a:p>
        </p:txBody>
      </p:sp>
      <p:sp>
        <p:nvSpPr>
          <p:cNvPr id="6" name="Date Placeholder 5"/>
          <p:cNvSpPr>
            <a:spLocks noGrp="1"/>
          </p:cNvSpPr>
          <p:nvPr>
            <p:ph type="dt" idx="12"/>
          </p:nvPr>
        </p:nvSpPr>
        <p:spPr/>
        <p:txBody>
          <a:bodyPr/>
          <a:lstStyle/>
          <a:p>
            <a:fld id="{3D1313C3-4E32-4343-ACFA-5E8EB9880DA5}" type="datetimeFigureOut">
              <a:rPr lang="en-US" smtClean="0">
                <a:solidFill>
                  <a:prstClr val="black"/>
                </a:solidFill>
              </a:rPr>
              <a:pPr/>
              <a:t>12/4/2013</a:t>
            </a:fld>
            <a:endParaRPr lang="en-US" dirty="0">
              <a:solidFill>
                <a:prstClr val="black"/>
              </a:solidFill>
            </a:endParaRPr>
          </a:p>
        </p:txBody>
      </p:sp>
    </p:spTree>
    <p:extLst>
      <p:ext uri="{BB962C8B-B14F-4D97-AF65-F5344CB8AC3E}">
        <p14:creationId xmlns:p14="http://schemas.microsoft.com/office/powerpoint/2010/main" val="4795182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FCDB01C0-5827-423D-B17A-92830EC4C2F4}" type="slidenum">
              <a:rPr lang="en-US" smtClean="0">
                <a:solidFill>
                  <a:prstClr val="black"/>
                </a:solidFill>
              </a:rPr>
              <a:pPr/>
              <a:t>34</a:t>
            </a:fld>
            <a:endParaRPr lang="en-US" dirty="0">
              <a:solidFill>
                <a:prstClr val="black"/>
              </a:solidFill>
            </a:endParaRPr>
          </a:p>
        </p:txBody>
      </p:sp>
      <p:sp>
        <p:nvSpPr>
          <p:cNvPr id="5" name="Date Placeholder 4"/>
          <p:cNvSpPr>
            <a:spLocks noGrp="1"/>
          </p:cNvSpPr>
          <p:nvPr>
            <p:ph type="dt" idx="11"/>
          </p:nvPr>
        </p:nvSpPr>
        <p:spPr/>
        <p:txBody>
          <a:bodyPr/>
          <a:lstStyle/>
          <a:p>
            <a:fld id="{E597640D-AB5B-4981-ACF3-00B2C557B552}" type="datetime1">
              <a:rPr lang="en-US" smtClean="0">
                <a:solidFill>
                  <a:prstClr val="black"/>
                </a:solidFill>
              </a:rPr>
              <a:pPr/>
              <a:t>12/4/2013</a:t>
            </a:fld>
            <a:endParaRPr lang="en-US" dirty="0">
              <a:solidFill>
                <a:prstClr val="black"/>
              </a:solidFill>
            </a:endParaRPr>
          </a:p>
        </p:txBody>
      </p:sp>
      <p:sp>
        <p:nvSpPr>
          <p:cNvPr id="12" name="Slide Image Placeholder 11"/>
          <p:cNvSpPr>
            <a:spLocks noGrp="1" noRot="1" noChangeAspect="1"/>
          </p:cNvSpPr>
          <p:nvPr>
            <p:ph type="sldImg"/>
          </p:nvPr>
        </p:nvSpPr>
        <p:spPr>
          <a:xfrm>
            <a:off x="1147763" y="484188"/>
            <a:ext cx="4643437" cy="3484562"/>
          </a:xfrm>
        </p:spPr>
      </p:sp>
      <p:sp>
        <p:nvSpPr>
          <p:cNvPr id="13" name="Notes Placeholder 12"/>
          <p:cNvSpPr>
            <a:spLocks noGrp="1"/>
          </p:cNvSpPr>
          <p:nvPr>
            <p:ph type="body" idx="1"/>
          </p:nvPr>
        </p:nvSpPr>
        <p:spPr>
          <a:xfrm>
            <a:off x="701040" y="4876800"/>
            <a:ext cx="5608320" cy="3722370"/>
          </a:xfrm>
        </p:spPr>
        <p:txBody>
          <a:bodyPr/>
          <a:lstStyle/>
          <a:p>
            <a:endParaRPr lang="en-US" dirty="0"/>
          </a:p>
        </p:txBody>
      </p:sp>
    </p:spTree>
    <p:extLst>
      <p:ext uri="{BB962C8B-B14F-4D97-AF65-F5344CB8AC3E}">
        <p14:creationId xmlns:p14="http://schemas.microsoft.com/office/powerpoint/2010/main" val="29613754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1" indent="-171441">
              <a:buFont typeface="Arial" pitchFamily="34" charset="0"/>
              <a:buChar char="•"/>
            </a:pPr>
            <a:r>
              <a:rPr lang="en-US" baseline="0" dirty="0" smtClean="0"/>
              <a:t>Definitions</a:t>
            </a:r>
          </a:p>
          <a:p>
            <a:pPr marL="628615" lvl="1" indent="-171441">
              <a:buFont typeface="Arial" pitchFamily="34" charset="0"/>
              <a:buChar char="•"/>
            </a:pPr>
            <a:r>
              <a:rPr lang="en-US" baseline="0" dirty="0" smtClean="0"/>
              <a:t>Target met: Target met or exceeded</a:t>
            </a:r>
          </a:p>
          <a:p>
            <a:pPr marL="628615" lvl="1" indent="-171441">
              <a:buFont typeface="Arial" pitchFamily="34" charset="0"/>
              <a:buChar char="•"/>
            </a:pPr>
            <a:r>
              <a:rPr lang="en-US" baseline="0" dirty="0" smtClean="0"/>
              <a:t>Improving – </a:t>
            </a:r>
            <a:r>
              <a:rPr lang="en-US" dirty="0"/>
              <a:t>Change is toward the target:</a:t>
            </a:r>
          </a:p>
          <a:p>
            <a:pPr marL="1085790" lvl="2" indent="-171441">
              <a:buFont typeface="Arial" pitchFamily="34" charset="0"/>
              <a:buChar char="•"/>
            </a:pPr>
            <a:r>
              <a:rPr lang="en-US" dirty="0" smtClean="0">
                <a:effectLst/>
              </a:rPr>
              <a:t>Change in objective is statistically significant*, OR</a:t>
            </a:r>
          </a:p>
          <a:p>
            <a:pPr marL="1085790" lvl="2" indent="-171441">
              <a:buFont typeface="Arial" pitchFamily="34" charset="0"/>
              <a:buChar char="•"/>
            </a:pPr>
            <a:r>
              <a:rPr lang="en-US" dirty="0" smtClean="0">
                <a:effectLst/>
              </a:rPr>
              <a:t>Objective has achieved 10% or more of the targeted change</a:t>
            </a:r>
          </a:p>
          <a:p>
            <a:pPr marL="628615" lvl="1" indent="-171441">
              <a:buFont typeface="Arial" pitchFamily="34" charset="0"/>
              <a:buChar char="•"/>
            </a:pPr>
            <a:r>
              <a:rPr lang="en-US" baseline="0" dirty="0" smtClean="0"/>
              <a:t>Little/No change:</a:t>
            </a:r>
          </a:p>
          <a:p>
            <a:pPr marL="1085790" lvl="2" indent="-171441">
              <a:buFont typeface="Arial" pitchFamily="34" charset="0"/>
              <a:buChar char="•"/>
            </a:pPr>
            <a:r>
              <a:rPr lang="en-US" dirty="0" smtClean="0">
                <a:effectLst/>
              </a:rPr>
              <a:t>Objective has achieved less than 10% of the targeted change (and is not statistically significant*), OR</a:t>
            </a:r>
          </a:p>
          <a:p>
            <a:pPr marL="1085790" lvl="2" indent="-171441">
              <a:buFont typeface="Arial" pitchFamily="34" charset="0"/>
              <a:buChar char="•"/>
            </a:pPr>
            <a:r>
              <a:rPr lang="en-US" dirty="0"/>
              <a:t>Objective has a deficit of less than 10% relative to its baseline which it needs to regain before starting to move toward the target (and is not statistically significant*), OR</a:t>
            </a:r>
          </a:p>
          <a:p>
            <a:pPr marL="1085790" lvl="2" indent="-171441">
              <a:buFont typeface="Arial" pitchFamily="34" charset="0"/>
              <a:buChar char="•"/>
            </a:pPr>
            <a:r>
              <a:rPr lang="en-US" dirty="0"/>
              <a:t>No change between baseline and most recent data point</a:t>
            </a:r>
            <a:endParaRPr lang="en-US" baseline="0" dirty="0" smtClean="0"/>
          </a:p>
          <a:p>
            <a:pPr marL="628615" lvl="1" indent="-171441">
              <a:buFont typeface="Arial" pitchFamily="34" charset="0"/>
              <a:buChar char="•"/>
            </a:pPr>
            <a:r>
              <a:rPr lang="en-US" baseline="0" dirty="0" smtClean="0"/>
              <a:t>Getting worse – </a:t>
            </a:r>
            <a:r>
              <a:rPr lang="en-US" dirty="0"/>
              <a:t>Change is away from the target:</a:t>
            </a:r>
          </a:p>
          <a:p>
            <a:pPr marL="1085790" lvl="2" indent="-171441">
              <a:buFont typeface="Arial" pitchFamily="34" charset="0"/>
              <a:buChar char="•"/>
            </a:pPr>
            <a:r>
              <a:rPr lang="en-US" dirty="0" smtClean="0">
                <a:effectLst/>
              </a:rPr>
              <a:t>Change in objective is statistically significant*, OR</a:t>
            </a:r>
          </a:p>
          <a:p>
            <a:pPr marL="1085790" lvl="2" indent="-171441">
              <a:buFont typeface="Arial" pitchFamily="34" charset="0"/>
              <a:buChar char="•"/>
            </a:pPr>
            <a:r>
              <a:rPr lang="en-US" dirty="0"/>
              <a:t>Objective has a deficit of 10% or more (relative to its baseline), which it needs to regain before starting to move toward the target</a:t>
            </a:r>
          </a:p>
          <a:p>
            <a:pPr marL="628615" lvl="1" indent="-171441">
              <a:buFont typeface="Arial" pitchFamily="34" charset="0"/>
              <a:buChar char="•"/>
            </a:pPr>
            <a:r>
              <a:rPr lang="en-US" baseline="0" dirty="0" smtClean="0"/>
              <a:t>Baseline only: </a:t>
            </a:r>
            <a:r>
              <a:rPr lang="en-US" dirty="0"/>
              <a:t>Baseline data only; progress cannot be assessed</a:t>
            </a:r>
            <a:endParaRPr lang="en-US" baseline="0" dirty="0" smtClean="0"/>
          </a:p>
          <a:p>
            <a:pPr marL="628615" lvl="1" indent="-171441">
              <a:buFont typeface="Arial" pitchFamily="34" charset="0"/>
              <a:buChar char="•"/>
            </a:pPr>
            <a:r>
              <a:rPr lang="en-US" baseline="0" dirty="0" smtClean="0"/>
              <a:t>Developmental: </a:t>
            </a:r>
            <a:r>
              <a:rPr lang="en-US" dirty="0"/>
              <a:t>Objective is developmental (does not have baseline data)</a:t>
            </a:r>
          </a:p>
          <a:p>
            <a:pPr marL="628615" lvl="1" indent="-171441">
              <a:buFont typeface="Arial" pitchFamily="34" charset="0"/>
              <a:buChar char="•"/>
            </a:pPr>
            <a:r>
              <a:rPr lang="en-US" kern="1200" baseline="0" dirty="0" smtClean="0">
                <a:solidFill>
                  <a:schemeClr val="tx1"/>
                </a:solidFill>
                <a:effectLst/>
                <a:latin typeface="+mn-lt"/>
                <a:ea typeface="+mn-ea"/>
                <a:cs typeface="+mn-cs"/>
              </a:rPr>
              <a:t>Informational: </a:t>
            </a:r>
            <a:r>
              <a:rPr lang="en-US" dirty="0"/>
              <a:t>Objective is informational (does not have a target) </a:t>
            </a:r>
            <a:endParaRPr lang="en-US" baseline="0" dirty="0" smtClean="0"/>
          </a:p>
          <a:p>
            <a:pPr marL="457174" lvl="2" defTabSz="914350">
              <a:defRPr/>
            </a:pPr>
            <a:endParaRPr lang="en-US" baseline="0" dirty="0" smtClean="0"/>
          </a:p>
          <a:p>
            <a:pPr marL="171441" lvl="1" indent="-171441" defTabSz="914350">
              <a:buFont typeface="Arial" pitchFamily="34" charset="0"/>
              <a:buChar char="•"/>
              <a:defRPr/>
            </a:pPr>
            <a:r>
              <a:rPr lang="en-US" baseline="0" dirty="0" smtClean="0"/>
              <a:t>Notes</a:t>
            </a:r>
          </a:p>
          <a:p>
            <a:pPr marL="628615" lvl="2" indent="-171441" defTabSz="914350">
              <a:buFont typeface="Arial" pitchFamily="34" charset="0"/>
              <a:buChar char="•"/>
              <a:defRPr/>
            </a:pPr>
            <a:r>
              <a:rPr lang="en-US" dirty="0"/>
              <a:t>*Statistical significance is only assessed when estimates of variability are available</a:t>
            </a:r>
            <a:endParaRPr lang="en-US" baseline="0" dirty="0" smtClean="0"/>
          </a:p>
          <a:p>
            <a:pPr marL="628615" lvl="2" indent="-171441" defTabSz="914350">
              <a:buFont typeface="Arial" pitchFamily="34" charset="0"/>
              <a:buChar char="•"/>
              <a:defRPr/>
            </a:pPr>
            <a:r>
              <a:rPr lang="en-US" baseline="0" dirty="0" smtClean="0"/>
              <a:t>Percent of targeted change achieved = 100 × (Most recent value – Baseline value) / (HP2020 target – Baseline value)</a:t>
            </a:r>
          </a:p>
          <a:p>
            <a:pPr marL="628615" lvl="1" indent="-171441">
              <a:buFont typeface="Arial" pitchFamily="34" charset="0"/>
              <a:buChar char="•"/>
            </a:pPr>
            <a:r>
              <a:rPr lang="en-US" baseline="0" dirty="0" smtClean="0"/>
              <a:t>Percent in deficit = 100 × |Most recent value – Baseline value| / (Baseline value)</a:t>
            </a:r>
          </a:p>
        </p:txBody>
      </p:sp>
      <p:sp>
        <p:nvSpPr>
          <p:cNvPr id="5" name="Slide Number Placeholder 4"/>
          <p:cNvSpPr>
            <a:spLocks noGrp="1"/>
          </p:cNvSpPr>
          <p:nvPr>
            <p:ph type="sldNum" sz="quarter" idx="11"/>
          </p:nvPr>
        </p:nvSpPr>
        <p:spPr/>
        <p:txBody>
          <a:bodyPr/>
          <a:lstStyle/>
          <a:p>
            <a:fld id="{204E41A6-F38B-475C-BE79-E8C9DB061704}" type="slidenum">
              <a:rPr lang="en-US">
                <a:solidFill>
                  <a:prstClr val="black"/>
                </a:solidFill>
              </a:rPr>
              <a:pPr/>
              <a:t>35</a:t>
            </a:fld>
            <a:endParaRPr lang="en-US" dirty="0">
              <a:solidFill>
                <a:prstClr val="black"/>
              </a:solidFill>
            </a:endParaRPr>
          </a:p>
        </p:txBody>
      </p:sp>
      <p:sp>
        <p:nvSpPr>
          <p:cNvPr id="6" name="Date Placeholder 5"/>
          <p:cNvSpPr>
            <a:spLocks noGrp="1"/>
          </p:cNvSpPr>
          <p:nvPr>
            <p:ph type="dt" idx="12"/>
          </p:nvPr>
        </p:nvSpPr>
        <p:spPr/>
        <p:txBody>
          <a:bodyPr/>
          <a:lstStyle/>
          <a:p>
            <a:fld id="{8B473FBA-2BCB-44B7-9356-B773189F8671}" type="datetime1">
              <a:rPr lang="en-US">
                <a:solidFill>
                  <a:prstClr val="black"/>
                </a:solidFill>
              </a:rPr>
              <a:pPr/>
              <a:t>12/4/2013</a:t>
            </a:fld>
            <a:endParaRPr lang="en-US" dirty="0">
              <a:solidFill>
                <a:prstClr val="black"/>
              </a:solidFill>
            </a:endParaRPr>
          </a:p>
        </p:txBody>
      </p:sp>
    </p:spTree>
    <p:extLst>
      <p:ext uri="{BB962C8B-B14F-4D97-AF65-F5344CB8AC3E}">
        <p14:creationId xmlns:p14="http://schemas.microsoft.com/office/powerpoint/2010/main" val="7254107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1" indent="-171441">
              <a:buFont typeface="Arial" pitchFamily="34" charset="0"/>
              <a:buChar char="•"/>
            </a:pPr>
            <a:r>
              <a:rPr lang="en-US" baseline="0" dirty="0" smtClean="0"/>
              <a:t>Definitions</a:t>
            </a:r>
          </a:p>
          <a:p>
            <a:pPr marL="628615" lvl="1" indent="-171441">
              <a:buFont typeface="Arial" pitchFamily="34" charset="0"/>
              <a:buChar char="•"/>
            </a:pPr>
            <a:r>
              <a:rPr lang="en-US" baseline="0" dirty="0" smtClean="0"/>
              <a:t>Target met: Target met or exceeded</a:t>
            </a:r>
          </a:p>
          <a:p>
            <a:pPr marL="628615" lvl="1" indent="-171441">
              <a:buFont typeface="Arial" pitchFamily="34" charset="0"/>
              <a:buChar char="•"/>
            </a:pPr>
            <a:r>
              <a:rPr lang="en-US" baseline="0" dirty="0" smtClean="0"/>
              <a:t>Improving – </a:t>
            </a:r>
            <a:r>
              <a:rPr lang="en-US" dirty="0"/>
              <a:t>Change is toward the target:</a:t>
            </a:r>
          </a:p>
          <a:p>
            <a:pPr marL="1085790" lvl="2" indent="-171441">
              <a:buFont typeface="Arial" pitchFamily="34" charset="0"/>
              <a:buChar char="•"/>
            </a:pPr>
            <a:r>
              <a:rPr lang="en-US" dirty="0" smtClean="0">
                <a:effectLst/>
              </a:rPr>
              <a:t>Change in objective is statistically significant*, OR</a:t>
            </a:r>
          </a:p>
          <a:p>
            <a:pPr marL="1085790" lvl="2" indent="-171441">
              <a:buFont typeface="Arial" pitchFamily="34" charset="0"/>
              <a:buChar char="•"/>
            </a:pPr>
            <a:r>
              <a:rPr lang="en-US" dirty="0" smtClean="0">
                <a:effectLst/>
              </a:rPr>
              <a:t>Objective has achieved 10% or more of the targeted change</a:t>
            </a:r>
          </a:p>
          <a:p>
            <a:pPr marL="628615" lvl="1" indent="-171441">
              <a:buFont typeface="Arial" pitchFamily="34" charset="0"/>
              <a:buChar char="•"/>
            </a:pPr>
            <a:r>
              <a:rPr lang="en-US" baseline="0" dirty="0" smtClean="0"/>
              <a:t>Little/No change:</a:t>
            </a:r>
          </a:p>
          <a:p>
            <a:pPr marL="1085790" lvl="2" indent="-171441">
              <a:buFont typeface="Arial" pitchFamily="34" charset="0"/>
              <a:buChar char="•"/>
            </a:pPr>
            <a:r>
              <a:rPr lang="en-US" dirty="0" smtClean="0">
                <a:effectLst/>
              </a:rPr>
              <a:t>Objective has achieved less than 10% of the targeted change (and is not statistically significant*), OR</a:t>
            </a:r>
          </a:p>
          <a:p>
            <a:pPr marL="1085790" lvl="2" indent="-171441">
              <a:buFont typeface="Arial" pitchFamily="34" charset="0"/>
              <a:buChar char="•"/>
            </a:pPr>
            <a:r>
              <a:rPr lang="en-US" dirty="0"/>
              <a:t>Objective has a deficit of less than 10% relative to its baseline which it needs to regain before starting to move toward the target (and is not statistically significant*), OR</a:t>
            </a:r>
          </a:p>
          <a:p>
            <a:pPr marL="1085790" lvl="2" indent="-171441">
              <a:buFont typeface="Arial" pitchFamily="34" charset="0"/>
              <a:buChar char="•"/>
            </a:pPr>
            <a:r>
              <a:rPr lang="en-US" dirty="0"/>
              <a:t>No change between baseline and most recent data point</a:t>
            </a:r>
            <a:endParaRPr lang="en-US" baseline="0" dirty="0" smtClean="0"/>
          </a:p>
          <a:p>
            <a:pPr marL="628615" lvl="1" indent="-171441">
              <a:buFont typeface="Arial" pitchFamily="34" charset="0"/>
              <a:buChar char="•"/>
            </a:pPr>
            <a:r>
              <a:rPr lang="en-US" baseline="0" dirty="0" smtClean="0"/>
              <a:t>Getting worse – </a:t>
            </a:r>
            <a:r>
              <a:rPr lang="en-US" dirty="0"/>
              <a:t>Change is away from the target:</a:t>
            </a:r>
          </a:p>
          <a:p>
            <a:pPr marL="1085790" lvl="2" indent="-171441">
              <a:buFont typeface="Arial" pitchFamily="34" charset="0"/>
              <a:buChar char="•"/>
            </a:pPr>
            <a:r>
              <a:rPr lang="en-US" dirty="0" smtClean="0">
                <a:effectLst/>
              </a:rPr>
              <a:t>Change in objective is statistically significant*, OR</a:t>
            </a:r>
          </a:p>
          <a:p>
            <a:pPr marL="1085790" lvl="2" indent="-171441">
              <a:buFont typeface="Arial" pitchFamily="34" charset="0"/>
              <a:buChar char="•"/>
            </a:pPr>
            <a:r>
              <a:rPr lang="en-US" dirty="0"/>
              <a:t>Objective has a deficit of 10% or more (relative to its baseline), which it needs to regain before starting to move toward the target</a:t>
            </a:r>
          </a:p>
          <a:p>
            <a:pPr marL="628615" lvl="1" indent="-171441">
              <a:buFont typeface="Arial" pitchFamily="34" charset="0"/>
              <a:buChar char="•"/>
            </a:pPr>
            <a:r>
              <a:rPr lang="en-US" baseline="0" dirty="0" smtClean="0"/>
              <a:t>Baseline only: </a:t>
            </a:r>
            <a:r>
              <a:rPr lang="en-US" dirty="0"/>
              <a:t>Baseline data only; progress cannot be assessed</a:t>
            </a:r>
            <a:endParaRPr lang="en-US" baseline="0" dirty="0" smtClean="0"/>
          </a:p>
          <a:p>
            <a:pPr marL="628615" lvl="1" indent="-171441">
              <a:buFont typeface="Arial" pitchFamily="34" charset="0"/>
              <a:buChar char="•"/>
            </a:pPr>
            <a:r>
              <a:rPr lang="en-US" baseline="0" dirty="0" smtClean="0"/>
              <a:t>Developmental: </a:t>
            </a:r>
            <a:r>
              <a:rPr lang="en-US" dirty="0"/>
              <a:t>Objective is developmental (does not have baseline data)</a:t>
            </a:r>
          </a:p>
          <a:p>
            <a:pPr marL="628615" lvl="1" indent="-171441">
              <a:buFont typeface="Arial" pitchFamily="34" charset="0"/>
              <a:buChar char="•"/>
            </a:pPr>
            <a:r>
              <a:rPr lang="en-US" kern="1200" baseline="0" dirty="0" smtClean="0">
                <a:solidFill>
                  <a:schemeClr val="tx1"/>
                </a:solidFill>
                <a:effectLst/>
                <a:latin typeface="+mn-lt"/>
                <a:ea typeface="+mn-ea"/>
                <a:cs typeface="+mn-cs"/>
              </a:rPr>
              <a:t>Informational: </a:t>
            </a:r>
            <a:r>
              <a:rPr lang="en-US" dirty="0"/>
              <a:t>Objective is informational (does not have a target) </a:t>
            </a:r>
            <a:endParaRPr lang="en-US" baseline="0" dirty="0" smtClean="0"/>
          </a:p>
          <a:p>
            <a:pPr marL="457174" lvl="2" defTabSz="914350">
              <a:defRPr/>
            </a:pPr>
            <a:endParaRPr lang="en-US" baseline="0" dirty="0" smtClean="0"/>
          </a:p>
          <a:p>
            <a:pPr marL="171441" lvl="1" indent="-171441" defTabSz="914350">
              <a:buFont typeface="Arial" pitchFamily="34" charset="0"/>
              <a:buChar char="•"/>
              <a:defRPr/>
            </a:pPr>
            <a:r>
              <a:rPr lang="en-US" baseline="0" dirty="0" smtClean="0"/>
              <a:t>Notes</a:t>
            </a:r>
          </a:p>
          <a:p>
            <a:pPr marL="628615" lvl="2" indent="-171441" defTabSz="914350">
              <a:buFont typeface="Arial" pitchFamily="34" charset="0"/>
              <a:buChar char="•"/>
              <a:defRPr/>
            </a:pPr>
            <a:r>
              <a:rPr lang="en-US" dirty="0"/>
              <a:t>*Statistical significance is only assessed when estimates of variability are available</a:t>
            </a:r>
            <a:endParaRPr lang="en-US" baseline="0" dirty="0" smtClean="0"/>
          </a:p>
          <a:p>
            <a:pPr marL="628615" lvl="2" indent="-171441" defTabSz="914350">
              <a:buFont typeface="Arial" pitchFamily="34" charset="0"/>
              <a:buChar char="•"/>
              <a:defRPr/>
            </a:pPr>
            <a:r>
              <a:rPr lang="en-US" baseline="0" dirty="0" smtClean="0"/>
              <a:t>Percent of targeted change achieved = 100 × (Most recent value – Baseline value) / (HP2020 target – Baseline value)</a:t>
            </a:r>
          </a:p>
          <a:p>
            <a:pPr marL="628615" lvl="1" indent="-171441">
              <a:buFont typeface="Arial" pitchFamily="34" charset="0"/>
              <a:buChar char="•"/>
            </a:pPr>
            <a:r>
              <a:rPr lang="en-US" baseline="0" dirty="0" smtClean="0"/>
              <a:t>Percent in deficit = 100 × |Most recent value – Baseline value| / (Baseline value)</a:t>
            </a:r>
          </a:p>
          <a:p>
            <a:endParaRPr lang="en-US" dirty="0"/>
          </a:p>
        </p:txBody>
      </p:sp>
      <p:sp>
        <p:nvSpPr>
          <p:cNvPr id="4" name="Header Placeholder 3"/>
          <p:cNvSpPr>
            <a:spLocks noGrp="1"/>
          </p:cNvSpPr>
          <p:nvPr>
            <p:ph type="hdr" sz="quarter" idx="10"/>
          </p:nvPr>
        </p:nvSpPr>
        <p:spPr/>
        <p:txBody>
          <a:bodyPr/>
          <a:lstStyle/>
          <a:p>
            <a:r>
              <a:rPr lang="en-US" dirty="0">
                <a:solidFill>
                  <a:prstClr val="black"/>
                </a:solidFill>
              </a:rPr>
              <a:t>Healthy People 2020 Progress Review</a:t>
            </a:r>
          </a:p>
        </p:txBody>
      </p:sp>
      <p:sp>
        <p:nvSpPr>
          <p:cNvPr id="5" name="Slide Number Placeholder 4"/>
          <p:cNvSpPr>
            <a:spLocks noGrp="1"/>
          </p:cNvSpPr>
          <p:nvPr>
            <p:ph type="sldNum" sz="quarter" idx="11"/>
          </p:nvPr>
        </p:nvSpPr>
        <p:spPr/>
        <p:txBody>
          <a:bodyPr/>
          <a:lstStyle/>
          <a:p>
            <a:fld id="{204E41A6-F38B-475C-BE79-E8C9DB061704}" type="slidenum">
              <a:rPr lang="en-US">
                <a:solidFill>
                  <a:prstClr val="black"/>
                </a:solidFill>
              </a:rPr>
              <a:pPr/>
              <a:t>36</a:t>
            </a:fld>
            <a:endParaRPr lang="en-US" dirty="0">
              <a:solidFill>
                <a:prstClr val="black"/>
              </a:solidFill>
            </a:endParaRPr>
          </a:p>
        </p:txBody>
      </p:sp>
      <p:sp>
        <p:nvSpPr>
          <p:cNvPr id="6" name="Date Placeholder 5"/>
          <p:cNvSpPr>
            <a:spLocks noGrp="1"/>
          </p:cNvSpPr>
          <p:nvPr>
            <p:ph type="dt" idx="12"/>
          </p:nvPr>
        </p:nvSpPr>
        <p:spPr/>
        <p:txBody>
          <a:bodyPr/>
          <a:lstStyle/>
          <a:p>
            <a:fld id="{8B473FBA-2BCB-44B7-9356-B773189F8671}" type="datetime1">
              <a:rPr lang="en-US">
                <a:solidFill>
                  <a:prstClr val="black"/>
                </a:solidFill>
              </a:rPr>
              <a:pPr/>
              <a:t>12/4/2013</a:t>
            </a:fld>
            <a:endParaRPr lang="en-US" dirty="0">
              <a:solidFill>
                <a:prstClr val="black"/>
              </a:solidFill>
            </a:endParaRPr>
          </a:p>
        </p:txBody>
      </p:sp>
    </p:spTree>
    <p:extLst>
      <p:ext uri="{BB962C8B-B14F-4D97-AF65-F5344CB8AC3E}">
        <p14:creationId xmlns:p14="http://schemas.microsoft.com/office/powerpoint/2010/main" val="7254107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1" indent="-171441">
              <a:buFont typeface="Arial" pitchFamily="34" charset="0"/>
              <a:buChar char="•"/>
            </a:pPr>
            <a:r>
              <a:rPr lang="en-US" baseline="0" dirty="0" smtClean="0"/>
              <a:t>Definitions</a:t>
            </a:r>
          </a:p>
          <a:p>
            <a:pPr marL="628615" lvl="1" indent="-171441">
              <a:buFont typeface="Arial" pitchFamily="34" charset="0"/>
              <a:buChar char="•"/>
            </a:pPr>
            <a:r>
              <a:rPr lang="en-US" baseline="0" dirty="0" smtClean="0"/>
              <a:t>Target met: Target met or exceeded</a:t>
            </a:r>
          </a:p>
          <a:p>
            <a:pPr marL="628615" lvl="1" indent="-171441">
              <a:buFont typeface="Arial" pitchFamily="34" charset="0"/>
              <a:buChar char="•"/>
            </a:pPr>
            <a:r>
              <a:rPr lang="en-US" baseline="0" dirty="0" smtClean="0"/>
              <a:t>Improving – </a:t>
            </a:r>
            <a:r>
              <a:rPr lang="en-US" dirty="0"/>
              <a:t>Change is toward the target:</a:t>
            </a:r>
          </a:p>
          <a:p>
            <a:pPr marL="1085790" lvl="2" indent="-171441">
              <a:buFont typeface="Arial" pitchFamily="34" charset="0"/>
              <a:buChar char="•"/>
            </a:pPr>
            <a:r>
              <a:rPr lang="en-US" dirty="0" smtClean="0">
                <a:effectLst/>
              </a:rPr>
              <a:t>Change in objective is statistically significant*, OR</a:t>
            </a:r>
          </a:p>
          <a:p>
            <a:pPr marL="1085790" lvl="2" indent="-171441">
              <a:buFont typeface="Arial" pitchFamily="34" charset="0"/>
              <a:buChar char="•"/>
            </a:pPr>
            <a:r>
              <a:rPr lang="en-US" dirty="0" smtClean="0">
                <a:effectLst/>
              </a:rPr>
              <a:t>Objective has achieved 10% or more of the targeted change</a:t>
            </a:r>
          </a:p>
          <a:p>
            <a:pPr marL="628615" lvl="1" indent="-171441">
              <a:buFont typeface="Arial" pitchFamily="34" charset="0"/>
              <a:buChar char="•"/>
            </a:pPr>
            <a:r>
              <a:rPr lang="en-US" baseline="0" dirty="0" smtClean="0"/>
              <a:t>Little/No change:</a:t>
            </a:r>
          </a:p>
          <a:p>
            <a:pPr marL="1085790" lvl="2" indent="-171441">
              <a:buFont typeface="Arial" pitchFamily="34" charset="0"/>
              <a:buChar char="•"/>
            </a:pPr>
            <a:r>
              <a:rPr lang="en-US" dirty="0" smtClean="0">
                <a:effectLst/>
              </a:rPr>
              <a:t>Objective has achieved less than 10% of the targeted change (and is not statistically significant*), OR</a:t>
            </a:r>
          </a:p>
          <a:p>
            <a:pPr marL="1085790" lvl="2" indent="-171441">
              <a:buFont typeface="Arial" pitchFamily="34" charset="0"/>
              <a:buChar char="•"/>
            </a:pPr>
            <a:r>
              <a:rPr lang="en-US" dirty="0"/>
              <a:t>Objective has a deficit of less than 10% relative to its baseline which it needs to regain before starting to move toward the target (and is not statistically significant*), OR</a:t>
            </a:r>
          </a:p>
          <a:p>
            <a:pPr marL="1085790" lvl="2" indent="-171441">
              <a:buFont typeface="Arial" pitchFamily="34" charset="0"/>
              <a:buChar char="•"/>
            </a:pPr>
            <a:r>
              <a:rPr lang="en-US" dirty="0"/>
              <a:t>No change between baseline and most recent data point</a:t>
            </a:r>
            <a:endParaRPr lang="en-US" baseline="0" dirty="0" smtClean="0"/>
          </a:p>
          <a:p>
            <a:pPr marL="628615" lvl="1" indent="-171441">
              <a:buFont typeface="Arial" pitchFamily="34" charset="0"/>
              <a:buChar char="•"/>
            </a:pPr>
            <a:r>
              <a:rPr lang="en-US" baseline="0" dirty="0" smtClean="0"/>
              <a:t>Getting worse – </a:t>
            </a:r>
            <a:r>
              <a:rPr lang="en-US" dirty="0"/>
              <a:t>Change is away from the target:</a:t>
            </a:r>
          </a:p>
          <a:p>
            <a:pPr marL="1085790" lvl="2" indent="-171441">
              <a:buFont typeface="Arial" pitchFamily="34" charset="0"/>
              <a:buChar char="•"/>
            </a:pPr>
            <a:r>
              <a:rPr lang="en-US" dirty="0" smtClean="0">
                <a:effectLst/>
              </a:rPr>
              <a:t>Change in objective is statistically significant*, OR</a:t>
            </a:r>
          </a:p>
          <a:p>
            <a:pPr marL="1085790" lvl="2" indent="-171441">
              <a:buFont typeface="Arial" pitchFamily="34" charset="0"/>
              <a:buChar char="•"/>
            </a:pPr>
            <a:r>
              <a:rPr lang="en-US" dirty="0"/>
              <a:t>Objective has a deficit of 10% or more (relative to its baseline), which it needs to regain before starting to move toward the target</a:t>
            </a:r>
          </a:p>
          <a:p>
            <a:pPr marL="628615" lvl="1" indent="-171441">
              <a:buFont typeface="Arial" pitchFamily="34" charset="0"/>
              <a:buChar char="•"/>
            </a:pPr>
            <a:r>
              <a:rPr lang="en-US" baseline="0" dirty="0" smtClean="0"/>
              <a:t>Baseline only: </a:t>
            </a:r>
            <a:r>
              <a:rPr lang="en-US" dirty="0"/>
              <a:t>Baseline data only; progress cannot be assessed</a:t>
            </a:r>
            <a:endParaRPr lang="en-US" baseline="0" dirty="0" smtClean="0"/>
          </a:p>
          <a:p>
            <a:pPr marL="628615" lvl="1" indent="-171441">
              <a:buFont typeface="Arial" pitchFamily="34" charset="0"/>
              <a:buChar char="•"/>
            </a:pPr>
            <a:r>
              <a:rPr lang="en-US" baseline="0" dirty="0" smtClean="0"/>
              <a:t>Developmental: </a:t>
            </a:r>
            <a:r>
              <a:rPr lang="en-US" dirty="0"/>
              <a:t>Objective is developmental (does not have baseline data)</a:t>
            </a:r>
          </a:p>
          <a:p>
            <a:pPr marL="628615" lvl="1" indent="-171441">
              <a:buFont typeface="Arial" pitchFamily="34" charset="0"/>
              <a:buChar char="•"/>
            </a:pPr>
            <a:r>
              <a:rPr lang="en-US" kern="1200" baseline="0" dirty="0" smtClean="0">
                <a:solidFill>
                  <a:schemeClr val="tx1"/>
                </a:solidFill>
                <a:effectLst/>
                <a:latin typeface="+mn-lt"/>
                <a:ea typeface="+mn-ea"/>
                <a:cs typeface="+mn-cs"/>
              </a:rPr>
              <a:t>Informational: </a:t>
            </a:r>
            <a:r>
              <a:rPr lang="en-US" dirty="0"/>
              <a:t>Objective is informational (does not have a target) </a:t>
            </a:r>
            <a:endParaRPr lang="en-US" baseline="0" dirty="0" smtClean="0"/>
          </a:p>
          <a:p>
            <a:pPr marL="457174" lvl="2" defTabSz="914350">
              <a:defRPr/>
            </a:pPr>
            <a:endParaRPr lang="en-US" baseline="0" dirty="0" smtClean="0"/>
          </a:p>
          <a:p>
            <a:pPr marL="171441" lvl="1" indent="-171441" defTabSz="914350">
              <a:buFont typeface="Arial" pitchFamily="34" charset="0"/>
              <a:buChar char="•"/>
              <a:defRPr/>
            </a:pPr>
            <a:r>
              <a:rPr lang="en-US" baseline="0" dirty="0" smtClean="0"/>
              <a:t>Notes</a:t>
            </a:r>
          </a:p>
          <a:p>
            <a:pPr marL="628615" lvl="2" indent="-171441" defTabSz="914350">
              <a:buFont typeface="Arial" pitchFamily="34" charset="0"/>
              <a:buChar char="•"/>
              <a:defRPr/>
            </a:pPr>
            <a:r>
              <a:rPr lang="en-US" dirty="0"/>
              <a:t>*Statistical significance is only assessed when estimates of variability are available</a:t>
            </a:r>
            <a:endParaRPr lang="en-US" baseline="0" dirty="0" smtClean="0"/>
          </a:p>
          <a:p>
            <a:pPr marL="628615" lvl="2" indent="-171441" defTabSz="914350">
              <a:buFont typeface="Arial" pitchFamily="34" charset="0"/>
              <a:buChar char="•"/>
              <a:defRPr/>
            </a:pPr>
            <a:r>
              <a:rPr lang="en-US" baseline="0" dirty="0" smtClean="0"/>
              <a:t>Percent of targeted change achieved = 100 × (Most recent value – Baseline value) / (HP2020 target – Baseline value)</a:t>
            </a:r>
          </a:p>
          <a:p>
            <a:pPr marL="628615" lvl="1" indent="-171441">
              <a:buFont typeface="Arial" pitchFamily="34" charset="0"/>
              <a:buChar char="•"/>
            </a:pPr>
            <a:r>
              <a:rPr lang="en-US" baseline="0" dirty="0" smtClean="0"/>
              <a:t>Percent in deficit = 100 × |Most recent value – Baseline value| / (Baseline value)</a:t>
            </a:r>
          </a:p>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28751319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85800"/>
            <a:ext cx="5183187" cy="3889375"/>
          </a:xfrm>
        </p:spPr>
      </p:sp>
      <p:sp>
        <p:nvSpPr>
          <p:cNvPr id="3" name="Notes Placeholder 2"/>
          <p:cNvSpPr>
            <a:spLocks noGrp="1"/>
          </p:cNvSpPr>
          <p:nvPr>
            <p:ph type="body" idx="1"/>
          </p:nvPr>
        </p:nvSpPr>
        <p:spPr>
          <a:xfrm>
            <a:off x="1022350" y="4943324"/>
            <a:ext cx="5142177" cy="3836610"/>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231431-12B1-4D41-92C1-77C2044B3EA9}" type="slidenum">
              <a:rPr lang="en-US" smtClean="0">
                <a:solidFill>
                  <a:prstClr val="black"/>
                </a:solidFill>
              </a:rPr>
              <a:pPr>
                <a:defRPr/>
              </a:pPr>
              <a:t>38</a:t>
            </a:fld>
            <a:endParaRPr lang="en-US" dirty="0">
              <a:solidFill>
                <a:prstClr val="black"/>
              </a:solidFill>
            </a:endParaRPr>
          </a:p>
        </p:txBody>
      </p:sp>
    </p:spTree>
    <p:extLst>
      <p:ext uri="{BB962C8B-B14F-4D97-AF65-F5344CB8AC3E}">
        <p14:creationId xmlns:p14="http://schemas.microsoft.com/office/powerpoint/2010/main" val="42249740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FCDB01C0-5827-423D-B17A-92830EC4C2F4}" type="slidenum">
              <a:rPr lang="en-US" smtClean="0">
                <a:solidFill>
                  <a:prstClr val="black"/>
                </a:solidFill>
              </a:rPr>
              <a:pPr/>
              <a:t>39</a:t>
            </a:fld>
            <a:endParaRPr lang="en-US">
              <a:solidFill>
                <a:prstClr val="black"/>
              </a:solidFill>
            </a:endParaRPr>
          </a:p>
        </p:txBody>
      </p:sp>
      <p:sp>
        <p:nvSpPr>
          <p:cNvPr id="5" name="Date Placeholder 4"/>
          <p:cNvSpPr>
            <a:spLocks noGrp="1"/>
          </p:cNvSpPr>
          <p:nvPr>
            <p:ph type="dt" idx="11"/>
          </p:nvPr>
        </p:nvSpPr>
        <p:spPr/>
        <p:txBody>
          <a:bodyPr/>
          <a:lstStyle/>
          <a:p>
            <a:fld id="{1846793A-06BB-4078-B577-6C490E17AF3A}" type="datetime1">
              <a:rPr lang="en-US" smtClean="0">
                <a:solidFill>
                  <a:prstClr val="black"/>
                </a:solidFill>
              </a:rPr>
              <a:pPr/>
              <a:t>12/4/2013</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Compiled by: Health Promotion Statistics Branch, Office of Analysis and Epidemiology, National Center for Health Statistics</a:t>
            </a:r>
            <a:endParaRPr lang="en-US" dirty="0">
              <a:solidFill>
                <a:prstClr val="black"/>
              </a:solidFill>
            </a:endParaRPr>
          </a:p>
        </p:txBody>
      </p:sp>
      <p:sp>
        <p:nvSpPr>
          <p:cNvPr id="7" name="Header Placeholder 6"/>
          <p:cNvSpPr>
            <a:spLocks noGrp="1"/>
          </p:cNvSpPr>
          <p:nvPr>
            <p:ph type="hdr" sz="quarter" idx="13"/>
          </p:nvPr>
        </p:nvSpPr>
        <p:spPr/>
        <p:txBody>
          <a:bodyPr/>
          <a:lstStyle/>
          <a:p>
            <a:r>
              <a:rPr lang="en-US" smtClean="0">
                <a:solidFill>
                  <a:prstClr val="black"/>
                </a:solidFill>
              </a:rPr>
              <a:t>Healthy People 2010 Final Review: Overview and Selected Findings</a:t>
            </a:r>
            <a:endParaRPr lang="en-US">
              <a:solidFill>
                <a:prstClr val="black"/>
              </a:solidFill>
            </a:endParaRPr>
          </a:p>
        </p:txBody>
      </p:sp>
      <p:sp>
        <p:nvSpPr>
          <p:cNvPr id="13" name="Slide Image Placeholder 12"/>
          <p:cNvSpPr>
            <a:spLocks noGrp="1" noRot="1" noChangeAspect="1"/>
          </p:cNvSpPr>
          <p:nvPr>
            <p:ph type="sldImg"/>
          </p:nvPr>
        </p:nvSpPr>
        <p:spPr>
          <a:xfrm>
            <a:off x="757238" y="484188"/>
            <a:ext cx="5502275" cy="4125912"/>
          </a:xfrm>
        </p:spPr>
      </p:sp>
    </p:spTree>
    <p:extLst>
      <p:ext uri="{BB962C8B-B14F-4D97-AF65-F5344CB8AC3E}">
        <p14:creationId xmlns:p14="http://schemas.microsoft.com/office/powerpoint/2010/main" val="3417011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4</a:t>
            </a:fld>
            <a:endParaRPr lang="en-US" dirty="0">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FCDB01C0-5827-423D-B17A-92830EC4C2F4}" type="slidenum">
              <a:rPr lang="en-US" smtClean="0">
                <a:solidFill>
                  <a:prstClr val="black"/>
                </a:solidFill>
              </a:rPr>
              <a:pPr/>
              <a:t>40</a:t>
            </a:fld>
            <a:endParaRPr lang="en-US">
              <a:solidFill>
                <a:prstClr val="black"/>
              </a:solidFill>
            </a:endParaRPr>
          </a:p>
        </p:txBody>
      </p:sp>
      <p:sp>
        <p:nvSpPr>
          <p:cNvPr id="5" name="Date Placeholder 4"/>
          <p:cNvSpPr>
            <a:spLocks noGrp="1"/>
          </p:cNvSpPr>
          <p:nvPr>
            <p:ph type="dt" idx="11"/>
          </p:nvPr>
        </p:nvSpPr>
        <p:spPr/>
        <p:txBody>
          <a:bodyPr/>
          <a:lstStyle/>
          <a:p>
            <a:fld id="{1846793A-06BB-4078-B577-6C490E17AF3A}" type="datetime1">
              <a:rPr lang="en-US" smtClean="0">
                <a:solidFill>
                  <a:prstClr val="black"/>
                </a:solidFill>
              </a:rPr>
              <a:pPr/>
              <a:t>12/4/2013</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Compiled by: Health Promotion Statistics Branch, Office of Analysis and Epidemiology, National Center for Health Statistics</a:t>
            </a:r>
            <a:endParaRPr lang="en-US" dirty="0">
              <a:solidFill>
                <a:prstClr val="black"/>
              </a:solidFill>
            </a:endParaRPr>
          </a:p>
        </p:txBody>
      </p:sp>
      <p:sp>
        <p:nvSpPr>
          <p:cNvPr id="7" name="Header Placeholder 6"/>
          <p:cNvSpPr>
            <a:spLocks noGrp="1"/>
          </p:cNvSpPr>
          <p:nvPr>
            <p:ph type="hdr" sz="quarter" idx="13"/>
          </p:nvPr>
        </p:nvSpPr>
        <p:spPr/>
        <p:txBody>
          <a:bodyPr/>
          <a:lstStyle/>
          <a:p>
            <a:r>
              <a:rPr lang="en-US" smtClean="0">
                <a:solidFill>
                  <a:prstClr val="black"/>
                </a:solidFill>
              </a:rPr>
              <a:t>Healthy People 2010 Final Review: Overview and Selected Findings</a:t>
            </a:r>
            <a:endParaRPr lang="en-US">
              <a:solidFill>
                <a:prstClr val="black"/>
              </a:solidFill>
            </a:endParaRPr>
          </a:p>
        </p:txBody>
      </p:sp>
      <p:sp>
        <p:nvSpPr>
          <p:cNvPr id="13" name="Slide Image Placeholder 12"/>
          <p:cNvSpPr>
            <a:spLocks noGrp="1" noRot="1" noChangeAspect="1"/>
          </p:cNvSpPr>
          <p:nvPr>
            <p:ph type="sldImg"/>
          </p:nvPr>
        </p:nvSpPr>
        <p:spPr>
          <a:xfrm>
            <a:off x="757238" y="484188"/>
            <a:ext cx="5502275" cy="4125912"/>
          </a:xfrm>
        </p:spPr>
      </p:sp>
    </p:spTree>
    <p:extLst>
      <p:ext uri="{BB962C8B-B14F-4D97-AF65-F5344CB8AC3E}">
        <p14:creationId xmlns:p14="http://schemas.microsoft.com/office/powerpoint/2010/main" val="34170117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DB01C0-5827-423D-B17A-92830EC4C2F4}" type="slidenum">
              <a:rPr lang="en-US" smtClean="0">
                <a:solidFill>
                  <a:prstClr val="black"/>
                </a:solidFill>
              </a:rPr>
              <a:pPr/>
              <a:t>41</a:t>
            </a:fld>
            <a:endParaRPr lang="en-US">
              <a:solidFill>
                <a:prstClr val="black"/>
              </a:solidFill>
            </a:endParaRPr>
          </a:p>
        </p:txBody>
      </p:sp>
      <p:sp>
        <p:nvSpPr>
          <p:cNvPr id="5" name="Date Placeholder 4"/>
          <p:cNvSpPr>
            <a:spLocks noGrp="1"/>
          </p:cNvSpPr>
          <p:nvPr>
            <p:ph type="dt" idx="11"/>
          </p:nvPr>
        </p:nvSpPr>
        <p:spPr/>
        <p:txBody>
          <a:bodyPr/>
          <a:lstStyle/>
          <a:p>
            <a:fld id="{204D6BC0-8627-4E71-B64E-C73F647CBA16}" type="datetime1">
              <a:rPr lang="en-US" smtClean="0">
                <a:solidFill>
                  <a:prstClr val="black"/>
                </a:solidFill>
              </a:rPr>
              <a:pPr/>
              <a:t>12/4/2013</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Compiled by: Health Promotion Statistics Branch, Office of Analysis and Epidemiology, National Center for Health Statistics</a:t>
            </a:r>
            <a:endParaRPr lang="en-US" dirty="0">
              <a:solidFill>
                <a:prstClr val="black"/>
              </a:solidFill>
            </a:endParaRPr>
          </a:p>
        </p:txBody>
      </p:sp>
      <p:sp>
        <p:nvSpPr>
          <p:cNvPr id="7" name="Header Placeholder 6"/>
          <p:cNvSpPr>
            <a:spLocks noGrp="1"/>
          </p:cNvSpPr>
          <p:nvPr>
            <p:ph type="hdr" sz="quarter" idx="13"/>
          </p:nvPr>
        </p:nvSpPr>
        <p:spPr/>
        <p:txBody>
          <a:bodyPr/>
          <a:lstStyle/>
          <a:p>
            <a:r>
              <a:rPr lang="en-US" smtClean="0">
                <a:solidFill>
                  <a:prstClr val="black"/>
                </a:solidFill>
              </a:rPr>
              <a:t>Healthy People 2010 Final Review: Overview and Selected Findings</a:t>
            </a:r>
            <a:endParaRPr lang="en-US">
              <a:solidFill>
                <a:prstClr val="black"/>
              </a:solidFill>
            </a:endParaRPr>
          </a:p>
        </p:txBody>
      </p:sp>
      <p:sp>
        <p:nvSpPr>
          <p:cNvPr id="13" name="Slide Image Placeholder 12"/>
          <p:cNvSpPr>
            <a:spLocks noGrp="1" noRot="1" noChangeAspect="1"/>
          </p:cNvSpPr>
          <p:nvPr>
            <p:ph type="sldImg"/>
          </p:nvPr>
        </p:nvSpPr>
        <p:spPr>
          <a:xfrm>
            <a:off x="757238" y="484188"/>
            <a:ext cx="5502275" cy="4125912"/>
          </a:xfrm>
        </p:spPr>
      </p:sp>
    </p:spTree>
    <p:extLst>
      <p:ext uri="{BB962C8B-B14F-4D97-AF65-F5344CB8AC3E}">
        <p14:creationId xmlns:p14="http://schemas.microsoft.com/office/powerpoint/2010/main" val="34170117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94F0AB0-B5A4-46C6-B23E-13CE67F87E9E}"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0858297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94F0AB0-B5A4-46C6-B23E-13CE67F87E9E}"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0858297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laceholder 2"/>
          <p:cNvSpPr>
            <a:spLocks noGrp="1" noRot="1" noChangeAspect="1" noChangeArrowheads="1" noTextEdit="1"/>
          </p:cNvSpPr>
          <p:nvPr>
            <p:ph type="sldImg"/>
          </p:nvPr>
        </p:nvSpPr>
        <p:spPr>
          <a:ln/>
        </p:spPr>
      </p:sp>
      <p:sp>
        <p:nvSpPr>
          <p:cNvPr id="22531" name="Placeholder 3"/>
          <p:cNvSpPr>
            <a:spLocks noGrp="1" noChangeArrowheads="1"/>
          </p:cNvSpPr>
          <p:nvPr>
            <p:ph type="body" idx="1"/>
          </p:nvPr>
        </p:nvSpPr>
        <p:spPr>
          <a:noFill/>
          <a:ln/>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dirty="0">
              <a:solidFill>
                <a:prstClr val="black"/>
              </a:solidFill>
            </a:endParaRPr>
          </a:p>
        </p:txBody>
      </p:sp>
      <p:sp>
        <p:nvSpPr>
          <p:cNvPr id="22533" name="Slide Number Placeholder 4"/>
          <p:cNvSpPr>
            <a:spLocks noGrp="1"/>
          </p:cNvSpPr>
          <p:nvPr>
            <p:ph type="sldNum" sz="quarter" idx="5"/>
          </p:nvPr>
        </p:nvSpPr>
        <p:spPr>
          <a:noFill/>
        </p:spPr>
        <p:txBody>
          <a:bodyPr/>
          <a:lstStyle/>
          <a:p>
            <a:fld id="{9F8648A1-516E-474F-A172-5638897DB8D1}" type="slidenum">
              <a:rPr lang="en-US">
                <a:solidFill>
                  <a:prstClr val="black"/>
                </a:solidFill>
              </a:rPr>
              <a:pPr/>
              <a:t>44</a:t>
            </a:fld>
            <a:endParaRPr lang="en-US" dirty="0">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ACF428A-BA39-4521-870D-7542E2A72BFF}" type="slidenum">
              <a:rPr lang="en-US" smtClean="0">
                <a:solidFill>
                  <a:prstClr val="black"/>
                </a:solidFill>
              </a:rPr>
              <a:pPr>
                <a:defRPr/>
              </a:pPr>
              <a:t>46</a:t>
            </a:fld>
            <a:endParaRPr lang="en-US" dirty="0">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3546" eaLnBrk="0" fontAlgn="base" hangingPunct="0">
              <a:spcBef>
                <a:spcPct val="30000"/>
              </a:spcBef>
              <a:spcAft>
                <a:spcPct val="0"/>
              </a:spcAft>
              <a:defRPr/>
            </a:pPr>
            <a:endParaRPr lang="en-US" dirty="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9922" indent="-292278" eaLnBrk="0" hangingPunct="0">
              <a:defRPr>
                <a:solidFill>
                  <a:schemeClr val="tx1"/>
                </a:solidFill>
                <a:latin typeface="Arial" pitchFamily="34" charset="0"/>
              </a:defRPr>
            </a:lvl2pPr>
            <a:lvl3pPr marL="1169110" indent="-233823" eaLnBrk="0" hangingPunct="0">
              <a:defRPr>
                <a:solidFill>
                  <a:schemeClr val="tx1"/>
                </a:solidFill>
                <a:latin typeface="Arial" pitchFamily="34" charset="0"/>
              </a:defRPr>
            </a:lvl3pPr>
            <a:lvl4pPr marL="1636756" indent="-233823" eaLnBrk="0" hangingPunct="0">
              <a:defRPr>
                <a:solidFill>
                  <a:schemeClr val="tx1"/>
                </a:solidFill>
                <a:latin typeface="Arial" pitchFamily="34" charset="0"/>
              </a:defRPr>
            </a:lvl4pPr>
            <a:lvl5pPr marL="2104400" indent="-233823" eaLnBrk="0" hangingPunct="0">
              <a:defRPr>
                <a:solidFill>
                  <a:schemeClr val="tx1"/>
                </a:solidFill>
                <a:latin typeface="Arial" pitchFamily="34" charset="0"/>
              </a:defRPr>
            </a:lvl5pPr>
            <a:lvl6pPr marL="2572043" indent="-233823" defTabSz="467644" eaLnBrk="0" fontAlgn="base" hangingPunct="0">
              <a:spcBef>
                <a:spcPct val="0"/>
              </a:spcBef>
              <a:spcAft>
                <a:spcPct val="0"/>
              </a:spcAft>
              <a:defRPr>
                <a:solidFill>
                  <a:schemeClr val="tx1"/>
                </a:solidFill>
                <a:latin typeface="Arial" pitchFamily="34" charset="0"/>
              </a:defRPr>
            </a:lvl6pPr>
            <a:lvl7pPr marL="3039689" indent="-233823" defTabSz="467644" eaLnBrk="0" fontAlgn="base" hangingPunct="0">
              <a:spcBef>
                <a:spcPct val="0"/>
              </a:spcBef>
              <a:spcAft>
                <a:spcPct val="0"/>
              </a:spcAft>
              <a:defRPr>
                <a:solidFill>
                  <a:schemeClr val="tx1"/>
                </a:solidFill>
                <a:latin typeface="Arial" pitchFamily="34" charset="0"/>
              </a:defRPr>
            </a:lvl7pPr>
            <a:lvl8pPr marL="3507333" indent="-233823" defTabSz="467644" eaLnBrk="0" fontAlgn="base" hangingPunct="0">
              <a:spcBef>
                <a:spcPct val="0"/>
              </a:spcBef>
              <a:spcAft>
                <a:spcPct val="0"/>
              </a:spcAft>
              <a:defRPr>
                <a:solidFill>
                  <a:schemeClr val="tx1"/>
                </a:solidFill>
                <a:latin typeface="Arial" pitchFamily="34" charset="0"/>
              </a:defRPr>
            </a:lvl8pPr>
            <a:lvl9pPr marL="3974977" indent="-233823" defTabSz="467644"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fld id="{E7B0EC43-ACB6-4EEC-8738-11438B9CEC1A}" type="slidenum">
              <a:rPr lang="en-US" smtClean="0">
                <a:solidFill>
                  <a:prstClr val="black"/>
                </a:solidFill>
                <a:latin typeface="Gotham Book" pitchFamily="50" charset="0"/>
              </a:rPr>
              <a:pPr eaLnBrk="1" fontAlgn="base" hangingPunct="1">
                <a:spcBef>
                  <a:spcPct val="0"/>
                </a:spcBef>
                <a:spcAft>
                  <a:spcPct val="0"/>
                </a:spcAft>
              </a:pPr>
              <a:t>47</a:t>
            </a:fld>
            <a:endParaRPr lang="en-US" dirty="0" smtClean="0">
              <a:solidFill>
                <a:prstClr val="black"/>
              </a:solidFill>
              <a:latin typeface="Gotham Book" pitchFamily="50"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pPr defTabSz="883060"/>
            <a:fld id="{540569BE-4C03-484B-91A3-6CBA50ED47FA}" type="slidenum">
              <a:rPr lang="en-US" smtClean="0">
                <a:solidFill>
                  <a:prstClr val="black"/>
                </a:solidFill>
                <a:latin typeface="Arial" pitchFamily="34" charset="0"/>
              </a:rPr>
              <a:pPr defTabSz="883060"/>
              <a:t>48</a:t>
            </a:fld>
            <a:endParaRPr lang="en-US" dirty="0" smtClean="0">
              <a:solidFill>
                <a:prstClr val="black"/>
              </a:solidFill>
              <a:latin typeface="Arial"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defTabSz="884595">
              <a:spcBef>
                <a:spcPct val="0"/>
              </a:spcBef>
              <a:defRPr/>
            </a:pP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51D90A-7D9E-436B-BA32-25803F7794B7}"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8109574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366" indent="-175366">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FC51D90A-7D9E-436B-BA32-25803F7794B7}"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612060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5</a:t>
            </a:fld>
            <a:endParaRPr lang="en-US" dirty="0">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51D90A-7D9E-436B-BA32-25803F7794B7}"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7589117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Slide Number Placeholder 3"/>
          <p:cNvSpPr>
            <a:spLocks noGrp="1"/>
          </p:cNvSpPr>
          <p:nvPr>
            <p:ph type="sldNum" sz="quarter" idx="10"/>
          </p:nvPr>
        </p:nvSpPr>
        <p:spPr/>
        <p:txBody>
          <a:bodyPr/>
          <a:lstStyle/>
          <a:p>
            <a:fld id="{476D829D-6F50-6945-B415-7FF26FA4187F}" type="slidenum">
              <a:rPr lang="en-US" smtClean="0">
                <a:solidFill>
                  <a:prstClr val="black"/>
                </a:solidFill>
              </a:rPr>
              <a:pPr/>
              <a:t>52</a:t>
            </a:fld>
            <a:endParaRPr lang="en-US" dirty="0">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43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ABAC644-9196-46AB-884B-5E82AFBD15E9}" type="slidenum">
              <a:rPr lang="en-US" smtClean="0">
                <a:solidFill>
                  <a:prstClr val="black"/>
                </a:solidFill>
                <a:cs typeface="Arial" charset="0"/>
              </a:rPr>
              <a:pPr/>
              <a:t>53</a:t>
            </a:fld>
            <a:endParaRPr lang="en-US" dirty="0" smtClean="0">
              <a:solidFill>
                <a:prstClr val="black"/>
              </a:solidFill>
              <a:cs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51D90A-7D9E-436B-BA32-25803F7794B7}"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709931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970635" y="8830623"/>
            <a:ext cx="3038161" cy="464180"/>
          </a:xfrm>
          <a:prstGeom prst="rect">
            <a:avLst/>
          </a:prstGeom>
          <a:noFill/>
          <a:ln w="9525">
            <a:noFill/>
            <a:miter lim="800000"/>
            <a:headEnd/>
            <a:tailEnd/>
          </a:ln>
        </p:spPr>
        <p:txBody>
          <a:bodyPr lIns="93491" tIns="46747" rIns="93491" bIns="46747" anchor="b"/>
          <a:lstStyle/>
          <a:p>
            <a:pPr algn="r" defTabSz="934274" fontAlgn="base">
              <a:spcBef>
                <a:spcPct val="0"/>
              </a:spcBef>
              <a:spcAft>
                <a:spcPct val="0"/>
              </a:spcAft>
            </a:pPr>
            <a:fld id="{7EA0BC2B-FBA5-4A31-AD8D-8EA3B03058F1}" type="slidenum">
              <a:rPr lang="en-US" sz="1100">
                <a:solidFill>
                  <a:prstClr val="black"/>
                </a:solidFill>
                <a:latin typeface="Arial" charset="0"/>
              </a:rPr>
              <a:pPr algn="r" defTabSz="934274" fontAlgn="base">
                <a:spcBef>
                  <a:spcPct val="0"/>
                </a:spcBef>
                <a:spcAft>
                  <a:spcPct val="0"/>
                </a:spcAft>
              </a:pPr>
              <a:t>55</a:t>
            </a:fld>
            <a:endParaRPr lang="en-US" sz="1100" dirty="0">
              <a:solidFill>
                <a:prstClr val="black"/>
              </a:solidFill>
              <a:latin typeface="Arial"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31866" y="930227"/>
            <a:ext cx="4145243" cy="318683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925" tIns="41962" rIns="83925" bIns="41962" anchor="ctr"/>
          <a:lstStyle/>
          <a:p>
            <a:endParaRPr lang="en-US" dirty="0">
              <a:solidFill>
                <a:prstClr val="black"/>
              </a:solidFill>
            </a:endParaRPr>
          </a:p>
        </p:txBody>
      </p:sp>
      <p:sp>
        <p:nvSpPr>
          <p:cNvPr id="4098" name="Text Box 2"/>
          <p:cNvSpPr txBox="1">
            <a:spLocks noGrp="1" noChangeArrowheads="1"/>
          </p:cNvSpPr>
          <p:nvPr>
            <p:ph type="body"/>
          </p:nvPr>
        </p:nvSpPr>
        <p:spPr bwMode="auto">
          <a:xfrm>
            <a:off x="1069602" y="4425181"/>
            <a:ext cx="4876924" cy="35360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9pPr>
          </a:lstStyle>
          <a:p>
            <a:pPr marL="0" indent="0">
              <a:lnSpc>
                <a:spcPct val="150000"/>
              </a:lnSpc>
              <a:spcBef>
                <a:spcPct val="0"/>
              </a:spcBef>
              <a:buSzPct val="45000"/>
            </a:pP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laceholder 2"/>
          <p:cNvSpPr>
            <a:spLocks noGrp="1" noRot="1" noChangeAspect="1" noChangeArrowheads="1" noTextEdit="1"/>
          </p:cNvSpPr>
          <p:nvPr>
            <p:ph type="sldImg"/>
          </p:nvPr>
        </p:nvSpPr>
        <p:spPr>
          <a:ln/>
        </p:spPr>
      </p:sp>
      <p:sp>
        <p:nvSpPr>
          <p:cNvPr id="22531" name="Placeholder 3"/>
          <p:cNvSpPr>
            <a:spLocks noGrp="1" noChangeArrowheads="1"/>
          </p:cNvSpPr>
          <p:nvPr>
            <p:ph type="body" idx="1"/>
          </p:nvPr>
        </p:nvSpPr>
        <p:spPr>
          <a:noFill/>
          <a:ln/>
        </p:spPr>
        <p:txBody>
          <a:bodyPr>
            <a:normAutofit/>
          </a:bodyPr>
          <a:lstStyle/>
          <a:p>
            <a:pPr defTabSz="914190">
              <a:defRPr/>
            </a:pPr>
            <a:endParaRPr lang="en-US" dirty="0">
              <a:ea typeface="ＭＳ Ｐゴシック" pitchFamily="-107" charset="-128"/>
            </a:endParaRPr>
          </a:p>
        </p:txBody>
      </p:sp>
      <p:sp>
        <p:nvSpPr>
          <p:cNvPr id="4" name="Footer Placeholder 3"/>
          <p:cNvSpPr>
            <a:spLocks noGrp="1"/>
          </p:cNvSpPr>
          <p:nvPr>
            <p:ph type="ftr" sz="quarter" idx="4"/>
          </p:nvPr>
        </p:nvSpPr>
        <p:spPr/>
        <p:txBody>
          <a:bodyPr/>
          <a:lstStyle/>
          <a:p>
            <a:pPr>
              <a:defRPr/>
            </a:pPr>
            <a:endParaRPr lang="en-US" dirty="0">
              <a:solidFill>
                <a:prstClr val="black"/>
              </a:solidFill>
            </a:endParaRPr>
          </a:p>
        </p:txBody>
      </p:sp>
      <p:sp>
        <p:nvSpPr>
          <p:cNvPr id="22533" name="Slide Number Placeholder 4"/>
          <p:cNvSpPr>
            <a:spLocks noGrp="1"/>
          </p:cNvSpPr>
          <p:nvPr>
            <p:ph type="sldNum" sz="quarter" idx="5"/>
          </p:nvPr>
        </p:nvSpPr>
        <p:spPr>
          <a:noFill/>
        </p:spPr>
        <p:txBody>
          <a:bodyPr/>
          <a:lstStyle/>
          <a:p>
            <a:fld id="{9F8648A1-516E-474F-A172-5638897DB8D1}" type="slidenum">
              <a:rPr lang="en-US">
                <a:solidFill>
                  <a:prstClr val="black"/>
                </a:solidFill>
              </a:rPr>
              <a:pPr/>
              <a:t>59</a:t>
            </a:fld>
            <a:endParaRPr lang="en-US" dirty="0">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60</a:t>
            </a:fld>
            <a:endParaRPr lang="en-US" dirty="0">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85800"/>
            <a:ext cx="2262188" cy="1697038"/>
          </a:xfrm>
        </p:spPr>
      </p:sp>
      <p:sp>
        <p:nvSpPr>
          <p:cNvPr id="3" name="Notes Placeholder 2"/>
          <p:cNvSpPr>
            <a:spLocks noGrp="1"/>
          </p:cNvSpPr>
          <p:nvPr>
            <p:ph type="body" idx="1"/>
          </p:nvPr>
        </p:nvSpPr>
        <p:spPr>
          <a:xfrm>
            <a:off x="942258" y="2683107"/>
            <a:ext cx="5142177" cy="6197600"/>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231431-12B1-4D41-92C1-77C2044B3EA9}" type="slidenum">
              <a:rPr lang="en-US" smtClean="0">
                <a:solidFill>
                  <a:prstClr val="black"/>
                </a:solidFill>
              </a:rPr>
              <a:pPr>
                <a:defRPr/>
              </a:pPr>
              <a:t>61</a:t>
            </a:fld>
            <a:endParaRPr lang="en-US" dirty="0">
              <a:solidFill>
                <a:prstClr val="black"/>
              </a:solidFill>
            </a:endParaRPr>
          </a:p>
        </p:txBody>
      </p:sp>
    </p:spTree>
    <p:extLst>
      <p:ext uri="{BB962C8B-B14F-4D97-AF65-F5344CB8AC3E}">
        <p14:creationId xmlns:p14="http://schemas.microsoft.com/office/powerpoint/2010/main" val="4224974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defTabSz="914308">
              <a:defRP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pPr/>
              <a:t>6</a:t>
            </a:fld>
            <a:endParaRPr lang="en-US" dirty="0"/>
          </a:p>
        </p:txBody>
      </p:sp>
    </p:spTree>
    <p:extLst>
      <p:ext uri="{BB962C8B-B14F-4D97-AF65-F5344CB8AC3E}">
        <p14:creationId xmlns:p14="http://schemas.microsoft.com/office/powerpoint/2010/main" val="12440059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3911600" cy="2933700"/>
          </a:xfrm>
        </p:spPr>
      </p:sp>
      <p:sp>
        <p:nvSpPr>
          <p:cNvPr id="3" name="Notes Placeholder 2"/>
          <p:cNvSpPr>
            <a:spLocks noGrp="1"/>
          </p:cNvSpPr>
          <p:nvPr>
            <p:ph type="body" idx="1"/>
          </p:nvPr>
        </p:nvSpPr>
        <p:spPr>
          <a:xfrm>
            <a:off x="701040" y="3665654"/>
            <a:ext cx="5608320" cy="4933516"/>
          </a:xfr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913E1E-9F79-4DEB-88AD-71FF7965C087}" type="slidenum">
              <a:rPr lang="en-US" smtClean="0">
                <a:solidFill>
                  <a:prstClr val="black"/>
                </a:solidFill>
              </a:rPr>
              <a:pPr/>
              <a:t>62</a:t>
            </a:fld>
            <a:endParaRPr lang="en-US">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1220788" y="838200"/>
            <a:ext cx="2965450" cy="222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xfrm>
            <a:off x="414594" y="3363332"/>
            <a:ext cx="6019799"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E16946EF-6EED-42D8-96AB-F76823AC4429}" type="slidenum">
              <a:rPr lang="en-US" smtClean="0">
                <a:solidFill>
                  <a:prstClr val="black"/>
                </a:solidFill>
              </a:rPr>
              <a:pPr>
                <a:defRPr/>
              </a:pPr>
              <a:t>63</a:t>
            </a:fld>
            <a:endParaRPr lang="en-US">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ct val="0"/>
              </a:spcBef>
            </a:pPr>
            <a:endParaRPr lang="en-US" dirty="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6074" eaLnBrk="0" hangingPunct="0">
              <a:defRPr>
                <a:solidFill>
                  <a:schemeClr val="tx1"/>
                </a:solidFill>
                <a:latin typeface="Myriad Web Pro" charset="0"/>
              </a:defRPr>
            </a:lvl1pPr>
            <a:lvl2pPr marL="742631" indent="-285628" defTabSz="906074" eaLnBrk="0" hangingPunct="0">
              <a:defRPr>
                <a:solidFill>
                  <a:schemeClr val="tx1"/>
                </a:solidFill>
                <a:latin typeface="Myriad Web Pro" charset="0"/>
              </a:defRPr>
            </a:lvl2pPr>
            <a:lvl3pPr marL="1142509" indent="-228502" defTabSz="906074" eaLnBrk="0" hangingPunct="0">
              <a:defRPr>
                <a:solidFill>
                  <a:schemeClr val="tx1"/>
                </a:solidFill>
                <a:latin typeface="Myriad Web Pro" charset="0"/>
              </a:defRPr>
            </a:lvl3pPr>
            <a:lvl4pPr marL="1599513" indent="-228502" defTabSz="906074" eaLnBrk="0" hangingPunct="0">
              <a:defRPr>
                <a:solidFill>
                  <a:schemeClr val="tx1"/>
                </a:solidFill>
                <a:latin typeface="Myriad Web Pro" charset="0"/>
              </a:defRPr>
            </a:lvl4pPr>
            <a:lvl5pPr marL="2056517" indent="-228502" defTabSz="906074" eaLnBrk="0" hangingPunct="0">
              <a:defRPr>
                <a:solidFill>
                  <a:schemeClr val="tx1"/>
                </a:solidFill>
                <a:latin typeface="Myriad Web Pro" charset="0"/>
              </a:defRPr>
            </a:lvl5pPr>
            <a:lvl6pPr marL="2513521" indent="-228502" defTabSz="906074" eaLnBrk="0" fontAlgn="base" hangingPunct="0">
              <a:spcBef>
                <a:spcPct val="0"/>
              </a:spcBef>
              <a:spcAft>
                <a:spcPct val="0"/>
              </a:spcAft>
              <a:defRPr>
                <a:solidFill>
                  <a:schemeClr val="tx1"/>
                </a:solidFill>
                <a:latin typeface="Myriad Web Pro" charset="0"/>
              </a:defRPr>
            </a:lvl6pPr>
            <a:lvl7pPr marL="2970524" indent="-228502" defTabSz="906074" eaLnBrk="0" fontAlgn="base" hangingPunct="0">
              <a:spcBef>
                <a:spcPct val="0"/>
              </a:spcBef>
              <a:spcAft>
                <a:spcPct val="0"/>
              </a:spcAft>
              <a:defRPr>
                <a:solidFill>
                  <a:schemeClr val="tx1"/>
                </a:solidFill>
                <a:latin typeface="Myriad Web Pro" charset="0"/>
              </a:defRPr>
            </a:lvl7pPr>
            <a:lvl8pPr marL="3427529" indent="-228502" defTabSz="906074" eaLnBrk="0" fontAlgn="base" hangingPunct="0">
              <a:spcBef>
                <a:spcPct val="0"/>
              </a:spcBef>
              <a:spcAft>
                <a:spcPct val="0"/>
              </a:spcAft>
              <a:defRPr>
                <a:solidFill>
                  <a:schemeClr val="tx1"/>
                </a:solidFill>
                <a:latin typeface="Myriad Web Pro" charset="0"/>
              </a:defRPr>
            </a:lvl8pPr>
            <a:lvl9pPr marL="3884531" indent="-228502" defTabSz="906074" eaLnBrk="0" fontAlgn="base" hangingPunct="0">
              <a:spcBef>
                <a:spcPct val="0"/>
              </a:spcBef>
              <a:spcAft>
                <a:spcPct val="0"/>
              </a:spcAft>
              <a:defRPr>
                <a:solidFill>
                  <a:schemeClr val="tx1"/>
                </a:solidFill>
                <a:latin typeface="Myriad Web Pro" charset="0"/>
              </a:defRPr>
            </a:lvl9pPr>
          </a:lstStyle>
          <a:p>
            <a:pPr eaLnBrk="1" fontAlgn="base" hangingPunct="1">
              <a:spcBef>
                <a:spcPct val="0"/>
              </a:spcBef>
              <a:spcAft>
                <a:spcPct val="0"/>
              </a:spcAft>
            </a:pPr>
            <a:fld id="{C00A9C06-1857-4C2C-839B-C342BE4981A7}" type="slidenum">
              <a:rPr lang="en-US" smtClean="0">
                <a:solidFill>
                  <a:prstClr val="black"/>
                </a:solidFill>
                <a:latin typeface="Calibri" pitchFamily="34" charset="0"/>
              </a:rPr>
              <a:pPr eaLnBrk="1" fontAlgn="base" hangingPunct="1">
                <a:spcBef>
                  <a:spcPct val="0"/>
                </a:spcBef>
                <a:spcAft>
                  <a:spcPct val="0"/>
                </a:spcAft>
              </a:pPr>
              <a:t>64</a:t>
            </a:fld>
            <a:endParaRPr lang="en-US" smtClean="0">
              <a:solidFill>
                <a:prstClr val="black"/>
              </a:solidFill>
              <a:latin typeface="Calibri"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23147797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ct val="0"/>
              </a:spcBef>
            </a:pPr>
            <a:endParaRPr lang="en-US" dirty="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6074" eaLnBrk="0" hangingPunct="0">
              <a:defRPr>
                <a:solidFill>
                  <a:schemeClr val="tx1"/>
                </a:solidFill>
                <a:latin typeface="Myriad Web Pro" charset="0"/>
              </a:defRPr>
            </a:lvl1pPr>
            <a:lvl2pPr marL="742631" indent="-285628" defTabSz="906074" eaLnBrk="0" hangingPunct="0">
              <a:defRPr>
                <a:solidFill>
                  <a:schemeClr val="tx1"/>
                </a:solidFill>
                <a:latin typeface="Myriad Web Pro" charset="0"/>
              </a:defRPr>
            </a:lvl2pPr>
            <a:lvl3pPr marL="1142509" indent="-228502" defTabSz="906074" eaLnBrk="0" hangingPunct="0">
              <a:defRPr>
                <a:solidFill>
                  <a:schemeClr val="tx1"/>
                </a:solidFill>
                <a:latin typeface="Myriad Web Pro" charset="0"/>
              </a:defRPr>
            </a:lvl3pPr>
            <a:lvl4pPr marL="1599513" indent="-228502" defTabSz="906074" eaLnBrk="0" hangingPunct="0">
              <a:defRPr>
                <a:solidFill>
                  <a:schemeClr val="tx1"/>
                </a:solidFill>
                <a:latin typeface="Myriad Web Pro" charset="0"/>
              </a:defRPr>
            </a:lvl4pPr>
            <a:lvl5pPr marL="2056517" indent="-228502" defTabSz="906074" eaLnBrk="0" hangingPunct="0">
              <a:defRPr>
                <a:solidFill>
                  <a:schemeClr val="tx1"/>
                </a:solidFill>
                <a:latin typeface="Myriad Web Pro" charset="0"/>
              </a:defRPr>
            </a:lvl5pPr>
            <a:lvl6pPr marL="2513521" indent="-228502" defTabSz="906074" eaLnBrk="0" fontAlgn="base" hangingPunct="0">
              <a:spcBef>
                <a:spcPct val="0"/>
              </a:spcBef>
              <a:spcAft>
                <a:spcPct val="0"/>
              </a:spcAft>
              <a:defRPr>
                <a:solidFill>
                  <a:schemeClr val="tx1"/>
                </a:solidFill>
                <a:latin typeface="Myriad Web Pro" charset="0"/>
              </a:defRPr>
            </a:lvl6pPr>
            <a:lvl7pPr marL="2970524" indent="-228502" defTabSz="906074" eaLnBrk="0" fontAlgn="base" hangingPunct="0">
              <a:spcBef>
                <a:spcPct val="0"/>
              </a:spcBef>
              <a:spcAft>
                <a:spcPct val="0"/>
              </a:spcAft>
              <a:defRPr>
                <a:solidFill>
                  <a:schemeClr val="tx1"/>
                </a:solidFill>
                <a:latin typeface="Myriad Web Pro" charset="0"/>
              </a:defRPr>
            </a:lvl7pPr>
            <a:lvl8pPr marL="3427529" indent="-228502" defTabSz="906074" eaLnBrk="0" fontAlgn="base" hangingPunct="0">
              <a:spcBef>
                <a:spcPct val="0"/>
              </a:spcBef>
              <a:spcAft>
                <a:spcPct val="0"/>
              </a:spcAft>
              <a:defRPr>
                <a:solidFill>
                  <a:schemeClr val="tx1"/>
                </a:solidFill>
                <a:latin typeface="Myriad Web Pro" charset="0"/>
              </a:defRPr>
            </a:lvl8pPr>
            <a:lvl9pPr marL="3884531" indent="-228502" defTabSz="906074" eaLnBrk="0" fontAlgn="base" hangingPunct="0">
              <a:spcBef>
                <a:spcPct val="0"/>
              </a:spcBef>
              <a:spcAft>
                <a:spcPct val="0"/>
              </a:spcAft>
              <a:defRPr>
                <a:solidFill>
                  <a:schemeClr val="tx1"/>
                </a:solidFill>
                <a:latin typeface="Myriad Web Pro" charset="0"/>
              </a:defRPr>
            </a:lvl9pPr>
          </a:lstStyle>
          <a:p>
            <a:pPr eaLnBrk="1" fontAlgn="base" hangingPunct="1">
              <a:spcBef>
                <a:spcPct val="0"/>
              </a:spcBef>
              <a:spcAft>
                <a:spcPct val="0"/>
              </a:spcAft>
            </a:pPr>
            <a:fld id="{C00A9C06-1857-4C2C-839B-C342BE4981A7}" type="slidenum">
              <a:rPr lang="en-US" smtClean="0">
                <a:solidFill>
                  <a:prstClr val="black"/>
                </a:solidFill>
                <a:latin typeface="Calibri" pitchFamily="34" charset="0"/>
              </a:rPr>
              <a:pPr eaLnBrk="1" fontAlgn="base" hangingPunct="1">
                <a:spcBef>
                  <a:spcPct val="0"/>
                </a:spcBef>
                <a:spcAft>
                  <a:spcPct val="0"/>
                </a:spcAft>
              </a:pPr>
              <a:t>66</a:t>
            </a:fld>
            <a:endParaRPr lang="en-US" dirty="0" smtClean="0">
              <a:solidFill>
                <a:prstClr val="black"/>
              </a:solidFill>
              <a:latin typeface="Calibri"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18906219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5818">
              <a:defRPr/>
            </a:pPr>
            <a:endParaRPr lang="en-US" dirty="0"/>
          </a:p>
        </p:txBody>
      </p:sp>
      <p:sp>
        <p:nvSpPr>
          <p:cNvPr id="4" name="Slide Number Placeholder 3"/>
          <p:cNvSpPr>
            <a:spLocks noGrp="1"/>
          </p:cNvSpPr>
          <p:nvPr>
            <p:ph type="sldNum" sz="quarter" idx="10"/>
          </p:nvPr>
        </p:nvSpPr>
        <p:spPr/>
        <p:txBody>
          <a:bodyPr/>
          <a:lstStyle/>
          <a:p>
            <a:fld id="{A3913E1E-9F79-4DEB-88AD-71FF7965C087}"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873439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3836987" cy="2878138"/>
          </a:xfrm>
        </p:spPr>
      </p:sp>
      <p:sp>
        <p:nvSpPr>
          <p:cNvPr id="3" name="Notes Placeholder 2"/>
          <p:cNvSpPr>
            <a:spLocks noGrp="1"/>
          </p:cNvSpPr>
          <p:nvPr>
            <p:ph type="body" idx="1"/>
          </p:nvPr>
        </p:nvSpPr>
        <p:spPr>
          <a:xfrm>
            <a:off x="701040" y="3665654"/>
            <a:ext cx="5608320" cy="4933516"/>
          </a:xfr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913E1E-9F79-4DEB-88AD-71FF7965C087}"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35550492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a:solidFill>
                  <a:prstClr val="black"/>
                </a:solidFill>
              </a:rPr>
              <a:pPr/>
              <a:t>70</a:t>
            </a:fld>
            <a:endParaRPr lang="en-US" dirty="0">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a:solidFill>
                  <a:prstClr val="black"/>
                </a:solidFill>
              </a:rPr>
              <a:pPr/>
              <a:t>71</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7</a:t>
            </a:fld>
            <a:endParaRPr lang="en-US" dirty="0">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a:solidFill>
                  <a:prstClr val="black"/>
                </a:solidFill>
              </a:rPr>
              <a:pPr/>
              <a:t>72</a:t>
            </a:fld>
            <a:endParaRPr lang="en-US" dirty="0">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3836987" cy="2878138"/>
          </a:xfrm>
        </p:spPr>
      </p:sp>
      <p:sp>
        <p:nvSpPr>
          <p:cNvPr id="3" name="Notes Placeholder 2"/>
          <p:cNvSpPr>
            <a:spLocks noGrp="1"/>
          </p:cNvSpPr>
          <p:nvPr>
            <p:ph type="body" idx="1"/>
          </p:nvPr>
        </p:nvSpPr>
        <p:spPr>
          <a:xfrm>
            <a:off x="701040" y="3665654"/>
            <a:ext cx="5608320" cy="4933516"/>
          </a:xfrm>
        </p:spPr>
        <p:txBody>
          <a:bodyPr>
            <a:no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a:solidFill>
                  <a:prstClr val="black"/>
                </a:solidFill>
              </a:rPr>
              <a:pPr/>
              <a:t>73</a:t>
            </a:fld>
            <a:endParaRPr lang="en-US" dirty="0">
              <a:solidFill>
                <a:prstClr val="black"/>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3836987" cy="2878138"/>
          </a:xfrm>
        </p:spPr>
      </p:sp>
      <p:sp>
        <p:nvSpPr>
          <p:cNvPr id="3" name="Notes Placeholder 2"/>
          <p:cNvSpPr>
            <a:spLocks noGrp="1"/>
          </p:cNvSpPr>
          <p:nvPr>
            <p:ph type="body" idx="1"/>
          </p:nvPr>
        </p:nvSpPr>
        <p:spPr>
          <a:xfrm>
            <a:off x="701040" y="3741235"/>
            <a:ext cx="5608320" cy="4857936"/>
          </a:xfr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a:solidFill>
                  <a:prstClr val="black"/>
                </a:solidFill>
              </a:rPr>
              <a:pPr/>
              <a:t>74</a:t>
            </a:fld>
            <a:endParaRPr lang="en-US" dirty="0">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613">
              <a:defRP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a:solidFill>
                  <a:prstClr val="black"/>
                </a:solidFill>
              </a:rPr>
              <a:pPr/>
              <a:t>75</a:t>
            </a:fld>
            <a:endParaRPr lang="en-US" dirty="0">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a:solidFill>
                  <a:prstClr val="black"/>
                </a:solidFill>
              </a:rPr>
              <a:pPr/>
              <a:t>76</a:t>
            </a:fld>
            <a:endParaRPr lang="en-US" dirty="0">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a:solidFill>
                  <a:prstClr val="black"/>
                </a:solidFill>
              </a:rPr>
              <a:pPr/>
              <a:t>77</a:t>
            </a:fld>
            <a:endParaRPr lang="en-US" dirty="0">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a:solidFill>
                  <a:prstClr val="black"/>
                </a:solidFill>
              </a:rPr>
              <a:pPr/>
              <a:t>78</a:t>
            </a:fld>
            <a:endParaRPr lang="en-US" dirty="0">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a:solidFill>
                  <a:prstClr val="black"/>
                </a:solidFill>
              </a:rPr>
              <a:pPr/>
              <a:t>79</a:t>
            </a:fld>
            <a:endParaRPr lang="en-US" dirty="0">
              <a:solidFill>
                <a:prstClr val="black"/>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80</a:t>
            </a:fld>
            <a:endParaRPr lang="en-US" dirty="0">
              <a:solidFill>
                <a:prstClr val="black"/>
              </a:solidFill>
            </a:endParaRPr>
          </a:p>
        </p:txBody>
      </p:sp>
    </p:spTree>
    <p:extLst>
      <p:ext uri="{BB962C8B-B14F-4D97-AF65-F5344CB8AC3E}">
        <p14:creationId xmlns:p14="http://schemas.microsoft.com/office/powerpoint/2010/main" val="38651318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3911600" cy="2933700"/>
          </a:xfrm>
        </p:spPr>
      </p:sp>
      <p:sp>
        <p:nvSpPr>
          <p:cNvPr id="3" name="Notes Placeholder 2"/>
          <p:cNvSpPr>
            <a:spLocks noGrp="1"/>
          </p:cNvSpPr>
          <p:nvPr>
            <p:ph type="body" idx="1"/>
          </p:nvPr>
        </p:nvSpPr>
        <p:spPr>
          <a:xfrm>
            <a:off x="701040" y="3967976"/>
            <a:ext cx="5608320" cy="4631194"/>
          </a:xfrm>
        </p:spPr>
        <p:txBody>
          <a:bodyPr>
            <a:no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81</a:t>
            </a:fld>
            <a:endParaRPr lang="en-US" dirty="0">
              <a:solidFill>
                <a:prstClr val="black"/>
              </a:solidFill>
            </a:endParaRPr>
          </a:p>
        </p:txBody>
      </p:sp>
    </p:spTree>
    <p:extLst>
      <p:ext uri="{BB962C8B-B14F-4D97-AF65-F5344CB8AC3E}">
        <p14:creationId xmlns:p14="http://schemas.microsoft.com/office/powerpoint/2010/main" val="3124179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laceholder 2"/>
          <p:cNvSpPr>
            <a:spLocks noGrp="1" noRot="1" noChangeAspect="1" noChangeArrowheads="1" noTextEdit="1"/>
          </p:cNvSpPr>
          <p:nvPr>
            <p:ph type="sldImg"/>
          </p:nvPr>
        </p:nvSpPr>
        <p:spPr>
          <a:ln/>
        </p:spPr>
      </p:sp>
      <p:sp>
        <p:nvSpPr>
          <p:cNvPr id="22531" name="Placeholder 3"/>
          <p:cNvSpPr>
            <a:spLocks noGrp="1" noChangeArrowheads="1"/>
          </p:cNvSpPr>
          <p:nvPr>
            <p:ph type="body" idx="1"/>
          </p:nvPr>
        </p:nvSpPr>
        <p:spPr>
          <a:noFill/>
          <a:ln/>
        </p:spPr>
        <p:txBody>
          <a:bodyPr/>
          <a:lstStyle/>
          <a:p>
            <a:endParaRPr lang="en-US" b="0" dirty="0" smtClean="0">
              <a:latin typeface="Arial" pitchFamily="34" charset="0"/>
              <a:ea typeface="ＭＳ Ｐゴシック" pitchFamily="-107" charset="-128"/>
            </a:endParaRPr>
          </a:p>
        </p:txBody>
      </p:sp>
      <p:sp>
        <p:nvSpPr>
          <p:cNvPr id="4" name="Footer Placeholder 3"/>
          <p:cNvSpPr>
            <a:spLocks noGrp="1"/>
          </p:cNvSpPr>
          <p:nvPr>
            <p:ph type="ftr" sz="quarter" idx="4"/>
          </p:nvPr>
        </p:nvSpPr>
        <p:spPr/>
        <p:txBody>
          <a:bodyPr/>
          <a:lstStyle/>
          <a:p>
            <a:pPr>
              <a:defRPr/>
            </a:pPr>
            <a:endParaRPr lang="en-US" dirty="0">
              <a:solidFill>
                <a:prstClr val="black"/>
              </a:solidFill>
            </a:endParaRPr>
          </a:p>
        </p:txBody>
      </p:sp>
      <p:sp>
        <p:nvSpPr>
          <p:cNvPr id="22533" name="Slide Number Placeholder 4"/>
          <p:cNvSpPr>
            <a:spLocks noGrp="1"/>
          </p:cNvSpPr>
          <p:nvPr>
            <p:ph type="sldNum" sz="quarter" idx="5"/>
          </p:nvPr>
        </p:nvSpPr>
        <p:spPr>
          <a:noFill/>
        </p:spPr>
        <p:txBody>
          <a:bodyPr/>
          <a:lstStyle/>
          <a:p>
            <a:fld id="{9F8648A1-516E-474F-A172-5638897DB8D1}" type="slidenum">
              <a:rPr lang="en-US">
                <a:solidFill>
                  <a:prstClr val="black"/>
                </a:solidFill>
              </a:rPr>
              <a:pPr/>
              <a:t>8</a:t>
            </a:fld>
            <a:endParaRPr lang="en-US" dirty="0">
              <a:solidFill>
                <a:prstClr val="black"/>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4213225" cy="3160713"/>
          </a:xfrm>
        </p:spPr>
      </p:sp>
      <p:sp>
        <p:nvSpPr>
          <p:cNvPr id="3" name="Notes Placeholder 2"/>
          <p:cNvSpPr>
            <a:spLocks noGrp="1"/>
          </p:cNvSpPr>
          <p:nvPr>
            <p:ph type="body" idx="1"/>
          </p:nvPr>
        </p:nvSpPr>
        <p:spPr>
          <a:xfrm>
            <a:off x="701040" y="3967976"/>
            <a:ext cx="5608320" cy="4631194"/>
          </a:xfrm>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D4209FD6-A3EB-4961-816B-4A4F13AE002B}"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32578913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4062412" cy="3048000"/>
          </a:xfrm>
        </p:spPr>
      </p:sp>
      <p:sp>
        <p:nvSpPr>
          <p:cNvPr id="3" name="Notes Placeholder 2"/>
          <p:cNvSpPr>
            <a:spLocks noGrp="1"/>
          </p:cNvSpPr>
          <p:nvPr>
            <p:ph type="body" idx="1"/>
          </p:nvPr>
        </p:nvSpPr>
        <p:spPr>
          <a:xfrm>
            <a:off x="701040" y="3816815"/>
            <a:ext cx="5608320" cy="4782355"/>
          </a:xfr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209FD6-A3EB-4961-816B-4A4F13AE002B}"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23757299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84</a:t>
            </a:fld>
            <a:endParaRPr lang="en-US" dirty="0">
              <a:solidFill>
                <a:prstClr val="black"/>
              </a:solidFill>
            </a:endParaRPr>
          </a:p>
        </p:txBody>
      </p:sp>
    </p:spTree>
    <p:extLst>
      <p:ext uri="{BB962C8B-B14F-4D97-AF65-F5344CB8AC3E}">
        <p14:creationId xmlns:p14="http://schemas.microsoft.com/office/powerpoint/2010/main" val="25976620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85</a:t>
            </a:fld>
            <a:endParaRPr lang="en-US" dirty="0">
              <a:solidFill>
                <a:prstClr val="black"/>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86</a:t>
            </a:fld>
            <a:endParaRPr lang="en-US" dirty="0">
              <a:solidFill>
                <a:prstClr val="black"/>
              </a:solidFill>
            </a:endParaRPr>
          </a:p>
        </p:txBody>
      </p:sp>
    </p:spTree>
    <p:extLst>
      <p:ext uri="{BB962C8B-B14F-4D97-AF65-F5344CB8AC3E}">
        <p14:creationId xmlns:p14="http://schemas.microsoft.com/office/powerpoint/2010/main" val="25669898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FCDB01C0-5827-423D-B17A-92830EC4C2F4}" type="slidenum">
              <a:rPr lang="en-US" smtClean="0">
                <a:solidFill>
                  <a:prstClr val="black"/>
                </a:solidFill>
              </a:rPr>
              <a:pPr/>
              <a:t>87</a:t>
            </a:fld>
            <a:endParaRPr lang="en-US" dirty="0">
              <a:solidFill>
                <a:prstClr val="black"/>
              </a:solidFill>
            </a:endParaRPr>
          </a:p>
        </p:txBody>
      </p:sp>
      <p:sp>
        <p:nvSpPr>
          <p:cNvPr id="5" name="Date Placeholder 4"/>
          <p:cNvSpPr>
            <a:spLocks noGrp="1"/>
          </p:cNvSpPr>
          <p:nvPr>
            <p:ph type="dt" idx="11"/>
          </p:nvPr>
        </p:nvSpPr>
        <p:spPr/>
        <p:txBody>
          <a:bodyPr/>
          <a:lstStyle/>
          <a:p>
            <a:fld id="{E597640D-AB5B-4981-ACF3-00B2C557B552}" type="datetime1">
              <a:rPr lang="en-US" smtClean="0">
                <a:solidFill>
                  <a:prstClr val="black"/>
                </a:solidFill>
              </a:rPr>
              <a:pPr/>
              <a:t>12/4/2013</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prstClr val="black"/>
                </a:solidFill>
              </a:rPr>
              <a:t>Compiled by: Health Promotion Statistics Branch, Office of Analysis and Epidemiology, National Center for Health Statistics</a:t>
            </a:r>
            <a:endParaRPr lang="en-US" dirty="0">
              <a:solidFill>
                <a:prstClr val="black"/>
              </a:solidFill>
            </a:endParaRPr>
          </a:p>
        </p:txBody>
      </p:sp>
      <p:sp>
        <p:nvSpPr>
          <p:cNvPr id="7" name="Header Placeholder 6"/>
          <p:cNvSpPr>
            <a:spLocks noGrp="1"/>
          </p:cNvSpPr>
          <p:nvPr>
            <p:ph type="hdr" sz="quarter" idx="13"/>
          </p:nvPr>
        </p:nvSpPr>
        <p:spPr/>
        <p:txBody>
          <a:bodyPr/>
          <a:lstStyle/>
          <a:p>
            <a:r>
              <a:rPr lang="en-US" dirty="0" smtClean="0">
                <a:solidFill>
                  <a:prstClr val="black"/>
                </a:solidFill>
              </a:rPr>
              <a:t>Healthy People 2010 Final Review: Overview and Selected Findings</a:t>
            </a:r>
            <a:endParaRPr lang="en-US" dirty="0">
              <a:solidFill>
                <a:prstClr val="black"/>
              </a:solidFill>
            </a:endParaRPr>
          </a:p>
        </p:txBody>
      </p:sp>
      <p:sp>
        <p:nvSpPr>
          <p:cNvPr id="12" name="Slide Image Placeholder 11"/>
          <p:cNvSpPr>
            <a:spLocks noGrp="1" noRot="1" noChangeAspect="1"/>
          </p:cNvSpPr>
          <p:nvPr>
            <p:ph type="sldImg"/>
          </p:nvPr>
        </p:nvSpPr>
        <p:spPr>
          <a:xfrm>
            <a:off x="758825" y="484188"/>
            <a:ext cx="5499100" cy="4125912"/>
          </a:xfrm>
        </p:spPr>
      </p:sp>
      <p:sp>
        <p:nvSpPr>
          <p:cNvPr id="13" name="Notes Placeholder 1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13754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913E1E-9F79-4DEB-88AD-71FF7965C087}"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35846783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89</a:t>
            </a:fld>
            <a:endParaRPr lang="en-US" dirty="0">
              <a:solidFill>
                <a:prstClr val="black"/>
              </a:solidFill>
            </a:endParaRPr>
          </a:p>
        </p:txBody>
      </p:sp>
    </p:spTree>
    <p:extLst>
      <p:ext uri="{BB962C8B-B14F-4D97-AF65-F5344CB8AC3E}">
        <p14:creationId xmlns:p14="http://schemas.microsoft.com/office/powerpoint/2010/main" val="21124215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a:solidFill>
                  <a:prstClr val="black"/>
                </a:solidFill>
              </a:rPr>
              <a:pPr/>
              <a:t>90</a:t>
            </a:fld>
            <a:endParaRPr lang="en-US" dirty="0">
              <a:solidFill>
                <a:prstClr val="black"/>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a:solidFill>
                  <a:prstClr val="black"/>
                </a:solidFill>
              </a:rPr>
              <a:pPr/>
              <a:t>91</a:t>
            </a:fld>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laceholder 2"/>
          <p:cNvSpPr>
            <a:spLocks noGrp="1" noRot="1" noChangeAspect="1" noChangeArrowheads="1" noTextEdit="1"/>
          </p:cNvSpPr>
          <p:nvPr>
            <p:ph type="sldImg"/>
          </p:nvPr>
        </p:nvSpPr>
        <p:spPr>
          <a:ln/>
        </p:spPr>
      </p:sp>
      <p:sp>
        <p:nvSpPr>
          <p:cNvPr id="22531" name="Placeholder 3"/>
          <p:cNvSpPr>
            <a:spLocks noGrp="1" noChangeArrowheads="1"/>
          </p:cNvSpPr>
          <p:nvPr>
            <p:ph type="body" idx="1"/>
          </p:nvPr>
        </p:nvSpPr>
        <p:spPr>
          <a:noFill/>
          <a:ln/>
        </p:spPr>
        <p:txBody>
          <a:bodyPr>
            <a:normAutofit/>
          </a:bodyPr>
          <a:lstStyle/>
          <a:p>
            <a:pPr defTabSz="914349">
              <a:defRPr/>
            </a:pPr>
            <a:endParaRPr lang="en-US" dirty="0">
              <a:ea typeface="ＭＳ Ｐゴシック" pitchFamily="-107" charset="-128"/>
            </a:endParaRPr>
          </a:p>
        </p:txBody>
      </p:sp>
      <p:sp>
        <p:nvSpPr>
          <p:cNvPr id="4" name="Footer Placeholder 3"/>
          <p:cNvSpPr>
            <a:spLocks noGrp="1"/>
          </p:cNvSpPr>
          <p:nvPr>
            <p:ph type="ftr" sz="quarter" idx="4"/>
          </p:nvPr>
        </p:nvSpPr>
        <p:spPr/>
        <p:txBody>
          <a:bodyPr/>
          <a:lstStyle/>
          <a:p>
            <a:pPr>
              <a:defRPr/>
            </a:pPr>
            <a:endParaRPr lang="en-US" dirty="0">
              <a:solidFill>
                <a:prstClr val="black"/>
              </a:solidFill>
            </a:endParaRPr>
          </a:p>
        </p:txBody>
      </p:sp>
      <p:sp>
        <p:nvSpPr>
          <p:cNvPr id="22533" name="Slide Number Placeholder 4"/>
          <p:cNvSpPr>
            <a:spLocks noGrp="1"/>
          </p:cNvSpPr>
          <p:nvPr>
            <p:ph type="sldNum" sz="quarter" idx="5"/>
          </p:nvPr>
        </p:nvSpPr>
        <p:spPr>
          <a:noFill/>
        </p:spPr>
        <p:txBody>
          <a:bodyPr/>
          <a:lstStyle/>
          <a:p>
            <a:fld id="{9F8648A1-516E-474F-A172-5638897DB8D1}" type="slidenum">
              <a:rPr lang="en-US">
                <a:solidFill>
                  <a:prstClr val="black"/>
                </a:solidFill>
              </a:rPr>
              <a:pPr/>
              <a:t>9</a:t>
            </a:fld>
            <a:endParaRPr lang="en-US" dirty="0">
              <a:solidFill>
                <a:prstClr val="black"/>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a:solidFill>
                  <a:prstClr val="black"/>
                </a:solidFill>
              </a:rPr>
              <a:pPr/>
              <a:t>92</a:t>
            </a:fld>
            <a:endParaRPr lang="en-US" dirty="0">
              <a:solidFill>
                <a:prstClr val="black"/>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a:solidFill>
                  <a:prstClr val="black"/>
                </a:solidFill>
              </a:rPr>
              <a:pPr/>
              <a:t>93</a:t>
            </a:fld>
            <a:endParaRPr lang="en-US" dirty="0">
              <a:solidFill>
                <a:prstClr val="black"/>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a:solidFill>
                  <a:prstClr val="black"/>
                </a:solidFill>
              </a:rPr>
              <a:pPr/>
              <a:t>94</a:t>
            </a:fld>
            <a:endParaRPr lang="en-US" dirty="0">
              <a:solidFill>
                <a:prstClr val="black"/>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a:solidFill>
                  <a:prstClr val="black"/>
                </a:solidFill>
              </a:rPr>
              <a:pPr/>
              <a:t>95</a:t>
            </a:fld>
            <a:endParaRPr lang="en-US" dirty="0">
              <a:solidFill>
                <a:prstClr val="black"/>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a:solidFill>
                  <a:prstClr val="black"/>
                </a:solidFill>
              </a:rPr>
              <a:pPr/>
              <a:t>96</a:t>
            </a:fld>
            <a:endParaRPr lang="en-US" dirty="0">
              <a:solidFill>
                <a:prstClr val="black"/>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a:solidFill>
                  <a:prstClr val="black"/>
                </a:solidFill>
              </a:rPr>
              <a:pPr/>
              <a:t>97</a:t>
            </a:fld>
            <a:endParaRPr lang="en-US" dirty="0">
              <a:solidFill>
                <a:prstClr val="black"/>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a:solidFill>
                  <a:prstClr val="black"/>
                </a:solidFill>
              </a:rPr>
              <a:pPr/>
              <a:t>98</a:t>
            </a:fld>
            <a:endParaRPr lang="en-US" dirty="0">
              <a:solidFill>
                <a:prstClr val="black"/>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a:solidFill>
                  <a:prstClr val="black"/>
                </a:solidFill>
              </a:rPr>
              <a:pPr/>
              <a:t>99</a:t>
            </a:fld>
            <a:endParaRPr lang="en-US" dirty="0">
              <a:solidFill>
                <a:prstClr val="black"/>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EA0951FD-7CD7-4CB3-A6C2-662BAD7020A4}" type="slidenum">
              <a:rPr lang="en-US" sz="1200">
                <a:solidFill>
                  <a:prstClr val="black"/>
                </a:solidFill>
              </a:rPr>
              <a:pPr eaLnBrk="1" hangingPunct="1"/>
              <a:t>100</a:t>
            </a:fld>
            <a:endParaRPr lang="en-US" sz="1200">
              <a:solidFill>
                <a:prstClr val="black"/>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066800" y="762000"/>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708" indent="-174708">
              <a:buFontTx/>
              <a:buChar char="•"/>
            </a:pPr>
            <a:endParaRPr lang="en-US" dirty="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2EB8CDA7-127E-4E37-89FC-A859FDD82330}" type="slidenum">
              <a:rPr lang="en-US" sz="1200">
                <a:solidFill>
                  <a:prstClr val="black"/>
                </a:solidFill>
              </a:rPr>
              <a:pPr eaLnBrk="1" hangingPunct="1"/>
              <a:t>101</a:t>
            </a:fld>
            <a:endParaRPr lang="en-US" sz="120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2.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png"/></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hemeOverride" Target="../theme/themeOverride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hemeOverride" Target="../theme/themeOverride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61736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06344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40981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39192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solidFill>
                <a:prstClr val="black"/>
              </a:solidFill>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312595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atin typeface="Arial Black" pitchFamily="34" charset="0"/>
              </a:defRPr>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31659743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4866452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solidFill>
                <a:prstClr val="black"/>
              </a:solidFill>
            </a:endParaRPr>
          </a:p>
        </p:txBody>
      </p:sp>
      <p:pic>
        <p:nvPicPr>
          <p:cNvPr id="5"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3" cstate="print"/>
          <a:srcRect/>
          <a:stretch>
            <a:fillRect/>
          </a:stretch>
        </p:blipFill>
        <p:spPr bwMode="auto">
          <a:xfrm>
            <a:off x="7604125" y="6078002"/>
            <a:ext cx="1477963" cy="744538"/>
          </a:xfrm>
          <a:prstGeom prst="rect">
            <a:avLst/>
          </a:prstGeom>
          <a:noFill/>
          <a:ln w="9525">
            <a:noFill/>
            <a:miter lim="800000"/>
            <a:headEnd/>
            <a:tailEnd/>
          </a:ln>
        </p:spPr>
      </p:pic>
      <p:pic>
        <p:nvPicPr>
          <p:cNvPr id="7" name="Picture 33" descr="HP2020_logo.png"/>
          <p:cNvPicPr>
            <a:picLocks noChangeAspect="1"/>
          </p:cNvPicPr>
          <p:nvPr userDrawn="1"/>
        </p:nvPicPr>
        <p:blipFill>
          <a:blip r:embed="rId4" cstate="print"/>
          <a:srcRect/>
          <a:stretch>
            <a:fillRect/>
          </a:stretch>
        </p:blipFill>
        <p:spPr bwMode="auto">
          <a:xfrm>
            <a:off x="76200" y="6224334"/>
            <a:ext cx="1280160" cy="598206"/>
          </a:xfrm>
          <a:prstGeom prst="rect">
            <a:avLst/>
          </a:prstGeom>
          <a:noFill/>
          <a:ln w="9525">
            <a:noFill/>
            <a:miter lim="800000"/>
            <a:headEnd/>
            <a:tailEnd/>
          </a:ln>
        </p:spPr>
      </p:pic>
      <p:sp>
        <p:nvSpPr>
          <p:cNvPr id="2" name="Title 1"/>
          <p:cNvSpPr>
            <a:spLocks noGrp="1"/>
          </p:cNvSpPr>
          <p:nvPr>
            <p:ph type="title"/>
          </p:nvPr>
        </p:nvSpPr>
        <p:spPr>
          <a:xfrm>
            <a:off x="-2381" y="606426"/>
            <a:ext cx="9144000" cy="1554162"/>
          </a:xfrm>
          <a:prstGeom prst="rect">
            <a:avLst/>
          </a:prstGeom>
        </p:spPr>
        <p:txBody>
          <a:bodyPr/>
          <a:lstStyle>
            <a:lvl1pPr>
              <a:defRPr lang="en-US" sz="3200" b="1" kern="1200" dirty="0">
                <a:solidFill>
                  <a:srgbClr val="FADA63"/>
                </a:solidFill>
                <a:latin typeface="Tahoma" pitchFamily="34" charset="0"/>
                <a:ea typeface="Tahoma" pitchFamily="34" charset="0"/>
                <a:cs typeface="Tahoma" pitchFamily="34" charset="0"/>
              </a:defRPr>
            </a:lvl1pPr>
          </a:lstStyle>
          <a:p>
            <a:pPr marL="0" lvl="0" indent="0" algn="ctr" defTabSz="914400" rtl="0" eaLnBrk="1" latinLnBrk="0" hangingPunct="1">
              <a:spcBef>
                <a:spcPts val="0"/>
              </a:spcBef>
              <a:buFont typeface="Arial" pitchFamily="34" charset="0"/>
              <a:buNone/>
            </a:pPr>
            <a:r>
              <a:rPr lang="en-US" dirty="0" smtClean="0"/>
              <a:t>Click to edit Master title style</a:t>
            </a:r>
            <a:endParaRPr lang="en-US" dirty="0"/>
          </a:p>
        </p:txBody>
      </p:sp>
    </p:spTree>
    <p:extLst>
      <p:ext uri="{BB962C8B-B14F-4D97-AF65-F5344CB8AC3E}">
        <p14:creationId xmlns:p14="http://schemas.microsoft.com/office/powerpoint/2010/main" val="2931715173"/>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909934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9408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97152"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486400"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939453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67600" cy="106984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01576" y="1687514"/>
            <a:ext cx="358002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01576" y="2327275"/>
            <a:ext cx="3580024"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486400" y="1687514"/>
            <a:ext cx="3581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486400" y="2327275"/>
            <a:ext cx="3581400"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34590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839748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3480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3687" y="152400"/>
            <a:ext cx="7275513" cy="1066800"/>
          </a:xfrm>
        </p:spPr>
        <p:txBody>
          <a:bodyPr anchor="b"/>
          <a:lstStyle>
            <a:lvl1pPr algn="l">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4724400" y="1676400"/>
            <a:ext cx="4114800" cy="4449763"/>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563687" y="1676400"/>
            <a:ext cx="3008313" cy="4449763"/>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7977804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6970712" cy="566738"/>
          </a:xfrm>
        </p:spPr>
        <p:txBody>
          <a:bodyPr anchor="b"/>
          <a:lstStyle>
            <a:lvl1pPr algn="l">
              <a:defRPr sz="2400" b="0">
                <a:solidFill>
                  <a:srgbClr val="003F7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697071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6970712"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002698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169862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655762"/>
            <a:ext cx="2057400" cy="5049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1655762"/>
            <a:ext cx="5105400" cy="5049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22085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888842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775"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600200" y="1673225"/>
            <a:ext cx="7315200" cy="4879975"/>
          </a:xfrm>
        </p:spPr>
        <p:txBody>
          <a:bodyPr/>
          <a:lstStyle/>
          <a:p>
            <a:pPr lvl="0"/>
            <a:endParaRPr lang="en-US" noProof="0" dirty="0"/>
          </a:p>
        </p:txBody>
      </p:sp>
    </p:spTree>
    <p:extLst>
      <p:ext uri="{BB962C8B-B14F-4D97-AF65-F5344CB8AC3E}">
        <p14:creationId xmlns:p14="http://schemas.microsoft.com/office/powerpoint/2010/main" val="1082129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ea typeface="+mn-ea"/>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base">
              <a:spcBef>
                <a:spcPct val="0"/>
              </a:spcBef>
              <a:spcAft>
                <a:spcPct val="0"/>
              </a:spcAft>
              <a:buClr>
                <a:srgbClr val="97233F"/>
              </a:buClr>
              <a:buFont typeface="Arial" charset="0"/>
              <a:buNone/>
              <a:defRPr/>
            </a:pPr>
            <a:endParaRPr lang="en-US" b="1" dirty="0">
              <a:solidFill>
                <a:srgbClr val="000000"/>
              </a:solidFill>
              <a:latin typeface="Calibri" pitchFamily="34" charset="0"/>
              <a:ea typeface="ＭＳ Ｐゴシック" pitchFamily="-107" charset="-128"/>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293462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Data chart with floating legend items">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1" y="570368"/>
            <a:ext cx="9134945" cy="4861711"/>
          </a:xfrm>
        </p:spPr>
        <p:txBody>
          <a:bodyPr/>
          <a:lstStyle/>
          <a:p>
            <a:endParaRPr lang="en-US" dirty="0"/>
          </a:p>
        </p:txBody>
      </p:sp>
      <p:sp>
        <p:nvSpPr>
          <p:cNvPr id="10" name="Title 9"/>
          <p:cNvSpPr>
            <a:spLocks noGrp="1"/>
          </p:cNvSpPr>
          <p:nvPr>
            <p:ph type="title"/>
          </p:nvPr>
        </p:nvSpPr>
        <p:spPr>
          <a:xfrm>
            <a:off x="457200" y="3048"/>
            <a:ext cx="8229600" cy="567320"/>
          </a:xfrm>
        </p:spPr>
        <p:txBody>
          <a:bodyPr>
            <a:noAutofit/>
          </a:bodyPr>
          <a:lstStyle>
            <a:lvl1pPr>
              <a:defRPr sz="3200"/>
            </a:lvl1pPr>
          </a:lstStyle>
          <a:p>
            <a:r>
              <a:rPr lang="en-US" dirty="0" smtClean="0"/>
              <a:t>Click to edit Master title style</a:t>
            </a:r>
            <a:endParaRPr lang="en-US" dirty="0"/>
          </a:p>
        </p:txBody>
      </p:sp>
      <p:sp>
        <p:nvSpPr>
          <p:cNvPr id="22" name="Text Placeholder 6"/>
          <p:cNvSpPr>
            <a:spLocks noGrp="1"/>
          </p:cNvSpPr>
          <p:nvPr>
            <p:ph type="body" sz="quarter" idx="25" hasCustomPrompt="1"/>
          </p:nvPr>
        </p:nvSpPr>
        <p:spPr>
          <a:xfrm>
            <a:off x="7179398" y="686567"/>
            <a:ext cx="1964603" cy="336486"/>
          </a:xfrm>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Direction desired</a:t>
            </a:r>
            <a:endParaRPr lang="en-US" dirty="0"/>
          </a:p>
        </p:txBody>
      </p:sp>
      <p:sp>
        <p:nvSpPr>
          <p:cNvPr id="3" name="Text Placeholder 2"/>
          <p:cNvSpPr>
            <a:spLocks noGrp="1"/>
          </p:cNvSpPr>
          <p:nvPr>
            <p:ph type="body" sz="quarter" idx="17" hasCustomPrompt="1"/>
          </p:nvPr>
        </p:nvSpPr>
        <p:spPr>
          <a:xfrm>
            <a:off x="8142051" y="2552699"/>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Legend1</a:t>
            </a:r>
            <a:endParaRPr lang="en-US" dirty="0"/>
          </a:p>
        </p:txBody>
      </p:sp>
      <p:sp>
        <p:nvSpPr>
          <p:cNvPr id="15" name="Text Placeholder 2"/>
          <p:cNvSpPr>
            <a:spLocks noGrp="1"/>
          </p:cNvSpPr>
          <p:nvPr>
            <p:ph type="body" sz="quarter" idx="18" hasCustomPrompt="1"/>
          </p:nvPr>
        </p:nvSpPr>
        <p:spPr>
          <a:xfrm>
            <a:off x="8142052" y="2849954"/>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Legend2</a:t>
            </a:r>
            <a:endParaRPr lang="en-US" dirty="0"/>
          </a:p>
        </p:txBody>
      </p:sp>
      <p:sp>
        <p:nvSpPr>
          <p:cNvPr id="16" name="Text Placeholder 2"/>
          <p:cNvSpPr>
            <a:spLocks noGrp="1"/>
          </p:cNvSpPr>
          <p:nvPr>
            <p:ph type="body" sz="quarter" idx="19" hasCustomPrompt="1"/>
          </p:nvPr>
        </p:nvSpPr>
        <p:spPr>
          <a:xfrm>
            <a:off x="8142051" y="3174370"/>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Legend3</a:t>
            </a:r>
            <a:endParaRPr lang="en-US" dirty="0"/>
          </a:p>
        </p:txBody>
      </p:sp>
      <p:sp>
        <p:nvSpPr>
          <p:cNvPr id="17" name="Text Placeholder 2"/>
          <p:cNvSpPr>
            <a:spLocks noGrp="1"/>
          </p:cNvSpPr>
          <p:nvPr>
            <p:ph type="body" sz="quarter" idx="20" hasCustomPrompt="1"/>
          </p:nvPr>
        </p:nvSpPr>
        <p:spPr>
          <a:xfrm>
            <a:off x="8103140" y="3509348"/>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Legend4</a:t>
            </a:r>
            <a:endParaRPr lang="en-US" dirty="0"/>
          </a:p>
        </p:txBody>
      </p:sp>
      <p:sp>
        <p:nvSpPr>
          <p:cNvPr id="18" name="Text Placeholder 2"/>
          <p:cNvSpPr>
            <a:spLocks noGrp="1"/>
          </p:cNvSpPr>
          <p:nvPr>
            <p:ph type="body" sz="quarter" idx="21" hasCustomPrompt="1"/>
          </p:nvPr>
        </p:nvSpPr>
        <p:spPr>
          <a:xfrm>
            <a:off x="8122597" y="3888085"/>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Legend5</a:t>
            </a:r>
            <a:endParaRPr lang="en-US" dirty="0"/>
          </a:p>
        </p:txBody>
      </p:sp>
      <p:sp>
        <p:nvSpPr>
          <p:cNvPr id="19" name="Text Placeholder 2"/>
          <p:cNvSpPr>
            <a:spLocks noGrp="1"/>
          </p:cNvSpPr>
          <p:nvPr>
            <p:ph type="body" sz="quarter" idx="22" hasCustomPrompt="1"/>
          </p:nvPr>
        </p:nvSpPr>
        <p:spPr>
          <a:xfrm>
            <a:off x="8132324" y="4239661"/>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Legend6</a:t>
            </a:r>
            <a:endParaRPr lang="en-US" dirty="0"/>
          </a:p>
        </p:txBody>
      </p:sp>
      <p:sp>
        <p:nvSpPr>
          <p:cNvPr id="20" name="Text Placeholder 2"/>
          <p:cNvSpPr>
            <a:spLocks noGrp="1"/>
          </p:cNvSpPr>
          <p:nvPr>
            <p:ph type="body" sz="quarter" idx="23" hasCustomPrompt="1"/>
          </p:nvPr>
        </p:nvSpPr>
        <p:spPr>
          <a:xfrm>
            <a:off x="8142051" y="4610853"/>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Legend7</a:t>
            </a:r>
            <a:endParaRPr lang="en-US" dirty="0"/>
          </a:p>
        </p:txBody>
      </p:sp>
      <p:sp>
        <p:nvSpPr>
          <p:cNvPr id="21" name="Text Placeholder 2"/>
          <p:cNvSpPr>
            <a:spLocks noGrp="1"/>
          </p:cNvSpPr>
          <p:nvPr>
            <p:ph type="body" sz="quarter" idx="24" hasCustomPrompt="1"/>
          </p:nvPr>
        </p:nvSpPr>
        <p:spPr>
          <a:xfrm>
            <a:off x="8151779" y="4945832"/>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Legend8</a:t>
            </a:r>
            <a:endParaRPr lang="en-US" dirty="0"/>
          </a:p>
        </p:txBody>
      </p:sp>
      <p:sp>
        <p:nvSpPr>
          <p:cNvPr id="8"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7" name="Text Placeholder 6"/>
          <p:cNvSpPr>
            <a:spLocks noGrp="1"/>
          </p:cNvSpPr>
          <p:nvPr>
            <p:ph type="body" sz="quarter" idx="13" hasCustomPrompt="1"/>
          </p:nvPr>
        </p:nvSpPr>
        <p:spPr>
          <a:xfrm>
            <a:off x="0" y="6301211"/>
            <a:ext cx="7297093"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4" name="Text Placeholder 6"/>
          <p:cNvSpPr>
            <a:spLocks noGrp="1"/>
          </p:cNvSpPr>
          <p:nvPr>
            <p:ph type="body" sz="quarter" idx="16" hasCustomPrompt="1"/>
          </p:nvPr>
        </p:nvSpPr>
        <p:spPr>
          <a:xfrm>
            <a:off x="7306147" y="6310264"/>
            <a:ext cx="1122629" cy="547735"/>
          </a:xfrm>
          <a:ln w="12700">
            <a:noFill/>
          </a:ln>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3786" y="6295869"/>
            <a:ext cx="706169" cy="562131"/>
          </a:xfrm>
          <a:prstGeom prst="rect">
            <a:avLst/>
          </a:prstGeom>
        </p:spPr>
      </p:pic>
    </p:spTree>
    <p:extLst>
      <p:ext uri="{BB962C8B-B14F-4D97-AF65-F5344CB8AC3E}">
        <p14:creationId xmlns:p14="http://schemas.microsoft.com/office/powerpoint/2010/main" val="42425264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31636046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solidFill>
                <a:srgbClr val="000000"/>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88FAF9D-AF5A-496A-B0B6-E10018E450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952367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218545925"/>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atin typeface="Arial Black" pitchFamily="34" charset="0"/>
              </a:defRPr>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4131155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lumMod val="75000"/>
          </a:schemeClr>
        </a:solid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contourClr>
                <a:schemeClr val="tx2"/>
              </a:contourClr>
            </a:sp3d>
          </a:bodyPr>
          <a:lstStyle>
            <a:lvl1pPr algn="r" rtl="0">
              <a:spcBef>
                <a:spcPct val="0"/>
              </a:spcBef>
              <a:buNone/>
              <a:defRPr sz="5600" b="1">
                <a:ln>
                  <a:noFill/>
                </a:ln>
                <a:solidFill>
                  <a:schemeClr val="accent3">
                    <a:tint val="90000"/>
                    <a:satMod val="120000"/>
                  </a:schemeClr>
                </a:solidFill>
                <a:effectLst/>
                <a:latin typeface="+mj-lt"/>
                <a:ea typeface="+mj-ea"/>
                <a:cs typeface="+mj-cs"/>
              </a:defRPr>
            </a:lvl1pPr>
          </a:lstStyle>
          <a:p>
            <a:r>
              <a:rPr lang="en-US" dirty="0" smtClean="0"/>
              <a:t>Click to edit Master title style</a:t>
            </a:r>
            <a:endParaRPr lang="en-US" dirty="0"/>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
        <p:nvSpPr>
          <p:cNvPr id="4" name="Date Placeholder 29"/>
          <p:cNvSpPr>
            <a:spLocks noGrp="1"/>
          </p:cNvSpPr>
          <p:nvPr>
            <p:ph type="dt" sz="half" idx="10"/>
          </p:nvPr>
        </p:nvSpPr>
        <p:spPr/>
        <p:txBody>
          <a:bodyPr/>
          <a:lstStyle>
            <a:lvl1pPr>
              <a:defRPr/>
            </a:lvl1pPr>
          </a:lstStyle>
          <a:p>
            <a:pPr>
              <a:defRPr/>
            </a:pPr>
            <a:fld id="{20EE4CFB-EA6A-4712-8F73-9FD9665C6CA5}" type="datetimeFigureOut">
              <a:rPr lang="en-US">
                <a:solidFill>
                  <a:srgbClr val="DBF5F9">
                    <a:shade val="90000"/>
                  </a:srgbClr>
                </a:solidFill>
              </a:rPr>
              <a:pPr>
                <a:defRPr/>
              </a:pPr>
              <a:t>12/4/2013</a:t>
            </a:fld>
            <a:endParaRPr lang="en-US">
              <a:solidFill>
                <a:srgbClr val="DBF5F9">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26"/>
          <p:cNvSpPr>
            <a:spLocks noGrp="1"/>
          </p:cNvSpPr>
          <p:nvPr>
            <p:ph type="sldNum" sz="quarter" idx="12"/>
          </p:nvPr>
        </p:nvSpPr>
        <p:spPr/>
        <p:txBody>
          <a:bodyPr/>
          <a:lstStyle>
            <a:lvl1pPr>
              <a:defRPr/>
            </a:lvl1pPr>
          </a:lstStyle>
          <a:p>
            <a:pPr>
              <a:defRPr/>
            </a:pPr>
            <a:fld id="{51D426BB-B046-49C6-B7E0-C43B44D905D8}" type="slidenum">
              <a:rPr lang="en-US">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3105791499"/>
      </p:ext>
    </p:extLst>
  </p:cSld>
  <p:clrMapOvr>
    <a:overrideClrMapping bg1="dk1" tx1="lt1" bg2="dk2" tx2="lt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FCCF3DD3-AB13-46FB-8548-B441071EEF54}" type="datetimeFigureOut">
              <a:rPr lang="en-US">
                <a:solidFill>
                  <a:srgbClr val="04617B">
                    <a:shade val="90000"/>
                  </a:srgbClr>
                </a:solidFill>
              </a:rPr>
              <a:pPr>
                <a:defRPr/>
              </a:pPr>
              <a:t>12/4/2013</a:t>
            </a:fld>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D967107A-590B-4310-B978-A139650B2535}"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9694019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99A35C2-FA03-410C-81B4-AFB443CC7002}" type="datetimeFigureOut">
              <a:rPr lang="en-US">
                <a:solidFill>
                  <a:srgbClr val="DBF5F9">
                    <a:shade val="90000"/>
                  </a:srgbClr>
                </a:solidFill>
              </a:rPr>
              <a:pPr>
                <a:defRPr/>
              </a:pPr>
              <a:t>12/4/2013</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81BC299C-CCD9-4AA4-9E7A-54AF98460005}" type="slidenum">
              <a:rPr lang="en-US">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475230976"/>
      </p:ext>
    </p:extLst>
  </p:cSld>
  <p:clrMapOvr>
    <a:overrideClrMapping bg1="dk1" tx1="lt1" bg2="dk2" tx2="lt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E9CD9FA5-79C3-4604-9CAA-D5AA83F32B71}" type="datetimeFigureOut">
              <a:rPr lang="en-US">
                <a:solidFill>
                  <a:srgbClr val="04617B">
                    <a:shade val="90000"/>
                  </a:srgbClr>
                </a:solidFill>
              </a:rPr>
              <a:pPr>
                <a:defRPr/>
              </a:pPr>
              <a:t>12/4/2013</a:t>
            </a:fld>
            <a:endParaRPr 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57B40B31-BA82-43FD-AD20-408317A7339C}"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623897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9545660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A9C4189C-7422-4148-A560-9ECF7AAEA343}" type="datetimeFigureOut">
              <a:rPr lang="en-US">
                <a:solidFill>
                  <a:srgbClr val="04617B">
                    <a:shade val="90000"/>
                  </a:srgbClr>
                </a:solidFill>
              </a:rPr>
              <a:pPr>
                <a:defRPr/>
              </a:pPr>
              <a:t>12/4/2013</a:t>
            </a:fld>
            <a:endParaRPr lang="en-US">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11BBE84E-DE8A-486C-AD92-EBBEB5059A58}"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8270212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626EAE70-2E67-4016-AF23-60B6500447BC}" type="datetimeFigureOut">
              <a:rPr lang="en-US">
                <a:solidFill>
                  <a:srgbClr val="04617B">
                    <a:shade val="90000"/>
                  </a:srgbClr>
                </a:solidFill>
              </a:rPr>
              <a:pPr>
                <a:defRPr/>
              </a:pPr>
              <a:t>12/4/2013</a:t>
            </a:fld>
            <a:endParaRPr lang="en-US">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C9E648AD-35E2-4E61-BFAF-47F22E3FB54A}"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4727499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4063AA9C-0E12-467A-AD48-A469F4D346A7}" type="datetimeFigureOut">
              <a:rPr lang="en-US">
                <a:solidFill>
                  <a:srgbClr val="04617B">
                    <a:shade val="90000"/>
                  </a:srgbClr>
                </a:solidFill>
              </a:rPr>
              <a:pPr>
                <a:defRPr/>
              </a:pPr>
              <a:t>12/4/2013</a:t>
            </a:fld>
            <a:endParaRPr lang="en-US">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988CF7C1-0703-4949-84DC-2051C0175A6E}"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76351270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291F47C9-0A52-47DB-8EE1-E2944D731763}" type="datetimeFigureOut">
              <a:rPr lang="en-US">
                <a:solidFill>
                  <a:srgbClr val="04617B">
                    <a:shade val="90000"/>
                  </a:srgbClr>
                </a:solidFill>
              </a:rPr>
              <a:pPr>
                <a:defRPr/>
              </a:pPr>
              <a:t>12/4/2013</a:t>
            </a:fld>
            <a:endParaRPr 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7656A522-17DC-4534-AF57-451FC3FA9844}"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85652011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2400">
              <a:solidFill>
                <a:prstClr val="black"/>
              </a:solidFill>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2400">
              <a:solidFill>
                <a:prstClr val="black"/>
              </a:solidFill>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7ECEBA81-EA3D-41E0-807B-9BB308930654}" type="datetimeFigureOut">
              <a:rPr lang="en-US">
                <a:solidFill>
                  <a:srgbClr val="04617B">
                    <a:shade val="90000"/>
                  </a:srgbClr>
                </a:solidFill>
              </a:rPr>
              <a:pPr>
                <a:defRPr/>
              </a:pPr>
              <a:t>12/4/2013</a:t>
            </a:fld>
            <a:endParaRPr lang="en-US">
              <a:solidFill>
                <a:srgbClr val="04617B">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8D9D4ABE-3B03-4DCD-8686-ED07CCFDF464}"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2801298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B02F2B49-1DFB-475C-9840-0211D216A461}" type="datetimeFigureOut">
              <a:rPr lang="en-US">
                <a:solidFill>
                  <a:srgbClr val="04617B">
                    <a:shade val="90000"/>
                  </a:srgbClr>
                </a:solidFill>
              </a:rPr>
              <a:pPr>
                <a:defRPr/>
              </a:pPr>
              <a:t>12/4/2013</a:t>
            </a:fld>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D570B19C-0FB7-49E7-851B-1671B5438B11}"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148181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4806CADC-CA49-4BDB-90B8-88179E896959}" type="datetimeFigureOut">
              <a:rPr lang="en-US">
                <a:solidFill>
                  <a:srgbClr val="04617B">
                    <a:shade val="90000"/>
                  </a:srgbClr>
                </a:solidFill>
              </a:rPr>
              <a:pPr>
                <a:defRPr/>
              </a:pPr>
              <a:t>12/4/2013</a:t>
            </a:fld>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827E5B63-7134-4670-8CA1-8F98334DBB0B}"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900855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
        <p:nvSpPr>
          <p:cNvPr id="7"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Tree>
    <p:extLst>
      <p:ext uri="{BB962C8B-B14F-4D97-AF65-F5344CB8AC3E}">
        <p14:creationId xmlns:p14="http://schemas.microsoft.com/office/powerpoint/2010/main" val="327738576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275738010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199341657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Bad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287248362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asic Content Bad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76161301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92236178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a:p>
            <a:pPr lvl="1"/>
            <a:r>
              <a:rPr lang="en-US" smtClean="0"/>
              <a:t>Second level</a:t>
            </a:r>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410227721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5569603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371600" y="4343400"/>
            <a:ext cx="6400800" cy="292100"/>
          </a:xfrm>
          <a:prstGeom prst="rect">
            <a:avLst/>
          </a:prstGeom>
        </p:spPr>
        <p:txBody>
          <a:bodyPr>
            <a:spAutoFit/>
          </a:bodyPr>
          <a:lstStyle/>
          <a:p>
            <a:pPr eaLnBrk="0" fontAlgn="base" hangingPunct="0">
              <a:spcBef>
                <a:spcPct val="0"/>
              </a:spcBef>
              <a:spcAft>
                <a:spcPct val="0"/>
              </a:spcAft>
              <a:defRPr/>
            </a:pPr>
            <a:r>
              <a:rPr lang="en-US" sz="1300" b="1" dirty="0">
                <a:solidFill>
                  <a:srgbClr val="FFFFFF"/>
                </a:solidFill>
                <a:latin typeface="Arial" pitchFamily="34" charset="0"/>
              </a:rPr>
              <a:t>For more information please contact Centers for Disease Control and Prevention</a:t>
            </a:r>
          </a:p>
        </p:txBody>
      </p:sp>
      <p:sp>
        <p:nvSpPr>
          <p:cNvPr id="6" name="Rectangle 5"/>
          <p:cNvSpPr/>
          <p:nvPr/>
        </p:nvSpPr>
        <p:spPr>
          <a:xfrm>
            <a:off x="1371600" y="4705350"/>
            <a:ext cx="5943600" cy="647700"/>
          </a:xfrm>
          <a:prstGeom prst="rect">
            <a:avLst/>
          </a:prstGeom>
        </p:spPr>
        <p:txBody>
          <a:bodyPr>
            <a:spAutoFit/>
          </a:bodyPr>
          <a:lstStyle/>
          <a:p>
            <a:pPr eaLnBrk="0" fontAlgn="base" hangingPunct="0">
              <a:spcBef>
                <a:spcPct val="0"/>
              </a:spcBef>
              <a:spcAft>
                <a:spcPct val="0"/>
              </a:spcAft>
              <a:defRPr/>
            </a:pPr>
            <a:r>
              <a:rPr lang="en-US" sz="1200" dirty="0">
                <a:solidFill>
                  <a:srgbClr val="FFFFFF"/>
                </a:solidFill>
                <a:latin typeface="Arial" pitchFamily="34" charset="0"/>
              </a:rPr>
              <a:t>1600 Clifton Road NE, Atlanta, GA 30333</a:t>
            </a:r>
          </a:p>
          <a:p>
            <a:pPr eaLnBrk="0" fontAlgn="base" hangingPunct="0">
              <a:spcBef>
                <a:spcPct val="0"/>
              </a:spcBef>
              <a:spcAft>
                <a:spcPct val="0"/>
              </a:spcAft>
              <a:defRPr/>
            </a:pPr>
            <a:r>
              <a:rPr lang="en-US" sz="1200" dirty="0">
                <a:solidFill>
                  <a:srgbClr val="FFFFFF"/>
                </a:solidFill>
                <a:latin typeface="Arial" pitchFamily="34" charset="0"/>
              </a:rPr>
              <a:t>Telephone, 1-800-CDC-INFO (232-4636)/TTY: 1-888-232-6348</a:t>
            </a:r>
          </a:p>
          <a:p>
            <a:pPr eaLnBrk="0" fontAlgn="base" hangingPunct="0">
              <a:spcBef>
                <a:spcPct val="0"/>
              </a:spcBef>
              <a:spcAft>
                <a:spcPct val="0"/>
              </a:spcAft>
              <a:defRPr/>
            </a:pPr>
            <a:r>
              <a:rPr lang="en-US" sz="1200" dirty="0">
                <a:solidFill>
                  <a:srgbClr val="FFFFFF"/>
                </a:solidFill>
                <a:latin typeface="Arial" pitchFamily="34" charset="0"/>
              </a:rPr>
              <a:t>E-mail: cdcinfo@cdc.gov 	Web: www.cdc.gov</a:t>
            </a:r>
          </a:p>
        </p:txBody>
      </p:sp>
      <p:sp>
        <p:nvSpPr>
          <p:cNvPr id="7" name="Rectangle 6"/>
          <p:cNvSpPr/>
          <p:nvPr/>
        </p:nvSpPr>
        <p:spPr>
          <a:xfrm>
            <a:off x="1371600" y="5421313"/>
            <a:ext cx="5943600" cy="369887"/>
          </a:xfrm>
          <a:prstGeom prst="rect">
            <a:avLst/>
          </a:prstGeom>
        </p:spPr>
        <p:txBody>
          <a:bodyPr>
            <a:spAutoFit/>
          </a:bodyPr>
          <a:lstStyle/>
          <a:p>
            <a:pPr eaLnBrk="0" fontAlgn="base" hangingPunct="0">
              <a:spcBef>
                <a:spcPct val="0"/>
              </a:spcBef>
              <a:spcAft>
                <a:spcPct val="0"/>
              </a:spcAft>
              <a:defRPr/>
            </a:pPr>
            <a:r>
              <a:rPr lang="en-US" sz="900" dirty="0">
                <a:solidFill>
                  <a:srgbClr val="FFFFFF"/>
                </a:solidFill>
                <a:latin typeface="Arial" pitchFamily="34" charset="0"/>
              </a:rPr>
              <a:t>The findings and conclusions in this report are those of the authors and do not necessarily represent the official position of the Centers for Disease Control and Prevention.</a:t>
            </a:r>
          </a:p>
        </p:txBody>
      </p:sp>
      <p:sp>
        <p:nvSpPr>
          <p:cNvPr id="3"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10"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
        <p:nvSpPr>
          <p:cNvPr id="12"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Tree>
    <p:extLst>
      <p:ext uri="{BB962C8B-B14F-4D97-AF65-F5344CB8AC3E}">
        <p14:creationId xmlns:p14="http://schemas.microsoft.com/office/powerpoint/2010/main" val="245020656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
        <p:nvSpPr>
          <p:cNvPr id="7"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Tree>
    <p:extLst>
      <p:ext uri="{BB962C8B-B14F-4D97-AF65-F5344CB8AC3E}">
        <p14:creationId xmlns:p14="http://schemas.microsoft.com/office/powerpoint/2010/main" val="373320082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fontAlgn="base">
              <a:spcBef>
                <a:spcPct val="0"/>
              </a:spcBef>
              <a:spcAft>
                <a:spcPct val="0"/>
              </a:spcAft>
              <a:defRPr/>
            </a:pPr>
            <a:endParaRPr lang="en-US" dirty="0">
              <a:solidFill>
                <a:srgbClr val="FFC000"/>
              </a:solidFill>
              <a:latin typeface="Arial" pitchFamily="34" charset="0"/>
            </a:endParaRPr>
          </a:p>
        </p:txBody>
      </p:sp>
      <p:sp>
        <p:nvSpPr>
          <p:cNvPr id="3" name="Rectangle 4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fontAlgn="base">
              <a:spcBef>
                <a:spcPct val="0"/>
              </a:spcBef>
              <a:spcAft>
                <a:spcPct val="0"/>
              </a:spcAft>
              <a:defRPr/>
            </a:pPr>
            <a:endParaRPr lang="en-US" dirty="0">
              <a:solidFill>
                <a:srgbClr val="FFC000"/>
              </a:solidFill>
              <a:latin typeface="Arial" pitchFamily="34" charset="0"/>
            </a:endParaRPr>
          </a:p>
        </p:txBody>
      </p:sp>
      <p:sp>
        <p:nvSpPr>
          <p:cNvPr id="4" name="Rectangle 4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fontAlgn="base">
              <a:spcBef>
                <a:spcPct val="0"/>
              </a:spcBef>
              <a:spcAft>
                <a:spcPct val="0"/>
              </a:spcAft>
              <a:defRPr/>
            </a:pPr>
            <a:fld id="{32ED5235-BD27-45F5-873B-2AE9014511E1}" type="slidenum">
              <a:rPr lang="en-US">
                <a:solidFill>
                  <a:srgbClr val="FFC000"/>
                </a:solidFill>
                <a:latin typeface="Arial" pitchFamily="34" charset="0"/>
              </a:rPr>
              <a:pPr fontAlgn="base">
                <a:spcBef>
                  <a:spcPct val="0"/>
                </a:spcBef>
                <a:spcAft>
                  <a:spcPct val="0"/>
                </a:spcAft>
                <a:defRPr/>
              </a:pPr>
              <a:t>‹#›</a:t>
            </a:fld>
            <a:endParaRPr lang="en-US" dirty="0">
              <a:solidFill>
                <a:srgbClr val="FFC000"/>
              </a:solidFill>
              <a:latin typeface="Arial" pitchFamily="34" charset="0"/>
            </a:endParaRPr>
          </a:p>
        </p:txBody>
      </p:sp>
    </p:spTree>
    <p:extLst>
      <p:ext uri="{BB962C8B-B14F-4D97-AF65-F5344CB8AC3E}">
        <p14:creationId xmlns:p14="http://schemas.microsoft.com/office/powerpoint/2010/main" val="3741660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21334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34792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ea typeface="+mn-ea"/>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97794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65408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27836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2788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0039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69337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398242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3356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53699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540408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48356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4362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272212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solidFill>
                <a:prstClr val="black"/>
              </a:solidFill>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59550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40116754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2495653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1A4EBD27-DC53-4898-B72E-5655E4B22A6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09023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solidFill>
                <a:prstClr val="black"/>
              </a:solidFill>
            </a:endParaRPr>
          </a:p>
        </p:txBody>
      </p:sp>
      <p:pic>
        <p:nvPicPr>
          <p:cNvPr id="5"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3" cstate="print"/>
          <a:srcRect/>
          <a:stretch>
            <a:fillRect/>
          </a:stretch>
        </p:blipFill>
        <p:spPr bwMode="auto">
          <a:xfrm>
            <a:off x="7604125" y="6078002"/>
            <a:ext cx="1477963" cy="744538"/>
          </a:xfrm>
          <a:prstGeom prst="rect">
            <a:avLst/>
          </a:prstGeom>
          <a:noFill/>
          <a:ln w="9525">
            <a:noFill/>
            <a:miter lim="800000"/>
            <a:headEnd/>
            <a:tailEnd/>
          </a:ln>
        </p:spPr>
      </p:pic>
      <p:pic>
        <p:nvPicPr>
          <p:cNvPr id="7" name="Picture 33" descr="HP2020_logo.png"/>
          <p:cNvPicPr>
            <a:picLocks noChangeAspect="1"/>
          </p:cNvPicPr>
          <p:nvPr userDrawn="1"/>
        </p:nvPicPr>
        <p:blipFill>
          <a:blip r:embed="rId4" cstate="print"/>
          <a:srcRect/>
          <a:stretch>
            <a:fillRect/>
          </a:stretch>
        </p:blipFill>
        <p:spPr bwMode="auto">
          <a:xfrm>
            <a:off x="76200" y="6224334"/>
            <a:ext cx="1280160" cy="598206"/>
          </a:xfrm>
          <a:prstGeom prst="rect">
            <a:avLst/>
          </a:prstGeom>
          <a:noFill/>
          <a:ln w="9525">
            <a:noFill/>
            <a:miter lim="800000"/>
            <a:headEnd/>
            <a:tailEnd/>
          </a:ln>
        </p:spPr>
      </p:pic>
      <p:sp>
        <p:nvSpPr>
          <p:cNvPr id="2" name="Title 1"/>
          <p:cNvSpPr>
            <a:spLocks noGrp="1"/>
          </p:cNvSpPr>
          <p:nvPr>
            <p:ph type="title"/>
          </p:nvPr>
        </p:nvSpPr>
        <p:spPr>
          <a:xfrm>
            <a:off x="-2381" y="606426"/>
            <a:ext cx="9144000" cy="1554162"/>
          </a:xfrm>
          <a:prstGeom prst="rect">
            <a:avLst/>
          </a:prstGeom>
        </p:spPr>
        <p:txBody>
          <a:bodyPr/>
          <a:lstStyle>
            <a:lvl1pPr>
              <a:defRPr lang="en-US" sz="3200" b="1" kern="1200" dirty="0">
                <a:solidFill>
                  <a:srgbClr val="FADA63"/>
                </a:solidFill>
                <a:latin typeface="Tahoma" pitchFamily="34" charset="0"/>
                <a:ea typeface="Tahoma" pitchFamily="34" charset="0"/>
                <a:cs typeface="Tahoma" pitchFamily="34" charset="0"/>
              </a:defRPr>
            </a:lvl1pPr>
          </a:lstStyle>
          <a:p>
            <a:pPr marL="0" lvl="0" indent="0" algn="ctr" defTabSz="914400" rtl="0" eaLnBrk="1" latinLnBrk="0" hangingPunct="1">
              <a:spcBef>
                <a:spcPts val="0"/>
              </a:spcBef>
              <a:buFont typeface="Arial" pitchFamily="34" charset="0"/>
              <a:buNone/>
            </a:pPr>
            <a:r>
              <a:rPr lang="en-US" dirty="0" smtClean="0"/>
              <a:t>Click to edit Master title style</a:t>
            </a:r>
            <a:endParaRPr lang="en-US" dirty="0"/>
          </a:p>
        </p:txBody>
      </p:sp>
    </p:spTree>
    <p:extLst>
      <p:ext uri="{BB962C8B-B14F-4D97-AF65-F5344CB8AC3E}">
        <p14:creationId xmlns:p14="http://schemas.microsoft.com/office/powerpoint/2010/main" val="520259787"/>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
        <p:nvSpPr>
          <p:cNvPr id="10" name="Title 10"/>
          <p:cNvSpPr>
            <a:spLocks noGrp="1"/>
          </p:cNvSpPr>
          <p:nvPr>
            <p:ph type="title"/>
          </p:nvPr>
        </p:nvSpPr>
        <p:spPr>
          <a:xfrm>
            <a:off x="457200" y="0"/>
            <a:ext cx="8229600" cy="558140"/>
          </a:xfrm>
        </p:spPr>
        <p:txBody>
          <a:bodyPr>
            <a:normAutofit/>
          </a:bodyPr>
          <a:lstStyle>
            <a:lvl1pPr>
              <a:defRPr sz="3200" b="1">
                <a:solidFill>
                  <a:srgbClr val="003F72"/>
                </a:solidFill>
                <a:latin typeface="Arial Black" pitchFamily="34" charset="0"/>
                <a:ea typeface="Tahoma" pitchFamily="34" charset="0"/>
                <a:cs typeface="Tahoma"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350140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264462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874547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97152"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486400"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6678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67600" cy="106984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01576" y="1687514"/>
            <a:ext cx="358002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01576" y="2327275"/>
            <a:ext cx="3580024"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486400" y="1687514"/>
            <a:ext cx="3581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486400" y="2327275"/>
            <a:ext cx="3581400"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71109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4255489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9507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3687" y="152400"/>
            <a:ext cx="7275513" cy="1066800"/>
          </a:xfrm>
        </p:spPr>
        <p:txBody>
          <a:bodyPr anchor="b"/>
          <a:lstStyle>
            <a:lvl1pPr algn="l">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4724400" y="1676400"/>
            <a:ext cx="4114800" cy="4449763"/>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563687" y="1676400"/>
            <a:ext cx="3008313" cy="4449763"/>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7763308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6970712" cy="566738"/>
          </a:xfrm>
        </p:spPr>
        <p:txBody>
          <a:bodyPr anchor="b"/>
          <a:lstStyle>
            <a:lvl1pPr algn="l">
              <a:defRPr sz="2400" b="0">
                <a:solidFill>
                  <a:srgbClr val="003F7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697071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6970712"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977013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525031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655762"/>
            <a:ext cx="2057400" cy="5049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1655762"/>
            <a:ext cx="5105400" cy="5049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03235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0159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775"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600200" y="1673225"/>
            <a:ext cx="7315200" cy="4879975"/>
          </a:xfrm>
        </p:spPr>
        <p:txBody>
          <a:bodyPr/>
          <a:lstStyle/>
          <a:p>
            <a:pPr lvl="0"/>
            <a:endParaRPr lang="en-US" noProof="0" dirty="0"/>
          </a:p>
        </p:txBody>
      </p:sp>
    </p:spTree>
    <p:extLst>
      <p:ext uri="{BB962C8B-B14F-4D97-AF65-F5344CB8AC3E}">
        <p14:creationId xmlns:p14="http://schemas.microsoft.com/office/powerpoint/2010/main" val="2385976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base">
              <a:spcBef>
                <a:spcPct val="0"/>
              </a:spcBef>
              <a:spcAft>
                <a:spcPct val="0"/>
              </a:spcAft>
              <a:buClr>
                <a:srgbClr val="97233F"/>
              </a:buClr>
              <a:buFont typeface="Arial" charset="0"/>
              <a:buNone/>
              <a:defRPr/>
            </a:pPr>
            <a:endParaRPr lang="en-US" b="1" dirty="0">
              <a:solidFill>
                <a:srgbClr val="000000"/>
              </a:solidFill>
              <a:latin typeface="Calibri" pitchFamily="34" charset="0"/>
              <a:ea typeface="ＭＳ Ｐゴシック" pitchFamily="-107" charset="-128"/>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42266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Data chart with floating legend items">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1" y="570368"/>
            <a:ext cx="9134945" cy="4861711"/>
          </a:xfrm>
        </p:spPr>
        <p:txBody>
          <a:bodyPr/>
          <a:lstStyle/>
          <a:p>
            <a:endParaRPr lang="en-US" dirty="0"/>
          </a:p>
        </p:txBody>
      </p:sp>
      <p:sp>
        <p:nvSpPr>
          <p:cNvPr id="10" name="Title 9"/>
          <p:cNvSpPr>
            <a:spLocks noGrp="1"/>
          </p:cNvSpPr>
          <p:nvPr>
            <p:ph type="title"/>
          </p:nvPr>
        </p:nvSpPr>
        <p:spPr>
          <a:xfrm>
            <a:off x="457200" y="3048"/>
            <a:ext cx="8229600" cy="567320"/>
          </a:xfrm>
        </p:spPr>
        <p:txBody>
          <a:bodyPr>
            <a:noAutofit/>
          </a:bodyPr>
          <a:lstStyle>
            <a:lvl1pPr>
              <a:defRPr sz="3200"/>
            </a:lvl1pPr>
          </a:lstStyle>
          <a:p>
            <a:r>
              <a:rPr lang="en-US" dirty="0" smtClean="0"/>
              <a:t>Click to edit Master title style</a:t>
            </a:r>
            <a:endParaRPr lang="en-US" dirty="0"/>
          </a:p>
        </p:txBody>
      </p:sp>
      <p:sp>
        <p:nvSpPr>
          <p:cNvPr id="22" name="Text Placeholder 6"/>
          <p:cNvSpPr>
            <a:spLocks noGrp="1"/>
          </p:cNvSpPr>
          <p:nvPr>
            <p:ph type="body" sz="quarter" idx="25" hasCustomPrompt="1"/>
          </p:nvPr>
        </p:nvSpPr>
        <p:spPr>
          <a:xfrm>
            <a:off x="7179398" y="686567"/>
            <a:ext cx="1964603" cy="336486"/>
          </a:xfrm>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Direction desired</a:t>
            </a:r>
            <a:endParaRPr lang="en-US" dirty="0"/>
          </a:p>
        </p:txBody>
      </p:sp>
      <p:sp>
        <p:nvSpPr>
          <p:cNvPr id="3" name="Text Placeholder 2"/>
          <p:cNvSpPr>
            <a:spLocks noGrp="1"/>
          </p:cNvSpPr>
          <p:nvPr>
            <p:ph type="body" sz="quarter" idx="17" hasCustomPrompt="1"/>
          </p:nvPr>
        </p:nvSpPr>
        <p:spPr>
          <a:xfrm>
            <a:off x="8142051" y="2552699"/>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Legend1</a:t>
            </a:r>
            <a:endParaRPr lang="en-US" dirty="0"/>
          </a:p>
        </p:txBody>
      </p:sp>
      <p:sp>
        <p:nvSpPr>
          <p:cNvPr id="15" name="Text Placeholder 2"/>
          <p:cNvSpPr>
            <a:spLocks noGrp="1"/>
          </p:cNvSpPr>
          <p:nvPr>
            <p:ph type="body" sz="quarter" idx="18" hasCustomPrompt="1"/>
          </p:nvPr>
        </p:nvSpPr>
        <p:spPr>
          <a:xfrm>
            <a:off x="8142052" y="2849954"/>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Legend2</a:t>
            </a:r>
            <a:endParaRPr lang="en-US" dirty="0"/>
          </a:p>
        </p:txBody>
      </p:sp>
      <p:sp>
        <p:nvSpPr>
          <p:cNvPr id="16" name="Text Placeholder 2"/>
          <p:cNvSpPr>
            <a:spLocks noGrp="1"/>
          </p:cNvSpPr>
          <p:nvPr>
            <p:ph type="body" sz="quarter" idx="19" hasCustomPrompt="1"/>
          </p:nvPr>
        </p:nvSpPr>
        <p:spPr>
          <a:xfrm>
            <a:off x="8142051" y="3174370"/>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Legend3</a:t>
            </a:r>
            <a:endParaRPr lang="en-US" dirty="0"/>
          </a:p>
        </p:txBody>
      </p:sp>
      <p:sp>
        <p:nvSpPr>
          <p:cNvPr id="17" name="Text Placeholder 2"/>
          <p:cNvSpPr>
            <a:spLocks noGrp="1"/>
          </p:cNvSpPr>
          <p:nvPr>
            <p:ph type="body" sz="quarter" idx="20" hasCustomPrompt="1"/>
          </p:nvPr>
        </p:nvSpPr>
        <p:spPr>
          <a:xfrm>
            <a:off x="8103140" y="3509348"/>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Legend4</a:t>
            </a:r>
            <a:endParaRPr lang="en-US" dirty="0"/>
          </a:p>
        </p:txBody>
      </p:sp>
      <p:sp>
        <p:nvSpPr>
          <p:cNvPr id="18" name="Text Placeholder 2"/>
          <p:cNvSpPr>
            <a:spLocks noGrp="1"/>
          </p:cNvSpPr>
          <p:nvPr>
            <p:ph type="body" sz="quarter" idx="21" hasCustomPrompt="1"/>
          </p:nvPr>
        </p:nvSpPr>
        <p:spPr>
          <a:xfrm>
            <a:off x="8122597" y="3888085"/>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Legend5</a:t>
            </a:r>
            <a:endParaRPr lang="en-US" dirty="0"/>
          </a:p>
        </p:txBody>
      </p:sp>
      <p:sp>
        <p:nvSpPr>
          <p:cNvPr id="19" name="Text Placeholder 2"/>
          <p:cNvSpPr>
            <a:spLocks noGrp="1"/>
          </p:cNvSpPr>
          <p:nvPr>
            <p:ph type="body" sz="quarter" idx="22" hasCustomPrompt="1"/>
          </p:nvPr>
        </p:nvSpPr>
        <p:spPr>
          <a:xfrm>
            <a:off x="8132324" y="4239661"/>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Legend6</a:t>
            </a:r>
            <a:endParaRPr lang="en-US" dirty="0"/>
          </a:p>
        </p:txBody>
      </p:sp>
      <p:sp>
        <p:nvSpPr>
          <p:cNvPr id="20" name="Text Placeholder 2"/>
          <p:cNvSpPr>
            <a:spLocks noGrp="1"/>
          </p:cNvSpPr>
          <p:nvPr>
            <p:ph type="body" sz="quarter" idx="23" hasCustomPrompt="1"/>
          </p:nvPr>
        </p:nvSpPr>
        <p:spPr>
          <a:xfrm>
            <a:off x="8142051" y="4610853"/>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Legend7</a:t>
            </a:r>
            <a:endParaRPr lang="en-US" dirty="0"/>
          </a:p>
        </p:txBody>
      </p:sp>
      <p:sp>
        <p:nvSpPr>
          <p:cNvPr id="21" name="Text Placeholder 2"/>
          <p:cNvSpPr>
            <a:spLocks noGrp="1"/>
          </p:cNvSpPr>
          <p:nvPr>
            <p:ph type="body" sz="quarter" idx="24" hasCustomPrompt="1"/>
          </p:nvPr>
        </p:nvSpPr>
        <p:spPr>
          <a:xfrm>
            <a:off x="8151779" y="4945832"/>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Legend8</a:t>
            </a:r>
            <a:endParaRPr lang="en-US" dirty="0"/>
          </a:p>
        </p:txBody>
      </p:sp>
      <p:sp>
        <p:nvSpPr>
          <p:cNvPr id="8"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7" name="Text Placeholder 6"/>
          <p:cNvSpPr>
            <a:spLocks noGrp="1"/>
          </p:cNvSpPr>
          <p:nvPr>
            <p:ph type="body" sz="quarter" idx="13" hasCustomPrompt="1"/>
          </p:nvPr>
        </p:nvSpPr>
        <p:spPr>
          <a:xfrm>
            <a:off x="0" y="6301211"/>
            <a:ext cx="7297093"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4" name="Text Placeholder 6"/>
          <p:cNvSpPr>
            <a:spLocks noGrp="1"/>
          </p:cNvSpPr>
          <p:nvPr>
            <p:ph type="body" sz="quarter" idx="16" hasCustomPrompt="1"/>
          </p:nvPr>
        </p:nvSpPr>
        <p:spPr>
          <a:xfrm>
            <a:off x="7306147" y="6310264"/>
            <a:ext cx="1122629" cy="547735"/>
          </a:xfrm>
          <a:ln w="12700">
            <a:noFill/>
          </a:ln>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3786" y="6295869"/>
            <a:ext cx="706169" cy="562131"/>
          </a:xfrm>
          <a:prstGeom prst="rect">
            <a:avLst/>
          </a:prstGeom>
        </p:spPr>
      </p:pic>
    </p:spTree>
    <p:extLst>
      <p:ext uri="{BB962C8B-B14F-4D97-AF65-F5344CB8AC3E}">
        <p14:creationId xmlns:p14="http://schemas.microsoft.com/office/powerpoint/2010/main" val="21123439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32765711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solidFill>
                <a:srgbClr val="000000"/>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88FAF9D-AF5A-496A-B0B6-E10018E450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377696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Rectangle 8"/>
          <p:cNvSpPr/>
          <p:nvPr userDrawn="1"/>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0" name="Rectangle 9"/>
          <p:cNvSpPr/>
          <p:nvPr userDrawn="1"/>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1" name="Rectangle 19"/>
          <p:cNvSpPr>
            <a:spLocks noChangeArrowheads="1"/>
          </p:cNvSpPr>
          <p:nvPr userDrawn="1"/>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12" name="Picture 15" descr="map.png"/>
          <p:cNvPicPr>
            <a:picLocks noChangeAspect="1"/>
          </p:cNvPicPr>
          <p:nvPr userDrawn="1"/>
        </p:nvPicPr>
        <p:blipFill>
          <a:blip r:embed="rId2" cstate="print"/>
          <a:srcRect b="32175"/>
          <a:stretch>
            <a:fillRect/>
          </a:stretch>
        </p:blipFill>
        <p:spPr bwMode="auto">
          <a:xfrm>
            <a:off x="152400" y="304800"/>
            <a:ext cx="1111250" cy="725488"/>
          </a:xfrm>
          <a:prstGeom prst="rect">
            <a:avLst/>
          </a:prstGeom>
          <a:noFill/>
          <a:ln w="9525">
            <a:noFill/>
            <a:miter lim="800000"/>
            <a:headEnd/>
            <a:tailEnd/>
          </a:ln>
        </p:spPr>
      </p:pic>
      <p:sp>
        <p:nvSpPr>
          <p:cNvPr id="13" name="Rectangle 12"/>
          <p:cNvSpPr/>
          <p:nvPr userDrawn="1"/>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5" name="Content Placeholder 13"/>
          <p:cNvSpPr>
            <a:spLocks noGrp="1"/>
          </p:cNvSpPr>
          <p:nvPr>
            <p:ph sz="quarter" idx="14"/>
          </p:nvPr>
        </p:nvSpPr>
        <p:spPr>
          <a:xfrm>
            <a:off x="1355725" y="1447800"/>
            <a:ext cx="7788275" cy="4724400"/>
          </a:xfrm>
          <a:prstGeom prst="rect">
            <a:avLst/>
          </a:prstGeom>
        </p:spPr>
        <p:txBody>
          <a:bodyPr/>
          <a:lstStyle>
            <a:lvl1pPr marL="342900" indent="-342900">
              <a:buClr>
                <a:srgbClr val="C00000"/>
              </a:buClr>
              <a:buSzPct val="120000"/>
              <a:buFont typeface="Wingdings" pitchFamily="2" charset="2"/>
              <a:buChar char="§"/>
              <a:defRPr>
                <a:latin typeface="Tahoma" pitchFamily="34" charset="0"/>
                <a:ea typeface="Tahoma" pitchFamily="34" charset="0"/>
                <a:cs typeface="Tahoma" pitchFamily="34" charset="0"/>
              </a:defRPr>
            </a:lvl1pPr>
            <a:lvl2pPr>
              <a:defRPr>
                <a:latin typeface="Tahoma" pitchFamily="34" charset="0"/>
                <a:ea typeface="Tahoma" pitchFamily="34" charset="0"/>
                <a:cs typeface="Tahoma" pitchFamily="34" charset="0"/>
              </a:defRPr>
            </a:lvl2pPr>
            <a:lvl3pPr marL="1143000" indent="-228600">
              <a:buFont typeface="Wingdings" pitchFamily="2" charset="2"/>
              <a:buChar char="v"/>
              <a:defRPr>
                <a:latin typeface="Tahoma" pitchFamily="34" charset="0"/>
                <a:ea typeface="Tahoma" pitchFamily="34" charset="0"/>
                <a:cs typeface="Tahoma" pitchFamily="34" charset="0"/>
              </a:defRPr>
            </a:lvl3pPr>
            <a:lvl4pPr marL="1600200" indent="-228600">
              <a:buFont typeface="Arial" pitchFamily="34" charset="0"/>
              <a:buChar char="•"/>
              <a:defRPr>
                <a:latin typeface="Tahoma" pitchFamily="34" charset="0"/>
                <a:ea typeface="Tahoma" pitchFamily="34" charset="0"/>
                <a:cs typeface="Tahoma" pitchFamily="34" charset="0"/>
              </a:defRPr>
            </a:lvl4pPr>
            <a:lvl5pPr>
              <a:defRPr>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Slide Number Placeholder 1"/>
          <p:cNvSpPr>
            <a:spLocks noGrp="1"/>
          </p:cNvSpPr>
          <p:nvPr>
            <p:ph type="sldNum" sz="quarter" idx="15"/>
          </p:nvPr>
        </p:nvSpPr>
        <p:spPr>
          <a:xfrm>
            <a:off x="8534400" y="6492503"/>
            <a:ext cx="609600" cy="365125"/>
          </a:xfrm>
          <a:prstGeom prst="rect">
            <a:avLst/>
          </a:prstGeom>
        </p:spPr>
        <p:txBody>
          <a:bodyPr/>
          <a:lstStyle/>
          <a:p>
            <a:fld id="{F8ECAD15-DF40-4D57-8D99-2197AD37FB1A}" type="slidenum">
              <a:rPr lang="en-US" smtClean="0">
                <a:solidFill>
                  <a:srgbClr val="000000"/>
                </a:solidFill>
              </a:rPr>
              <a:pPr/>
              <a:t>‹#›</a:t>
            </a:fld>
            <a:endParaRPr lang="en-US">
              <a:solidFill>
                <a:srgbClr val="000000"/>
              </a:solidFill>
            </a:endParaRPr>
          </a:p>
        </p:txBody>
      </p:sp>
      <p:sp>
        <p:nvSpPr>
          <p:cNvPr id="21" name="Title 10"/>
          <p:cNvSpPr>
            <a:spLocks noGrp="1"/>
          </p:cNvSpPr>
          <p:nvPr>
            <p:ph type="title"/>
          </p:nvPr>
        </p:nvSpPr>
        <p:spPr>
          <a:xfrm>
            <a:off x="1371600" y="76200"/>
            <a:ext cx="77724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4" name="Text Placeholder 12"/>
          <p:cNvSpPr>
            <a:spLocks noGrp="1"/>
          </p:cNvSpPr>
          <p:nvPr>
            <p:ph type="body" sz="quarter" idx="10" hasCustomPrompt="1"/>
          </p:nvPr>
        </p:nvSpPr>
        <p:spPr>
          <a:xfrm>
            <a:off x="1356361" y="6507798"/>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6" name="Text Placeholder 12"/>
          <p:cNvSpPr>
            <a:spLocks noGrp="1"/>
          </p:cNvSpPr>
          <p:nvPr>
            <p:ph type="body" sz="quarter" idx="13" hasCustomPrompt="1"/>
          </p:nvPr>
        </p:nvSpPr>
        <p:spPr>
          <a:xfrm>
            <a:off x="1356361" y="6162912"/>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pic>
        <p:nvPicPr>
          <p:cNvPr id="17" name="Picture 33" descr="HP2020_logo.png"/>
          <p:cNvPicPr>
            <a:picLocks noChangeAspect="1"/>
          </p:cNvPicPr>
          <p:nvPr userDrawn="1"/>
        </p:nvPicPr>
        <p:blipFill>
          <a:blip r:embed="rId3" cstate="print"/>
          <a:srcRect/>
          <a:stretch>
            <a:fillRect/>
          </a:stretch>
        </p:blipFill>
        <p:spPr bwMode="auto">
          <a:xfrm>
            <a:off x="76200" y="6224334"/>
            <a:ext cx="1280160" cy="598206"/>
          </a:xfrm>
          <a:prstGeom prst="rect">
            <a:avLst/>
          </a:prstGeom>
          <a:noFill/>
          <a:ln w="9525">
            <a:noFill/>
            <a:miter lim="800000"/>
            <a:headEnd/>
            <a:tailEnd/>
          </a:ln>
        </p:spPr>
      </p:pic>
    </p:spTree>
    <p:extLst>
      <p:ext uri="{BB962C8B-B14F-4D97-AF65-F5344CB8AC3E}">
        <p14:creationId xmlns:p14="http://schemas.microsoft.com/office/powerpoint/2010/main" val="3909518312"/>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BDE49E-2D32-4292-BC24-097CF3BB3215}" type="datetimeFigureOut">
              <a:rPr lang="en-US">
                <a:solidFill>
                  <a:prstClr val="black">
                    <a:tint val="75000"/>
                  </a:prstClr>
                </a:solidFill>
              </a:rPr>
              <a:pPr/>
              <a:t>12/4/2013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BE0118-D9F1-4C4B-94F9-09A93CBD8B9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2279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BDE49E-2D32-4292-BC24-097CF3BB3215}" type="datetimeFigureOut">
              <a:rPr lang="en-US">
                <a:solidFill>
                  <a:prstClr val="black">
                    <a:tint val="75000"/>
                  </a:prstClr>
                </a:solidFill>
              </a:rPr>
              <a:pPr/>
              <a:t>12/4/2013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BE0118-D9F1-4C4B-94F9-09A93CBD8B9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61237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BDE49E-2D32-4292-BC24-097CF3BB3215}" type="datetimeFigureOut">
              <a:rPr lang="en-US">
                <a:solidFill>
                  <a:prstClr val="black">
                    <a:tint val="75000"/>
                  </a:prstClr>
                </a:solidFill>
              </a:rPr>
              <a:pPr/>
              <a:t>12/4/2013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BE0118-D9F1-4C4B-94F9-09A93CBD8B9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91597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BDE49E-2D32-4292-BC24-097CF3BB3215}" type="datetimeFigureOut">
              <a:rPr lang="en-US">
                <a:solidFill>
                  <a:prstClr val="black">
                    <a:tint val="75000"/>
                  </a:prstClr>
                </a:solidFill>
              </a:rPr>
              <a:pPr/>
              <a:t>12/4/2013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BE0118-D9F1-4C4B-94F9-09A93CBD8B9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90958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BDE49E-2D32-4292-BC24-097CF3BB3215}" type="datetimeFigureOut">
              <a:rPr lang="en-US">
                <a:solidFill>
                  <a:prstClr val="black">
                    <a:tint val="75000"/>
                  </a:prstClr>
                </a:solidFill>
              </a:rPr>
              <a:pPr/>
              <a:t>12/4/2013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CBE0118-D9F1-4C4B-94F9-09A93CBD8B9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223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BDE49E-2D32-4292-BC24-097CF3BB3215}" type="datetimeFigureOut">
              <a:rPr lang="en-US">
                <a:solidFill>
                  <a:prstClr val="black">
                    <a:tint val="75000"/>
                  </a:prstClr>
                </a:solidFill>
              </a:rPr>
              <a:pPr/>
              <a:t>12/4/2013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CBE0118-D9F1-4C4B-94F9-09A93CBD8B9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1345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BDE49E-2D32-4292-BC24-097CF3BB3215}" type="datetimeFigureOut">
              <a:rPr lang="en-US">
                <a:solidFill>
                  <a:prstClr val="black">
                    <a:tint val="75000"/>
                  </a:prstClr>
                </a:solidFill>
              </a:rPr>
              <a:pPr/>
              <a:t>12/4/2013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CBE0118-D9F1-4C4B-94F9-09A93CBD8B9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63350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BDE49E-2D32-4292-BC24-097CF3BB3215}" type="datetimeFigureOut">
              <a:rPr lang="en-US">
                <a:solidFill>
                  <a:prstClr val="black">
                    <a:tint val="75000"/>
                  </a:prstClr>
                </a:solidFill>
              </a:rPr>
              <a:pPr/>
              <a:t>12/4/2013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BE0118-D9F1-4C4B-94F9-09A93CBD8B9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79492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BDE49E-2D32-4292-BC24-097CF3BB3215}" type="datetimeFigureOut">
              <a:rPr lang="en-US">
                <a:solidFill>
                  <a:prstClr val="black">
                    <a:tint val="75000"/>
                  </a:prstClr>
                </a:solidFill>
              </a:rPr>
              <a:pPr/>
              <a:t>12/4/2013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BE0118-D9F1-4C4B-94F9-09A93CBD8B9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17593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BDE49E-2D32-4292-BC24-097CF3BB3215}" type="datetimeFigureOut">
              <a:rPr lang="en-US">
                <a:solidFill>
                  <a:prstClr val="black">
                    <a:tint val="75000"/>
                  </a:prstClr>
                </a:solidFill>
              </a:rPr>
              <a:pPr/>
              <a:t>12/4/2013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BE0118-D9F1-4C4B-94F9-09A93CBD8B9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3361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BDE49E-2D32-4292-BC24-097CF3BB3215}" type="datetimeFigureOut">
              <a:rPr lang="en-US">
                <a:solidFill>
                  <a:prstClr val="black">
                    <a:tint val="75000"/>
                  </a:prstClr>
                </a:solidFill>
              </a:rPr>
              <a:pPr/>
              <a:t>12/4/2013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BE0118-D9F1-4C4B-94F9-09A93CBD8B9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8699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23251815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76800"/>
          </a:xfrm>
          <a:prstGeom prst="rect">
            <a:avLst/>
          </a:prstGeom>
        </p:spPr>
        <p:txBody>
          <a:bodyPr/>
          <a:lstStyle>
            <a:lvl1pPr>
              <a:defRPr>
                <a:solidFill>
                  <a:schemeClr val="tx1"/>
                </a:solidFill>
                <a:latin typeface="Tahoma" pitchFamily="34" charset="0"/>
                <a:ea typeface="Tahoma" pitchFamily="34" charset="0"/>
                <a:cs typeface="Tahoma" pitchFamily="34" charset="0"/>
              </a:defRPr>
            </a:lvl1pPr>
            <a:lvl2pPr>
              <a:defRPr>
                <a:solidFill>
                  <a:schemeClr val="tx1"/>
                </a:solidFill>
                <a:latin typeface="Tahoma" pitchFamily="34" charset="0"/>
                <a:ea typeface="Tahoma" pitchFamily="34" charset="0"/>
                <a:cs typeface="Tahoma" pitchFamily="34" charset="0"/>
              </a:defRPr>
            </a:lvl2pPr>
            <a:lvl3pPr>
              <a:defRPr>
                <a:solidFill>
                  <a:schemeClr val="tx1"/>
                </a:solidFill>
                <a:latin typeface="Tahoma" pitchFamily="34" charset="0"/>
                <a:ea typeface="Tahoma" pitchFamily="34" charset="0"/>
                <a:cs typeface="Tahoma" pitchFamily="34" charset="0"/>
              </a:defRPr>
            </a:lvl3pPr>
            <a:lvl4pPr>
              <a:defRPr>
                <a:solidFill>
                  <a:schemeClr val="tx1"/>
                </a:solidFill>
                <a:latin typeface="Tahoma" pitchFamily="34" charset="0"/>
                <a:ea typeface="Tahoma" pitchFamily="34" charset="0"/>
                <a:cs typeface="Tahoma" pitchFamily="34" charset="0"/>
              </a:defRPr>
            </a:lvl4pPr>
            <a:lvl5pPr>
              <a:defRPr>
                <a:solidFill>
                  <a:schemeClr val="tx1"/>
                </a:solidFill>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fld id="{F8ECAD15-DF40-4D57-8D99-2197AD37FB1A}" type="slidenum">
              <a:rPr lang="en-US">
                <a:solidFill>
                  <a:prstClr val="black">
                    <a:tint val="75000"/>
                  </a:prstClr>
                </a:solidFill>
              </a:rPr>
              <a:pPr/>
              <a:t>‹#›</a:t>
            </a:fld>
            <a:endParaRPr lang="en-US">
              <a:solidFill>
                <a:prstClr val="black">
                  <a:tint val="75000"/>
                </a:prstClr>
              </a:solidFill>
            </a:endParaRPr>
          </a:p>
        </p:txBody>
      </p:sp>
      <p:sp>
        <p:nvSpPr>
          <p:cNvPr id="12" name="Title 10"/>
          <p:cNvSpPr>
            <a:spLocks noGrp="1"/>
          </p:cNvSpPr>
          <p:nvPr>
            <p:ph type="title"/>
          </p:nvPr>
        </p:nvSpPr>
        <p:spPr>
          <a:xfrm>
            <a:off x="0" y="76200"/>
            <a:ext cx="91440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0" name="Text Placeholder 12"/>
          <p:cNvSpPr>
            <a:spLocks noGrp="1"/>
          </p:cNvSpPr>
          <p:nvPr>
            <p:ph type="body" sz="quarter" idx="10" hasCustomPrompt="1"/>
          </p:nvPr>
        </p:nvSpPr>
        <p:spPr>
          <a:xfrm>
            <a:off x="0" y="6506629"/>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1" name="Text Placeholder 12"/>
          <p:cNvSpPr>
            <a:spLocks noGrp="1"/>
          </p:cNvSpPr>
          <p:nvPr>
            <p:ph type="body" sz="quarter" idx="13" hasCustomPrompt="1"/>
          </p:nvPr>
        </p:nvSpPr>
        <p:spPr>
          <a:xfrm>
            <a:off x="0" y="6162912"/>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spTree>
    <p:extLst>
      <p:ext uri="{BB962C8B-B14F-4D97-AF65-F5344CB8AC3E}">
        <p14:creationId xmlns:p14="http://schemas.microsoft.com/office/powerpoint/2010/main" val="34085061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81328912"/>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51945299"/>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97152"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486400"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9043443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67600" cy="106984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01576" y="1687514"/>
            <a:ext cx="358002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01576" y="2327275"/>
            <a:ext cx="3580024"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486400" y="1687514"/>
            <a:ext cx="3581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486400" y="2327275"/>
            <a:ext cx="3581400"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8903631"/>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289619110"/>
      </p:ext>
    </p:extLst>
  </p:cSld>
  <p:clrMapOvr>
    <a:masterClrMapping/>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477340"/>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3687" y="152400"/>
            <a:ext cx="7275513" cy="1066800"/>
          </a:xfrm>
        </p:spPr>
        <p:txBody>
          <a:bodyPr anchor="b"/>
          <a:lstStyle>
            <a:lvl1pPr algn="l">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4724400" y="1676400"/>
            <a:ext cx="4114800" cy="4449763"/>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563687" y="1676400"/>
            <a:ext cx="3008313" cy="4449763"/>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48166832"/>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6970712" cy="566738"/>
          </a:xfrm>
        </p:spPr>
        <p:txBody>
          <a:bodyPr anchor="b"/>
          <a:lstStyle>
            <a:lvl1pPr algn="l">
              <a:defRPr sz="2400" b="0">
                <a:solidFill>
                  <a:srgbClr val="003F7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697071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8"/>
            <a:ext cx="6970712"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5127277"/>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81398735"/>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655762"/>
            <a:ext cx="2057400" cy="5049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1655762"/>
            <a:ext cx="5105400" cy="5049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4611690"/>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67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665514" y="1676400"/>
            <a:ext cx="7239000" cy="4897438"/>
          </a:xfrm>
        </p:spPr>
        <p:txBody>
          <a:bodyPr/>
          <a:lstStyle/>
          <a:p>
            <a:pPr lvl="0"/>
            <a:r>
              <a:rPr lang="en-US" noProof="0" smtClean="0"/>
              <a:t>Click icon to add table</a:t>
            </a:r>
            <a:endParaRPr lang="en-US" noProof="0" dirty="0"/>
          </a:p>
        </p:txBody>
      </p:sp>
    </p:spTree>
    <p:extLst>
      <p:ext uri="{BB962C8B-B14F-4D97-AF65-F5344CB8AC3E}">
        <p14:creationId xmlns:p14="http://schemas.microsoft.com/office/powerpoint/2010/main" val="2965776665"/>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40470817"/>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775"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600200" y="1673225"/>
            <a:ext cx="7315200" cy="4879975"/>
          </a:xfrm>
        </p:spPr>
        <p:txBody>
          <a:bodyPr/>
          <a:lstStyle/>
          <a:p>
            <a:pPr lvl="0"/>
            <a:r>
              <a:rPr lang="en-US" noProof="0" smtClean="0"/>
              <a:t>Click icon to add table</a:t>
            </a:r>
            <a:endParaRPr lang="en-US" noProof="0" dirty="0"/>
          </a:p>
        </p:txBody>
      </p:sp>
    </p:spTree>
    <p:extLst>
      <p:ext uri="{BB962C8B-B14F-4D97-AF65-F5344CB8AC3E}">
        <p14:creationId xmlns:p14="http://schemas.microsoft.com/office/powerpoint/2010/main" val="75029816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cSld name="Section Header">
    <p:spTree>
      <p:nvGrpSpPr>
        <p:cNvPr id="1" name=""/>
        <p:cNvGrpSpPr/>
        <p:nvPr/>
      </p:nvGrpSpPr>
      <p:grpSpPr>
        <a:xfrm>
          <a:off x="0" y="0"/>
          <a:ext cx="0" cy="0"/>
          <a:chOff x="0" y="0"/>
          <a:chExt cx="0" cy="0"/>
        </a:xfrm>
      </p:grpSpPr>
      <p:sp>
        <p:nvSpPr>
          <p:cNvPr id="3" name="Rectangle 2"/>
          <p:cNvSpPr/>
          <p:nvPr/>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base">
              <a:spcBef>
                <a:spcPct val="0"/>
              </a:spcBef>
              <a:spcAft>
                <a:spcPct val="0"/>
              </a:spcAft>
              <a:buClr>
                <a:srgbClr val="97233F"/>
              </a:buClr>
              <a:buFont typeface="Arial" charset="0"/>
              <a:buNone/>
              <a:defRPr/>
            </a:pPr>
            <a:endParaRPr lang="en-US" b="1" dirty="0">
              <a:solidFill>
                <a:srgbClr val="000000"/>
              </a:solidFill>
              <a:latin typeface="Calibri" pitchFamily="34" charset="0"/>
              <a:ea typeface="ＭＳ Ｐゴシック" pitchFamily="-107" charset="-128"/>
            </a:endParaRPr>
          </a:p>
        </p:txBody>
      </p:sp>
      <p:pic>
        <p:nvPicPr>
          <p:cNvPr id="4" name="Picture 21" descr="HP2020 Map_PPT"/>
          <p:cNvPicPr>
            <a:picLocks noChangeAspect="1" noChangeArrowheads="1"/>
          </p:cNvPicPr>
          <p:nvPr/>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21827077"/>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cSld name="1_Section Header">
    <p:spTree>
      <p:nvGrpSpPr>
        <p:cNvPr id="1" name=""/>
        <p:cNvGrpSpPr/>
        <p:nvPr/>
      </p:nvGrpSpPr>
      <p:grpSpPr>
        <a:xfrm>
          <a:off x="0" y="0"/>
          <a:ext cx="0" cy="0"/>
          <a:chOff x="0" y="0"/>
          <a:chExt cx="0" cy="0"/>
        </a:xfrm>
      </p:grpSpPr>
      <p:sp>
        <p:nvSpPr>
          <p:cNvPr id="3" name="Rectangle 2"/>
          <p:cNvSpPr/>
          <p:nvPr/>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solidFill>
                <a:srgbClr val="000000"/>
              </a:solidFill>
            </a:endParaRPr>
          </a:p>
        </p:txBody>
      </p:sp>
      <p:pic>
        <p:nvPicPr>
          <p:cNvPr id="4" name="Picture 21" descr="HP2020 Map_PPT"/>
          <p:cNvPicPr>
            <a:picLocks noChangeAspect="1" noChangeArrowheads="1"/>
          </p:cNvPicPr>
          <p:nvPr/>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7" name="Title 6"/>
          <p:cNvSpPr>
            <a:spLocks noGrp="1"/>
          </p:cNvSpPr>
          <p:nvPr>
            <p:ph type="title"/>
          </p:nvPr>
        </p:nvSpPr>
        <p:spPr>
          <a:xfrm>
            <a:off x="123825" y="457200"/>
            <a:ext cx="8897938" cy="1600200"/>
          </a:xfrm>
        </p:spPr>
        <p:txBody>
          <a:bodyPr>
            <a:normAutofit/>
          </a:bodyPr>
          <a:lstStyle>
            <a:lvl1pPr>
              <a:defRPr sz="3600" b="1">
                <a:solidFill>
                  <a:srgbClr val="FADA63"/>
                </a:solidFill>
                <a:latin typeface="Arial" pitchFamily="34" charset="0"/>
                <a:cs typeface="Aria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59734075"/>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Grey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10" name="Content Placeholder 9"/>
          <p:cNvSpPr>
            <a:spLocks noGrp="1"/>
          </p:cNvSpPr>
          <p:nvPr>
            <p:ph sz="quarter" idx="10"/>
          </p:nvPr>
        </p:nvSpPr>
        <p:spPr>
          <a:xfrm>
            <a:off x="228600" y="2212848"/>
            <a:ext cx="8229600" cy="3806952"/>
          </a:xfrm>
          <a:prstGeom prst="rect">
            <a:avLst/>
          </a:prstGeom>
        </p:spPr>
        <p:txBody>
          <a:bodyPr vert="horz"/>
          <a:lstStyle>
            <a:lvl1pPr>
              <a:defRPr sz="1600">
                <a:latin typeface="Gotham Book" pitchFamily="50" charset="0"/>
                <a:cs typeface="Gotham Book" pitchFamily="50" charset="0"/>
              </a:defRPr>
            </a:lvl1pPr>
            <a:lvl2pPr>
              <a:defRPr sz="1400">
                <a:latin typeface="Gotham Book" pitchFamily="50" charset="0"/>
                <a:cs typeface="Gotham Book" pitchFamily="50" charset="0"/>
              </a:defRPr>
            </a:lvl2pPr>
            <a:lvl3pPr>
              <a:defRPr sz="1200">
                <a:latin typeface="Gotham Book" pitchFamily="50" charset="0"/>
                <a:cs typeface="Gotham Book" pitchFamily="50" charset="0"/>
              </a:defRPr>
            </a:lvl3pPr>
            <a:lvl4pPr>
              <a:defRPr sz="1100">
                <a:latin typeface="Gotham Book" pitchFamily="50" charset="0"/>
                <a:cs typeface="Gotham Book" pitchFamily="50" charset="0"/>
              </a:defRPr>
            </a:lvl4pPr>
            <a:lvl5pPr>
              <a:defRPr sz="1100">
                <a:latin typeface="Gotham Book" pitchFamily="50" charset="0"/>
                <a:cs typeface="Gotham Book" pitchFamily="50"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1"/>
          </p:nvPr>
        </p:nvSpPr>
        <p:spPr>
          <a:xfrm>
            <a:off x="228600" y="6248400"/>
            <a:ext cx="533400" cy="457200"/>
          </a:xfrm>
          <a:prstGeom prst="rect">
            <a:avLst/>
          </a:prstGeom>
        </p:spPr>
        <p:txBody>
          <a:bodyPr/>
          <a:lstStyle>
            <a:lvl1pPr>
              <a:defRPr/>
            </a:lvl1pPr>
          </a:lstStyle>
          <a:p>
            <a:pPr>
              <a:defRPr/>
            </a:pPr>
            <a:fld id="{93EE1569-A1E2-44BA-8498-703F109E6803}" type="slidenum">
              <a:rPr lang="en-US">
                <a:solidFill>
                  <a:srgbClr val="000000"/>
                </a:solidFill>
              </a:rPr>
              <a:pPr>
                <a:defRPr/>
              </a:pPr>
              <a:t>‹#›</a:t>
            </a:fld>
            <a:endParaRPr lang="en-US" dirty="0">
              <a:solidFill>
                <a:srgbClr val="000000"/>
              </a:solidFill>
            </a:endParaRPr>
          </a:p>
        </p:txBody>
      </p:sp>
      <p:sp>
        <p:nvSpPr>
          <p:cNvPr id="5" name="Footer Placeholder 12"/>
          <p:cNvSpPr>
            <a:spLocks noGrp="1"/>
          </p:cNvSpPr>
          <p:nvPr>
            <p:ph type="ftr" sz="quarter" idx="12"/>
          </p:nvPr>
        </p:nvSpPr>
        <p:spPr>
          <a:xfrm>
            <a:off x="228600" y="6415088"/>
            <a:ext cx="6629400" cy="247650"/>
          </a:xfrm>
          <a:prstGeom prst="rect">
            <a:avLst/>
          </a:prstGeom>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58650327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68229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08388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69989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52313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98074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9340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51820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3" Type="http://schemas.openxmlformats.org/officeDocument/2006/relationships/slideLayout" Target="../slideLayouts/slideLayout110.xml"/><Relationship Id="rId21" Type="http://schemas.openxmlformats.org/officeDocument/2006/relationships/image" Target="../media/image2.png"/><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image" Target="../media/image9.png"/><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19" Type="http://schemas.openxmlformats.org/officeDocument/2006/relationships/theme" Target="../theme/theme10.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1.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5.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2.png"/><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5.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theme" Target="../theme/theme6.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image" Target="../media/image2.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image" Target="../media/image9.png"/><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image" Target="../media/image9.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theme" Target="../theme/theme8.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19" Type="http://schemas.openxmlformats.org/officeDocument/2006/relationships/image" Target="../media/image2.png"/><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6" Type="http://schemas.openxmlformats.org/officeDocument/2006/relationships/theme" Target="../theme/theme9.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FAF9D-AF5A-496A-B0B6-E10018E4505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04" r:id="rId1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21"/>
          <p:cNvSpPr>
            <a:spLocks noGrp="1"/>
          </p:cNvSpPr>
          <p:nvPr>
            <p:ph type="title"/>
          </p:nvPr>
        </p:nvSpPr>
        <p:spPr bwMode="auto">
          <a:xfrm>
            <a:off x="1600200" y="152400"/>
            <a:ext cx="74707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12"/>
          <p:cNvSpPr>
            <a:spLocks noGrp="1"/>
          </p:cNvSpPr>
          <p:nvPr>
            <p:ph type="body" idx="1"/>
          </p:nvPr>
        </p:nvSpPr>
        <p:spPr bwMode="auto">
          <a:xfrm>
            <a:off x="1600200" y="1673225"/>
            <a:ext cx="7315200" cy="48799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2055" name="Picture 15" descr="map.png"/>
          <p:cNvPicPr>
            <a:picLocks noChangeAspect="1"/>
          </p:cNvPicPr>
          <p:nvPr/>
        </p:nvPicPr>
        <p:blipFill>
          <a:blip r:embed="rId20" cstate="print"/>
          <a:srcRect b="32175"/>
          <a:stretch>
            <a:fillRect/>
          </a:stretch>
        </p:blipFill>
        <p:spPr bwMode="auto">
          <a:xfrm>
            <a:off x="152400" y="304800"/>
            <a:ext cx="1111250" cy="725488"/>
          </a:xfrm>
          <a:prstGeom prst="rect">
            <a:avLst/>
          </a:prstGeom>
          <a:noFill/>
          <a:ln w="9525">
            <a:noFill/>
            <a:miter lim="800000"/>
            <a:headEnd/>
            <a:tailEnd/>
          </a:ln>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pic>
        <p:nvPicPr>
          <p:cNvPr id="2057" name="Picture 33" descr="HP2020_logo.png"/>
          <p:cNvPicPr>
            <a:picLocks noChangeAspect="1"/>
          </p:cNvPicPr>
          <p:nvPr/>
        </p:nvPicPr>
        <p:blipFill>
          <a:blip r:embed="rId21" cstate="print"/>
          <a:srcRect/>
          <a:stretch>
            <a:fillRect/>
          </a:stretch>
        </p:blipFill>
        <p:spPr bwMode="auto">
          <a:xfrm>
            <a:off x="123825" y="6229350"/>
            <a:ext cx="1019175" cy="476250"/>
          </a:xfrm>
          <a:prstGeom prst="rect">
            <a:avLst/>
          </a:prstGeom>
          <a:noFill/>
          <a:ln w="9525">
            <a:noFill/>
            <a:miter lim="800000"/>
            <a:headEnd/>
            <a:tailEnd/>
          </a:ln>
        </p:spPr>
      </p:pic>
    </p:spTree>
    <p:extLst>
      <p:ext uri="{BB962C8B-B14F-4D97-AF65-F5344CB8AC3E}">
        <p14:creationId xmlns:p14="http://schemas.microsoft.com/office/powerpoint/2010/main" val="2455216221"/>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 id="2147483873" r:id="rId18"/>
  </p:sldLayoutIdLst>
  <p:hf hdr="0" ftr="0" dt="0"/>
  <p:txStyles>
    <p:title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2400">
              <a:solidFill>
                <a:prstClr val="black"/>
              </a:solidFill>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2400">
              <a:solidFill>
                <a:prstClr val="black"/>
              </a:solidFill>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fld id="{01068D73-12A9-472C-9E82-D2DCA2C5AB93}" type="datetimeFigureOut">
              <a:rPr lang="en-US">
                <a:solidFill>
                  <a:srgbClr val="04617B">
                    <a:shade val="90000"/>
                  </a:srgbClr>
                </a:solidFill>
                <a:latin typeface="Times New Roman" pitchFamily="18" charset="0"/>
              </a:rPr>
              <a:pPr fontAlgn="base">
                <a:spcBef>
                  <a:spcPct val="0"/>
                </a:spcBef>
                <a:spcAft>
                  <a:spcPct val="0"/>
                </a:spcAft>
                <a:defRPr/>
              </a:pPr>
              <a:t>12/4/2013</a:t>
            </a:fld>
            <a:endParaRPr lang="en-US">
              <a:solidFill>
                <a:srgbClr val="04617B">
                  <a:shade val="90000"/>
                </a:srgbClr>
              </a:solidFill>
              <a:latin typeface="Times New Roman" pitchFamily="18" charset="0"/>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solidFill>
                <a:srgbClr val="04617B">
                  <a:shade val="90000"/>
                </a:srgbClr>
              </a:solidFill>
              <a:latin typeface="Times New Roman" pitchFamily="18" charset="0"/>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base">
              <a:spcBef>
                <a:spcPct val="0"/>
              </a:spcBef>
              <a:spcAft>
                <a:spcPct val="0"/>
              </a:spcAft>
              <a:defRPr/>
            </a:pPr>
            <a:fld id="{462FAC84-ED44-4551-BDE2-BFCE4015CB6A}" type="slidenum">
              <a:rPr lang="en-US">
                <a:solidFill>
                  <a:srgbClr val="04617B">
                    <a:shade val="90000"/>
                  </a:srgbClr>
                </a:solidFill>
                <a:latin typeface="Times New Roman" pitchFamily="18" charset="0"/>
              </a:rPr>
              <a:pPr fontAlgn="base">
                <a:spcBef>
                  <a:spcPct val="0"/>
                </a:spcBef>
                <a:spcAft>
                  <a:spcPct val="0"/>
                </a:spcAft>
                <a:defRPr/>
              </a:pPr>
              <a:t>‹#›</a:t>
            </a:fld>
            <a:endParaRPr lang="en-US">
              <a:solidFill>
                <a:srgbClr val="04617B">
                  <a:shade val="90000"/>
                </a:srgbClr>
              </a:solidFill>
              <a:latin typeface="Times New Roman" pitchFamily="18" charset="0"/>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sz="2400">
                <a:solidFill>
                  <a:prstClr val="black"/>
                </a:solidFill>
                <a:latin typeface="Times New Roman" pitchFamily="18"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sz="2400">
                <a:solidFill>
                  <a:prstClr val="black"/>
                </a:solidFill>
                <a:latin typeface="Times New Roman" pitchFamily="18" charset="0"/>
              </a:endParaRPr>
            </a:p>
          </p:txBody>
        </p:sp>
      </p:grpSp>
    </p:spTree>
    <p:extLst>
      <p:ext uri="{BB962C8B-B14F-4D97-AF65-F5344CB8AC3E}">
        <p14:creationId xmlns:p14="http://schemas.microsoft.com/office/powerpoint/2010/main" val="101184576"/>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l" rtl="0" eaLnBrk="1" fontAlgn="base" hangingPunct="1">
        <a:spcBef>
          <a:spcPct val="0"/>
        </a:spcBef>
        <a:spcAft>
          <a:spcPct val="0"/>
        </a:spcAft>
        <a:defRPr sz="5000" kern="1200">
          <a:solidFill>
            <a:schemeClr val="tx2"/>
          </a:solidFill>
          <a:latin typeface="+mj-lt"/>
          <a:ea typeface="+mj-ea"/>
          <a:cs typeface="+mj-cs"/>
        </a:defRPr>
      </a:lvl1pPr>
      <a:lvl2pPr algn="l" rtl="0" eaLnBrk="1" fontAlgn="base" hangingPunct="1">
        <a:spcBef>
          <a:spcPct val="0"/>
        </a:spcBef>
        <a:spcAft>
          <a:spcPct val="0"/>
        </a:spcAft>
        <a:defRPr sz="5000">
          <a:solidFill>
            <a:schemeClr val="tx2"/>
          </a:solidFill>
          <a:latin typeface="Calibri" pitchFamily="34" charset="0"/>
        </a:defRPr>
      </a:lvl2pPr>
      <a:lvl3pPr algn="l" rtl="0" eaLnBrk="1" fontAlgn="base" hangingPunct="1">
        <a:spcBef>
          <a:spcPct val="0"/>
        </a:spcBef>
        <a:spcAft>
          <a:spcPct val="0"/>
        </a:spcAft>
        <a:defRPr sz="5000">
          <a:solidFill>
            <a:schemeClr val="tx2"/>
          </a:solidFill>
          <a:latin typeface="Calibri" pitchFamily="34" charset="0"/>
        </a:defRPr>
      </a:lvl3pPr>
      <a:lvl4pPr algn="l" rtl="0" eaLnBrk="1" fontAlgn="base" hangingPunct="1">
        <a:spcBef>
          <a:spcPct val="0"/>
        </a:spcBef>
        <a:spcAft>
          <a:spcPct val="0"/>
        </a:spcAft>
        <a:defRPr sz="5000">
          <a:solidFill>
            <a:schemeClr val="tx2"/>
          </a:solidFill>
          <a:latin typeface="Calibri" pitchFamily="34" charset="0"/>
        </a:defRPr>
      </a:lvl4pPr>
      <a:lvl5pPr algn="l" rtl="0" eaLnBrk="1" fontAlgn="base" hangingPunct="1">
        <a:spcBef>
          <a:spcPct val="0"/>
        </a:spcBef>
        <a:spcAft>
          <a:spcPct val="0"/>
        </a:spcAft>
        <a:defRPr sz="5000">
          <a:solidFill>
            <a:schemeClr val="tx2"/>
          </a:solidFill>
          <a:latin typeface="Calibri" pitchFamily="34" charset="0"/>
        </a:defRPr>
      </a:lvl5pPr>
      <a:lvl6pPr marL="457200" algn="l" rtl="0" eaLnBrk="1" fontAlgn="base" hangingPunct="1">
        <a:spcBef>
          <a:spcPct val="0"/>
        </a:spcBef>
        <a:spcAft>
          <a:spcPct val="0"/>
        </a:spcAft>
        <a:defRPr sz="5000">
          <a:solidFill>
            <a:schemeClr val="tx2"/>
          </a:solidFill>
          <a:latin typeface="Calibri" pitchFamily="34" charset="0"/>
        </a:defRPr>
      </a:lvl6pPr>
      <a:lvl7pPr marL="914400" algn="l" rtl="0" eaLnBrk="1" fontAlgn="base" hangingPunct="1">
        <a:spcBef>
          <a:spcPct val="0"/>
        </a:spcBef>
        <a:spcAft>
          <a:spcPct val="0"/>
        </a:spcAft>
        <a:defRPr sz="5000">
          <a:solidFill>
            <a:schemeClr val="tx2"/>
          </a:solidFill>
          <a:latin typeface="Calibri" pitchFamily="34" charset="0"/>
        </a:defRPr>
      </a:lvl7pPr>
      <a:lvl8pPr marL="1371600" algn="l" rtl="0" eaLnBrk="1" fontAlgn="base" hangingPunct="1">
        <a:spcBef>
          <a:spcPct val="0"/>
        </a:spcBef>
        <a:spcAft>
          <a:spcPct val="0"/>
        </a:spcAft>
        <a:defRPr sz="5000">
          <a:solidFill>
            <a:schemeClr val="tx2"/>
          </a:solidFill>
          <a:latin typeface="Calibri" pitchFamily="34" charset="0"/>
        </a:defRPr>
      </a:lvl8pPr>
      <a:lvl9pPr marL="1828800" algn="l" rtl="0" eaLnBrk="1" fontAlgn="base" hangingPunct="1">
        <a:spcBef>
          <a:spcPct val="0"/>
        </a:spcBef>
        <a:spcAft>
          <a:spcPct val="0"/>
        </a:spcAft>
        <a:defRPr sz="5000">
          <a:solidFill>
            <a:schemeClr val="tx2"/>
          </a:solidFill>
          <a:latin typeface="Calibri" pitchFamily="34" charset="0"/>
        </a:defRPr>
      </a:lvl9pPr>
    </p:titleStyle>
    <p:bodyStyle>
      <a:lvl1pPr marL="273050" indent="-273050" algn="l" rtl="0" eaLnBrk="1" fontAlgn="base" hangingPunct="1">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1" fontAlgn="base" hangingPunct="1">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1" fontAlgn="base" hangingPunct="1">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1" fontAlgn="base" hangingPunct="1">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1" fontAlgn="base" hangingPunct="1">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13849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2"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a:defRPr>
      </a:lvl2pPr>
      <a:lvl3pPr algn="ctr" rtl="0" eaLnBrk="0" fontAlgn="base" hangingPunct="0">
        <a:spcBef>
          <a:spcPct val="0"/>
        </a:spcBef>
        <a:spcAft>
          <a:spcPct val="0"/>
        </a:spcAft>
        <a:defRPr sz="4400">
          <a:solidFill>
            <a:schemeClr val="tx1"/>
          </a:solidFill>
          <a:latin typeface="Myriad Web Pro"/>
        </a:defRPr>
      </a:lvl3pPr>
      <a:lvl4pPr algn="ctr" rtl="0" eaLnBrk="0" fontAlgn="base" hangingPunct="0">
        <a:spcBef>
          <a:spcPct val="0"/>
        </a:spcBef>
        <a:spcAft>
          <a:spcPct val="0"/>
        </a:spcAft>
        <a:defRPr sz="4400">
          <a:solidFill>
            <a:schemeClr val="tx1"/>
          </a:solidFill>
          <a:latin typeface="Myriad Web Pro"/>
        </a:defRPr>
      </a:lvl4pPr>
      <a:lvl5pPr algn="ctr" rtl="0" eaLnBrk="0" fontAlgn="base" hangingPunct="0">
        <a:spcBef>
          <a:spcPct val="0"/>
        </a:spcBef>
        <a:spcAft>
          <a:spcPct val="0"/>
        </a:spcAft>
        <a:defRPr sz="4400">
          <a:solidFill>
            <a:schemeClr val="tx1"/>
          </a:solidFill>
          <a:latin typeface="Myriad Web Pro"/>
        </a:defRPr>
      </a:lvl5pPr>
      <a:lvl6pPr marL="457200" algn="ctr" rtl="0" fontAlgn="base">
        <a:spcBef>
          <a:spcPct val="0"/>
        </a:spcBef>
        <a:spcAft>
          <a:spcPct val="0"/>
        </a:spcAft>
        <a:defRPr sz="4400">
          <a:solidFill>
            <a:schemeClr val="tx1"/>
          </a:solidFill>
          <a:latin typeface="Myriad Web Pro"/>
        </a:defRPr>
      </a:lvl6pPr>
      <a:lvl7pPr marL="914400" algn="ctr" rtl="0" fontAlgn="base">
        <a:spcBef>
          <a:spcPct val="0"/>
        </a:spcBef>
        <a:spcAft>
          <a:spcPct val="0"/>
        </a:spcAft>
        <a:defRPr sz="4400">
          <a:solidFill>
            <a:schemeClr val="tx1"/>
          </a:solidFill>
          <a:latin typeface="Myriad Web Pro"/>
        </a:defRPr>
      </a:lvl7pPr>
      <a:lvl8pPr marL="1371600" algn="ctr" rtl="0" fontAlgn="base">
        <a:spcBef>
          <a:spcPct val="0"/>
        </a:spcBef>
        <a:spcAft>
          <a:spcPct val="0"/>
        </a:spcAft>
        <a:defRPr sz="4400">
          <a:solidFill>
            <a:schemeClr val="tx1"/>
          </a:solidFill>
          <a:latin typeface="Myriad Web Pro"/>
        </a:defRPr>
      </a:lvl8pPr>
      <a:lvl9pPr marL="1828800" algn="ctr" rtl="0" fontAlgn="base">
        <a:spcBef>
          <a:spcPct val="0"/>
        </a:spcBef>
        <a:spcAft>
          <a:spcPct val="0"/>
        </a:spcAft>
        <a:defRPr sz="4400">
          <a:solidFill>
            <a:schemeClr val="tx1"/>
          </a:solidFill>
          <a:latin typeface="Myriad Web Pro"/>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21"/>
          <p:cNvSpPr>
            <a:spLocks noGrp="1"/>
          </p:cNvSpPr>
          <p:nvPr>
            <p:ph type="title"/>
          </p:nvPr>
        </p:nvSpPr>
        <p:spPr bwMode="auto">
          <a:xfrm>
            <a:off x="1600200" y="152400"/>
            <a:ext cx="74707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12"/>
          <p:cNvSpPr>
            <a:spLocks noGrp="1"/>
          </p:cNvSpPr>
          <p:nvPr>
            <p:ph type="body" idx="1"/>
          </p:nvPr>
        </p:nvSpPr>
        <p:spPr bwMode="auto">
          <a:xfrm>
            <a:off x="1600200" y="1673225"/>
            <a:ext cx="731520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3079" name="Picture 15" descr="map.png"/>
          <p:cNvPicPr>
            <a:picLocks noChangeAspect="1"/>
          </p:cNvPicPr>
          <p:nvPr/>
        </p:nvPicPr>
        <p:blipFill>
          <a:blip r:embed="rId5" cstate="print">
            <a:extLst>
              <a:ext uri="{28A0092B-C50C-407E-A947-70E740481C1C}">
                <a14:useLocalDpi xmlns:a14="http://schemas.microsoft.com/office/drawing/2010/main" val="0"/>
              </a:ext>
            </a:extLst>
          </a:blip>
          <a:srcRect b="32175"/>
          <a:stretch>
            <a:fillRect/>
          </a:stretch>
        </p:blipFill>
        <p:spPr bwMode="auto">
          <a:xfrm>
            <a:off x="152400" y="304800"/>
            <a:ext cx="111125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pic>
        <p:nvPicPr>
          <p:cNvPr id="3081" name="Picture 33" descr="HP2020_logo.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825" y="6229350"/>
            <a:ext cx="101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4" r:id="rId1"/>
    <p:sldLayoutId id="2147483765" r:id="rId2"/>
    <p:sldLayoutId id="2147483771" r:id="rId3"/>
  </p:sldLayoutIdLst>
  <p:hf hdr="0" dt="0"/>
  <p:txStyles>
    <p:title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21"/>
          <p:cNvSpPr>
            <a:spLocks noGrp="1"/>
          </p:cNvSpPr>
          <p:nvPr>
            <p:ph type="title"/>
          </p:nvPr>
        </p:nvSpPr>
        <p:spPr bwMode="auto">
          <a:xfrm>
            <a:off x="1600200" y="152400"/>
            <a:ext cx="74707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12"/>
          <p:cNvSpPr>
            <a:spLocks noGrp="1"/>
          </p:cNvSpPr>
          <p:nvPr>
            <p:ph type="body" idx="1"/>
          </p:nvPr>
        </p:nvSpPr>
        <p:spPr bwMode="auto">
          <a:xfrm>
            <a:off x="1600200" y="1673225"/>
            <a:ext cx="7315200" cy="48799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a:solidFill>
                <a:srgbClr val="000000"/>
              </a:solidFill>
              <a:latin typeface="Arial" charset="0"/>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a:solidFill>
                <a:srgbClr val="003F72"/>
              </a:solidFill>
              <a:latin typeface="Arial" pitchFamily="34" charset="0"/>
              <a:ea typeface="ＭＳ Ｐゴシック" charset="-128"/>
            </a:endParaRPr>
          </a:p>
        </p:txBody>
      </p:sp>
      <p:pic>
        <p:nvPicPr>
          <p:cNvPr id="4103" name="Picture 15" descr="map.png"/>
          <p:cNvPicPr>
            <a:picLocks noChangeAspect="1"/>
          </p:cNvPicPr>
          <p:nvPr/>
        </p:nvPicPr>
        <p:blipFill>
          <a:blip r:embed="rId4" cstate="print"/>
          <a:srcRect b="32175"/>
          <a:stretch>
            <a:fillRect/>
          </a:stretch>
        </p:blipFill>
        <p:spPr bwMode="auto">
          <a:xfrm>
            <a:off x="152400" y="304800"/>
            <a:ext cx="1111250" cy="725488"/>
          </a:xfrm>
          <a:prstGeom prst="rect">
            <a:avLst/>
          </a:prstGeom>
          <a:noFill/>
          <a:ln w="9525">
            <a:noFill/>
            <a:miter lim="800000"/>
            <a:headEnd/>
            <a:tailEnd/>
          </a:ln>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a:solidFill>
                <a:srgbClr val="000000"/>
              </a:solidFill>
              <a:latin typeface="Arial" charset="0"/>
            </a:endParaRPr>
          </a:p>
        </p:txBody>
      </p:sp>
      <p:pic>
        <p:nvPicPr>
          <p:cNvPr id="4105" name="Picture 33" descr="HP2020_logo.png"/>
          <p:cNvPicPr>
            <a:picLocks noChangeAspect="1"/>
          </p:cNvPicPr>
          <p:nvPr/>
        </p:nvPicPr>
        <p:blipFill>
          <a:blip r:embed="rId5" cstate="print"/>
          <a:srcRect/>
          <a:stretch>
            <a:fillRect/>
          </a:stretch>
        </p:blipFill>
        <p:spPr bwMode="auto">
          <a:xfrm>
            <a:off x="123825" y="6229350"/>
            <a:ext cx="1019175" cy="4762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9" r:id="rId1"/>
    <p:sldLayoutId id="2147483770" r:id="rId2"/>
  </p:sldLayoutIdLst>
  <p:hf hdr="0" ftr="0" dt="0"/>
  <p:txStyles>
    <p:title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2152850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21"/>
          <p:cNvSpPr>
            <a:spLocks noGrp="1"/>
          </p:cNvSpPr>
          <p:nvPr>
            <p:ph type="title"/>
          </p:nvPr>
        </p:nvSpPr>
        <p:spPr bwMode="auto">
          <a:xfrm>
            <a:off x="1600200" y="152400"/>
            <a:ext cx="74707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12"/>
          <p:cNvSpPr>
            <a:spLocks noGrp="1"/>
          </p:cNvSpPr>
          <p:nvPr>
            <p:ph type="body" idx="1"/>
          </p:nvPr>
        </p:nvSpPr>
        <p:spPr bwMode="auto">
          <a:xfrm>
            <a:off x="1600200" y="1673225"/>
            <a:ext cx="7315200" cy="48799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2055" name="Picture 15" descr="map.png"/>
          <p:cNvPicPr>
            <a:picLocks noChangeAspect="1"/>
          </p:cNvPicPr>
          <p:nvPr/>
        </p:nvPicPr>
        <p:blipFill>
          <a:blip r:embed="rId19" cstate="print"/>
          <a:srcRect b="32175"/>
          <a:stretch>
            <a:fillRect/>
          </a:stretch>
        </p:blipFill>
        <p:spPr bwMode="auto">
          <a:xfrm>
            <a:off x="152400" y="304800"/>
            <a:ext cx="1111250" cy="725488"/>
          </a:xfrm>
          <a:prstGeom prst="rect">
            <a:avLst/>
          </a:prstGeom>
          <a:noFill/>
          <a:ln w="9525">
            <a:noFill/>
            <a:miter lim="800000"/>
            <a:headEnd/>
            <a:tailEnd/>
          </a:ln>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pic>
        <p:nvPicPr>
          <p:cNvPr id="2057" name="Picture 33" descr="HP2020_logo.png"/>
          <p:cNvPicPr>
            <a:picLocks noChangeAspect="1"/>
          </p:cNvPicPr>
          <p:nvPr/>
        </p:nvPicPr>
        <p:blipFill>
          <a:blip r:embed="rId20" cstate="print"/>
          <a:srcRect/>
          <a:stretch>
            <a:fillRect/>
          </a:stretch>
        </p:blipFill>
        <p:spPr bwMode="auto">
          <a:xfrm>
            <a:off x="123825" y="6229350"/>
            <a:ext cx="1019175" cy="476250"/>
          </a:xfrm>
          <a:prstGeom prst="rect">
            <a:avLst/>
          </a:prstGeom>
          <a:noFill/>
          <a:ln w="9525">
            <a:noFill/>
            <a:miter lim="800000"/>
            <a:headEnd/>
            <a:tailEnd/>
          </a:ln>
        </p:spPr>
      </p:pic>
    </p:spTree>
    <p:extLst>
      <p:ext uri="{BB962C8B-B14F-4D97-AF65-F5344CB8AC3E}">
        <p14:creationId xmlns:p14="http://schemas.microsoft.com/office/powerpoint/2010/main" val="2322359629"/>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Lst>
  <p:hf hdr="0" dt="0"/>
  <p:txStyles>
    <p:title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BDE49E-2D32-4292-BC24-097CF3BB3215}" type="datetimeFigureOut">
              <a:rPr lang="en-US" smtClean="0">
                <a:solidFill>
                  <a:prstClr val="black">
                    <a:tint val="75000"/>
                  </a:prstClr>
                </a:solidFill>
              </a:rPr>
              <a:pPr/>
              <a:t>12/4/2013</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BE0118-D9F1-4C4B-94F9-09A93CBD8B94}"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3699660802"/>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86" r:id="rId12"/>
    <p:sldLayoutId id="214748388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21"/>
          <p:cNvSpPr>
            <a:spLocks noGrp="1"/>
          </p:cNvSpPr>
          <p:nvPr>
            <p:ph type="title"/>
          </p:nvPr>
        </p:nvSpPr>
        <p:spPr bwMode="auto">
          <a:xfrm>
            <a:off x="1600200" y="152400"/>
            <a:ext cx="74707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12"/>
          <p:cNvSpPr>
            <a:spLocks noGrp="1"/>
          </p:cNvSpPr>
          <p:nvPr>
            <p:ph type="body" idx="1"/>
          </p:nvPr>
        </p:nvSpPr>
        <p:spPr bwMode="auto">
          <a:xfrm>
            <a:off x="1600200" y="1673225"/>
            <a:ext cx="7315200" cy="48799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2055" name="Picture 15" descr="map.png"/>
          <p:cNvPicPr>
            <a:picLocks noChangeAspect="1"/>
          </p:cNvPicPr>
          <p:nvPr/>
        </p:nvPicPr>
        <p:blipFill>
          <a:blip r:embed="rId18" cstate="print"/>
          <a:srcRect b="32175"/>
          <a:stretch>
            <a:fillRect/>
          </a:stretch>
        </p:blipFill>
        <p:spPr bwMode="auto">
          <a:xfrm>
            <a:off x="152400" y="304800"/>
            <a:ext cx="1111250" cy="725488"/>
          </a:xfrm>
          <a:prstGeom prst="rect">
            <a:avLst/>
          </a:prstGeom>
          <a:noFill/>
          <a:ln w="9525">
            <a:noFill/>
            <a:miter lim="800000"/>
            <a:headEnd/>
            <a:tailEnd/>
          </a:ln>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pic>
        <p:nvPicPr>
          <p:cNvPr id="2057" name="Picture 33" descr="HP2020_logo.png"/>
          <p:cNvPicPr>
            <a:picLocks noChangeAspect="1"/>
          </p:cNvPicPr>
          <p:nvPr/>
        </p:nvPicPr>
        <p:blipFill>
          <a:blip r:embed="rId19" cstate="print"/>
          <a:srcRect/>
          <a:stretch>
            <a:fillRect/>
          </a:stretch>
        </p:blipFill>
        <p:spPr bwMode="auto">
          <a:xfrm>
            <a:off x="123825" y="6229350"/>
            <a:ext cx="1019175" cy="476250"/>
          </a:xfrm>
          <a:prstGeom prst="rect">
            <a:avLst/>
          </a:prstGeom>
          <a:noFill/>
          <a:ln w="9525">
            <a:noFill/>
            <a:miter lim="800000"/>
            <a:headEnd/>
            <a:tailEnd/>
          </a:ln>
        </p:spPr>
      </p:pic>
    </p:spTree>
    <p:extLst>
      <p:ext uri="{BB962C8B-B14F-4D97-AF65-F5344CB8AC3E}">
        <p14:creationId xmlns:p14="http://schemas.microsoft.com/office/powerpoint/2010/main" val="4094476366"/>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Lst>
  <p:transition>
    <p:fade/>
  </p:transition>
  <p:timing>
    <p:tnLst>
      <p:par>
        <p:cTn id="1" dur="indefinite" restart="never" nodeType="tmRoot"/>
      </p:par>
    </p:tnLst>
  </p:timing>
  <p:txStyles>
    <p:titleStyle>
      <a:lvl1pPr algn="l" rtl="0" eaLnBrk="1" fontAlgn="base" hangingPunct="1">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1" fontAlgn="base" hangingPunct="1">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1" fontAlgn="base" hangingPunct="1">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1" fontAlgn="base" hangingPunct="1">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1" fontAlgn="base" hangingPunct="1">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1" fontAlgn="base" hangingPunct="1">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1" fontAlgn="base" hangingPunct="1">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1" fontAlgn="base" hangingPunct="1">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1" fontAlgn="base" hangingPunct="1">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1" fontAlgn="base" hangingPunct="1">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6816405"/>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0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8.xml"/><Relationship Id="rId1" Type="http://schemas.openxmlformats.org/officeDocument/2006/relationships/slideLayout" Target="../slideLayouts/slideLayout12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27.xml"/></Relationships>
</file>

<file path=ppt/slides/_rels/slide10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0.xml"/><Relationship Id="rId1" Type="http://schemas.openxmlformats.org/officeDocument/2006/relationships/slideLayout" Target="../slideLayouts/slideLayout127.xml"/><Relationship Id="rId4" Type="http://schemas.openxmlformats.org/officeDocument/2006/relationships/image" Target="../media/image94.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2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27.xml"/></Relationships>
</file>

<file path=ppt/slides/_rels/slide10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4.xml"/><Relationship Id="rId1" Type="http://schemas.openxmlformats.org/officeDocument/2006/relationships/slideLayout" Target="../slideLayouts/slideLayout127.xml"/></Relationships>
</file>

<file path=ppt/slides/_rels/slide107.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105.xml"/><Relationship Id="rId1" Type="http://schemas.openxmlformats.org/officeDocument/2006/relationships/slideLayout" Target="../slideLayouts/slideLayout127.xml"/></Relationships>
</file>

<file path=ppt/slides/_rels/slide10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6.xml"/><Relationship Id="rId1" Type="http://schemas.openxmlformats.org/officeDocument/2006/relationships/slideLayout" Target="../slideLayouts/slideLayout127.xml"/><Relationship Id="rId6" Type="http://schemas.openxmlformats.org/officeDocument/2006/relationships/image" Target="../media/image100.jpg"/><Relationship Id="rId5" Type="http://schemas.openxmlformats.org/officeDocument/2006/relationships/image" Target="../media/image99.jpeg"/><Relationship Id="rId4" Type="http://schemas.openxmlformats.org/officeDocument/2006/relationships/image" Target="../media/image98.jpe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27.xml"/></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1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8.xml"/><Relationship Id="rId1" Type="http://schemas.openxmlformats.org/officeDocument/2006/relationships/slideLayout" Target="../slideLayouts/slideLayout12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0.xml"/><Relationship Id="rId1" Type="http://schemas.openxmlformats.org/officeDocument/2006/relationships/slideLayout" Target="../slideLayouts/slideLayout28.xml"/><Relationship Id="rId4" Type="http://schemas.openxmlformats.org/officeDocument/2006/relationships/hyperlink" Target="http://www.healthypeople.gov/2020/LHI/infographicGallery.aspx"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1.xml"/><Relationship Id="rId1" Type="http://schemas.openxmlformats.org/officeDocument/2006/relationships/slideLayout" Target="../slideLayouts/slideLayout29.xml"/><Relationship Id="rId4" Type="http://schemas.openxmlformats.org/officeDocument/2006/relationships/image" Target="../media/image104.png"/></Relationships>
</file>

<file path=ppt/slides/_rels/slide11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2.xml"/><Relationship Id="rId1" Type="http://schemas.openxmlformats.org/officeDocument/2006/relationships/slideLayout" Target="../slideLayouts/slideLayout25.xml"/><Relationship Id="rId6" Type="http://schemas.openxmlformats.org/officeDocument/2006/relationships/image" Target="../media/image107.png"/><Relationship Id="rId5" Type="http://schemas.openxmlformats.org/officeDocument/2006/relationships/image" Target="../media/image80.png"/><Relationship Id="rId4" Type="http://schemas.openxmlformats.org/officeDocument/2006/relationships/image" Target="../media/image106.png"/></Relationships>
</file>

<file path=ppt/slides/_rels/slide115.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13.xml"/><Relationship Id="rId1" Type="http://schemas.openxmlformats.org/officeDocument/2006/relationships/slideLayout" Target="../slideLayouts/slideLayout25.xml"/></Relationships>
</file>

<file path=ppt/slides/_rels/slide11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4.xml"/><Relationship Id="rId1" Type="http://schemas.openxmlformats.org/officeDocument/2006/relationships/slideLayout" Target="../slideLayouts/slideLayout29.xml"/><Relationship Id="rId4" Type="http://schemas.openxmlformats.org/officeDocument/2006/relationships/hyperlink" Target="http://healthypeople.gov/2020/implement/MapSharingLibrary.aspx" TargetMode="Externa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36.xml"/><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2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6.xml"/><Relationship Id="rId1" Type="http://schemas.openxmlformats.org/officeDocument/2006/relationships/slideLayout" Target="../slideLayouts/slideLayout7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6.xml"/></Relationships>
</file>

<file path=ppt/slides/_rels/slide3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9.xml"/><Relationship Id="rId1" Type="http://schemas.openxmlformats.org/officeDocument/2006/relationships/slideLayout" Target="../slideLayouts/slideLayout36.xml"/><Relationship Id="rId4" Type="http://schemas.openxmlformats.org/officeDocument/2006/relationships/chart" Target="../charts/chart20.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40.xml"/><Relationship Id="rId1" Type="http://schemas.openxmlformats.org/officeDocument/2006/relationships/slideLayout" Target="../slideLayouts/slideLayout36.xml"/><Relationship Id="rId4" Type="http://schemas.openxmlformats.org/officeDocument/2006/relationships/chart" Target="../charts/chart22.xml"/></Relationships>
</file>

<file path=ppt/slides/_rels/slide41.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42.xml"/><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43.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7.xml"/></Relationships>
</file>

<file path=ppt/slides/_rels/slide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6.xml"/><Relationship Id="rId1" Type="http://schemas.openxmlformats.org/officeDocument/2006/relationships/slideLayout" Target="../slideLayouts/slideLayout9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7.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82.xml"/><Relationship Id="rId5" Type="http://schemas.openxmlformats.org/officeDocument/2006/relationships/image" Target="../media/image24.png"/><Relationship Id="rId4" Type="http://schemas.openxmlformats.org/officeDocument/2006/relationships/image" Target="../media/image23.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49.xml"/><Relationship Id="rId1" Type="http://schemas.openxmlformats.org/officeDocument/2006/relationships/slideLayout" Target="../slideLayouts/slideLayout8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jpeg"/><Relationship Id="rId4" Type="http://schemas.openxmlformats.org/officeDocument/2006/relationships/image" Target="../media/image26.png"/><Relationship Id="rId9" Type="http://schemas.openxmlformats.org/officeDocument/2006/relationships/image" Target="../media/image31.png"/></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50.xml"/><Relationship Id="rId1" Type="http://schemas.openxmlformats.org/officeDocument/2006/relationships/slideLayout" Target="../slideLayouts/slideLayout82.xml"/><Relationship Id="rId6" Type="http://schemas.openxmlformats.org/officeDocument/2006/relationships/image" Target="../media/image37.jpeg"/><Relationship Id="rId5" Type="http://schemas.openxmlformats.org/officeDocument/2006/relationships/image" Target="../media/image36.wmf"/><Relationship Id="rId4" Type="http://schemas.openxmlformats.org/officeDocument/2006/relationships/image" Target="../media/image35.wmf"/></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1.xml"/><Relationship Id="rId1" Type="http://schemas.openxmlformats.org/officeDocument/2006/relationships/slideLayout" Target="../slideLayouts/slideLayout81.xml"/><Relationship Id="rId5" Type="http://schemas.openxmlformats.org/officeDocument/2006/relationships/image" Target="../media/image41.jpeg"/><Relationship Id="rId4" Type="http://schemas.openxmlformats.org/officeDocument/2006/relationships/image" Target="../media/image40.jpeg"/></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2.xml"/><Relationship Id="rId1" Type="http://schemas.openxmlformats.org/officeDocument/2006/relationships/slideLayout" Target="../slideLayouts/slideLayout83.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79.xml"/></Relationships>
</file>

<file path=ppt/slides/_rels/slide5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82.xml"/><Relationship Id="rId6" Type="http://schemas.openxmlformats.org/officeDocument/2006/relationships/image" Target="../media/image47.jpeg"/><Relationship Id="rId11" Type="http://schemas.openxmlformats.org/officeDocument/2006/relationships/image" Target="../media/image52.png"/><Relationship Id="rId5" Type="http://schemas.openxmlformats.org/officeDocument/2006/relationships/image" Target="../media/image46.jpe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82.xml"/><Relationship Id="rId5" Type="http://schemas.openxmlformats.org/officeDocument/2006/relationships/chart" Target="../charts/chart26.xml"/><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82.xml"/><Relationship Id="rId4" Type="http://schemas.openxmlformats.org/officeDocument/2006/relationships/image" Target="../media/image5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3.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125.xml"/></Relationships>
</file>

<file path=ppt/slides/_rels/slide62.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60.xml"/><Relationship Id="rId1" Type="http://schemas.openxmlformats.org/officeDocument/2006/relationships/slideLayout" Target="../slideLayouts/slideLayout108.xml"/><Relationship Id="rId4" Type="http://schemas.openxmlformats.org/officeDocument/2006/relationships/image" Target="../media/image59.jpeg"/></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124.xml"/></Relationships>
</file>

<file path=ppt/slides/_rels/slide6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62.xml"/><Relationship Id="rId1" Type="http://schemas.openxmlformats.org/officeDocument/2006/relationships/slideLayout" Target="../slideLayouts/slideLayout108.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105.xml"/></Relationships>
</file>

<file path=ppt/slides/_rels/slide6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64.xml"/><Relationship Id="rId1" Type="http://schemas.openxmlformats.org/officeDocument/2006/relationships/slideLayout" Target="../slideLayouts/slideLayout108.xml"/></Relationships>
</file>

<file path=ppt/slides/_rels/slide67.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65.xml"/><Relationship Id="rId1" Type="http://schemas.openxmlformats.org/officeDocument/2006/relationships/slideLayout" Target="../slideLayouts/slideLayout69.xml"/></Relationships>
</file>

<file path=ppt/slides/_rels/slide68.xml.rels><?xml version="1.0" encoding="UTF-8" standalone="yes"?>
<Relationships xmlns="http://schemas.openxmlformats.org/package/2006/relationships"><Relationship Id="rId3" Type="http://schemas.openxmlformats.org/officeDocument/2006/relationships/hyperlink" Target="http://www.nhlbi.nih.gov/guidelines/asthma/asthgdln.htm" TargetMode="External"/><Relationship Id="rId2" Type="http://schemas.openxmlformats.org/officeDocument/2006/relationships/notesSlide" Target="../notesSlides/notesSlide66.xml"/><Relationship Id="rId1" Type="http://schemas.openxmlformats.org/officeDocument/2006/relationships/slideLayout" Target="../slideLayouts/slideLayout108.xml"/></Relationships>
</file>

<file path=ppt/slides/_rels/slide69.xml.rels><?xml version="1.0" encoding="UTF-8" standalone="yes"?>
<Relationships xmlns="http://schemas.openxmlformats.org/package/2006/relationships"><Relationship Id="rId3" Type="http://schemas.openxmlformats.org/officeDocument/2006/relationships/hyperlink" Target="http://www.nhlbi.nih.gov/guidelines/asthma/asthgdln.htm" TargetMode="External"/><Relationship Id="rId2" Type="http://schemas.openxmlformats.org/officeDocument/2006/relationships/notesSlide" Target="../notesSlides/notesSlide67.xml"/><Relationship Id="rId1" Type="http://schemas.openxmlformats.org/officeDocument/2006/relationships/slideLayout" Target="../slideLayouts/slideLayout10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9.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9.xml"/><Relationship Id="rId1" Type="http://schemas.openxmlformats.org/officeDocument/2006/relationships/slideLayout" Target="../slideLayouts/slideLayout10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09.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1.xml"/><Relationship Id="rId1" Type="http://schemas.openxmlformats.org/officeDocument/2006/relationships/slideLayout" Target="../slideLayouts/slideLayout109.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2.xml"/><Relationship Id="rId1" Type="http://schemas.openxmlformats.org/officeDocument/2006/relationships/slideLayout" Target="../slideLayouts/slideLayout109.xml"/><Relationship Id="rId4" Type="http://schemas.openxmlformats.org/officeDocument/2006/relationships/image" Target="../media/image68.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9.xml"/></Relationships>
</file>

<file path=ppt/slides/_rels/slide7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4.xml"/><Relationship Id="rId1" Type="http://schemas.openxmlformats.org/officeDocument/2006/relationships/slideLayout" Target="../slideLayouts/slideLayout10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9.xml"/></Relationships>
</file>

<file path=ppt/slides/_rels/slide78.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76.xml"/><Relationship Id="rId1" Type="http://schemas.openxmlformats.org/officeDocument/2006/relationships/slideLayout" Target="../slideLayouts/slideLayout109.xml"/><Relationship Id="rId4" Type="http://schemas.openxmlformats.org/officeDocument/2006/relationships/image" Target="../media/image71.emf"/></Relationships>
</file>

<file path=ppt/slides/_rels/slide7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7.xml"/><Relationship Id="rId1" Type="http://schemas.openxmlformats.org/officeDocument/2006/relationships/slideLayout" Target="../slideLayouts/slideLayout109.xml"/><Relationship Id="rId5" Type="http://schemas.openxmlformats.org/officeDocument/2006/relationships/image" Target="../media/image74.jpeg"/><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0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0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08.xml"/></Relationships>
</file>

<file path=ppt/slides/_rels/slide8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1.xml"/><Relationship Id="rId1" Type="http://schemas.openxmlformats.org/officeDocument/2006/relationships/slideLayout" Target="../slideLayouts/slideLayout112.xml"/></Relationships>
</file>

<file path=ppt/slides/_rels/slide84.xml.rels><?xml version="1.0" encoding="UTF-8" standalone="yes"?>
<Relationships xmlns="http://schemas.openxmlformats.org/package/2006/relationships"><Relationship Id="rId3" Type="http://schemas.openxmlformats.org/officeDocument/2006/relationships/hyperlink" Target="http://blogs.cdc.gov/niosh-science-blog/2012/03/09/sleep/" TargetMode="External"/><Relationship Id="rId2" Type="http://schemas.openxmlformats.org/officeDocument/2006/relationships/notesSlide" Target="../notesSlides/notesSlide82.xml"/><Relationship Id="rId1" Type="http://schemas.openxmlformats.org/officeDocument/2006/relationships/slideLayout" Target="../slideLayouts/slideLayout108.xml"/></Relationships>
</file>

<file path=ppt/slides/_rels/slide85.xml.rels><?xml version="1.0" encoding="UTF-8" standalone="yes"?>
<Relationships xmlns="http://schemas.openxmlformats.org/package/2006/relationships"><Relationship Id="rId3" Type="http://schemas.openxmlformats.org/officeDocument/2006/relationships/hyperlink" Target="http://www.noattacks.org/" TargetMode="External"/><Relationship Id="rId2" Type="http://schemas.openxmlformats.org/officeDocument/2006/relationships/notesSlide" Target="../notesSlides/notesSlide83.xml"/><Relationship Id="rId1" Type="http://schemas.openxmlformats.org/officeDocument/2006/relationships/slideLayout" Target="../slideLayouts/slideLayout112.xml"/><Relationship Id="rId4" Type="http://schemas.openxmlformats.org/officeDocument/2006/relationships/hyperlink" Target="http://www.asthmacommunitynetwork.org/" TargetMode="Externa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1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23.xml"/></Relationships>
</file>

<file path=ppt/slides/_rels/slide8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86.xml"/><Relationship Id="rId1" Type="http://schemas.openxmlformats.org/officeDocument/2006/relationships/slideLayout" Target="../slideLayouts/slideLayout108.xml"/></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7.xml"/><Relationship Id="rId1" Type="http://schemas.openxmlformats.org/officeDocument/2006/relationships/slideLayout" Target="../slideLayouts/slideLayout10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9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8.xml"/><Relationship Id="rId1" Type="http://schemas.openxmlformats.org/officeDocument/2006/relationships/slideLayout" Target="../slideLayouts/slideLayout108.xml"/><Relationship Id="rId5" Type="http://schemas.openxmlformats.org/officeDocument/2006/relationships/image" Target="../media/image80.png"/><Relationship Id="rId4" Type="http://schemas.openxmlformats.org/officeDocument/2006/relationships/image" Target="../media/image79.png"/></Relationships>
</file>

<file path=ppt/slides/_rels/slide9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9.xml"/><Relationship Id="rId1" Type="http://schemas.openxmlformats.org/officeDocument/2006/relationships/slideLayout" Target="../slideLayouts/slideLayout10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09.xml"/></Relationships>
</file>

<file path=ppt/slides/_rels/slide9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1.xml"/><Relationship Id="rId1" Type="http://schemas.openxmlformats.org/officeDocument/2006/relationships/slideLayout" Target="../slideLayouts/slideLayout109.xml"/><Relationship Id="rId4" Type="http://schemas.openxmlformats.org/officeDocument/2006/relationships/image" Target="../media/image83.png"/></Relationships>
</file>

<file path=ppt/slides/_rels/slide9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2.xml"/><Relationship Id="rId1" Type="http://schemas.openxmlformats.org/officeDocument/2006/relationships/slideLayout" Target="../slideLayouts/slideLayout109.xml"/><Relationship Id="rId6" Type="http://schemas.openxmlformats.org/officeDocument/2006/relationships/image" Target="../media/image80.png"/><Relationship Id="rId5" Type="http://schemas.openxmlformats.org/officeDocument/2006/relationships/image" Target="../media/image86.png"/><Relationship Id="rId4" Type="http://schemas.openxmlformats.org/officeDocument/2006/relationships/image" Target="../media/image85.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0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0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9.xml"/></Relationships>
</file>

<file path=ppt/slides/_rels/slide98.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96.xml"/><Relationship Id="rId1" Type="http://schemas.openxmlformats.org/officeDocument/2006/relationships/slideLayout" Target="../slideLayouts/slideLayout109.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0" y="457200"/>
            <a:ext cx="9144000" cy="1295400"/>
          </a:xfrm>
        </p:spPr>
        <p:txBody>
          <a:bodyPr>
            <a:noAutofit/>
          </a:bodyPr>
          <a:lstStyle/>
          <a:p>
            <a:r>
              <a:rPr lang="en-US" sz="3000" dirty="0" smtClean="0">
                <a:latin typeface="Arial Black" panose="020B0A04020102020204" pitchFamily="34" charset="0"/>
              </a:rPr>
              <a:t>Sleeping</a:t>
            </a:r>
            <a:r>
              <a:rPr lang="en-US" sz="3000" smtClean="0">
                <a:latin typeface="Arial Black" panose="020B0A04020102020204" pitchFamily="34" charset="0"/>
              </a:rPr>
              <a:t>, Breathing, </a:t>
            </a:r>
            <a:r>
              <a:rPr lang="en-US" sz="3000" dirty="0" smtClean="0">
                <a:latin typeface="Arial Black" panose="020B0A04020102020204" pitchFamily="34" charset="0"/>
              </a:rPr>
              <a:t>and Quality of Life: </a:t>
            </a:r>
            <a:br>
              <a:rPr lang="en-US" sz="3000" dirty="0" smtClean="0">
                <a:latin typeface="Arial Black" panose="020B0A04020102020204" pitchFamily="34" charset="0"/>
              </a:rPr>
            </a:br>
            <a:r>
              <a:rPr lang="en-US" sz="3000" dirty="0" smtClean="0">
                <a:latin typeface="Arial Black" panose="020B0A04020102020204" pitchFamily="34" charset="0"/>
              </a:rPr>
              <a:t>A Healthy People 2020 Progress Review </a:t>
            </a:r>
            <a:r>
              <a:rPr lang="en-US" sz="3600" dirty="0" smtClean="0">
                <a:latin typeface="+mj-lt"/>
              </a:rPr>
              <a:t/>
            </a:r>
            <a:br>
              <a:rPr lang="en-US" sz="3600" dirty="0" smtClean="0">
                <a:latin typeface="+mj-lt"/>
              </a:rPr>
            </a:br>
            <a:r>
              <a:rPr lang="en-US" sz="2200" dirty="0" smtClean="0">
                <a:latin typeface="+mj-lt"/>
              </a:rPr>
              <a:t>December 5, </a:t>
            </a:r>
            <a:r>
              <a:rPr lang="en-US" sz="2200" dirty="0">
                <a:latin typeface="+mj-lt"/>
              </a:rPr>
              <a:t>2013</a:t>
            </a:r>
          </a:p>
        </p:txBody>
      </p:sp>
    </p:spTree>
    <p:extLst>
      <p:ext uri="{BB962C8B-B14F-4D97-AF65-F5344CB8AC3E}">
        <p14:creationId xmlns:p14="http://schemas.microsoft.com/office/powerpoint/2010/main" val="38842512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sz="3600" b="1" dirty="0" smtClean="0">
                <a:latin typeface="Tahoma" panose="020B0604030504040204" pitchFamily="34" charset="0"/>
                <a:ea typeface="Tahoma" panose="020B0604030504040204" pitchFamily="34" charset="0"/>
                <a:cs typeface="Tahoma" panose="020B0604030504040204" pitchFamily="34" charset="0"/>
              </a:rPr>
              <a:t>Presentation Outline</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idx="1"/>
          </p:nvPr>
        </p:nvSpPr>
        <p:spPr/>
        <p:txBody>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Respiratory Diseases</a:t>
            </a:r>
          </a:p>
          <a:p>
            <a:pPr lvl="1"/>
            <a:r>
              <a:rPr lang="en-US" sz="2800" dirty="0">
                <a:latin typeface="Tahoma" panose="020B0604030504040204" pitchFamily="34" charset="0"/>
                <a:ea typeface="Tahoma" panose="020B0604030504040204" pitchFamily="34" charset="0"/>
                <a:cs typeface="Tahoma" panose="020B0604030504040204" pitchFamily="34" charset="0"/>
              </a:rPr>
              <a:t>Asthma</a:t>
            </a:r>
          </a:p>
          <a:p>
            <a:pPr lvl="1"/>
            <a:r>
              <a:rPr lang="en-US" sz="2800" dirty="0">
                <a:latin typeface="Tahoma" panose="020B0604030504040204" pitchFamily="34" charset="0"/>
                <a:ea typeface="Tahoma" panose="020B0604030504040204" pitchFamily="34" charset="0"/>
                <a:cs typeface="Tahoma" panose="020B0604030504040204" pitchFamily="34" charset="0"/>
              </a:rPr>
              <a:t>Chronic Obstructive Pulmonary Disease (COPD</a:t>
            </a:r>
            <a:r>
              <a:rPr lang="en-US" sz="2800" dirty="0" smtClean="0">
                <a:latin typeface="Tahoma" panose="020B0604030504040204" pitchFamily="34" charset="0"/>
                <a:ea typeface="Tahoma" panose="020B0604030504040204" pitchFamily="34" charset="0"/>
                <a:cs typeface="Tahoma" panose="020B0604030504040204" pitchFamily="34" charset="0"/>
              </a:rPr>
              <a:t>)</a:t>
            </a:r>
          </a:p>
          <a:p>
            <a:pPr marL="346075" lvl="1" indent="0">
              <a:buNone/>
            </a:pPr>
            <a:endParaRPr lang="en-US" sz="2800" dirty="0" smtClean="0">
              <a:latin typeface="Tahoma" panose="020B0604030504040204" pitchFamily="34" charset="0"/>
              <a:ea typeface="Tahoma" panose="020B0604030504040204" pitchFamily="34" charset="0"/>
              <a:cs typeface="Tahoma" panose="020B0604030504040204" pitchFamily="34" charset="0"/>
            </a:endParaRPr>
          </a:p>
          <a:p>
            <a:pPr marL="346075" lvl="1" indent="-346075">
              <a:spcBef>
                <a:spcPts val="1200"/>
              </a:spcBef>
              <a:buClr>
                <a:srgbClr val="97233F"/>
              </a:buClr>
              <a:buFont typeface="Arial"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Sleep Health</a:t>
            </a:r>
          </a:p>
          <a:p>
            <a:pPr marL="346075" lvl="1" indent="0">
              <a:buNone/>
            </a:pPr>
            <a:endParaRPr lang="en-US" sz="2800"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smtClean="0"/>
          </a:p>
          <a:p>
            <a:pPr lvl="1"/>
            <a:endParaRPr lang="en-US" dirty="0"/>
          </a:p>
          <a:p>
            <a:endParaRPr lang="en-US" dirty="0" smtClean="0"/>
          </a:p>
          <a:p>
            <a:endParaRPr lang="en-US" dirty="0" smtClean="0"/>
          </a:p>
          <a:p>
            <a:pPr marL="0" indent="0">
              <a:buNone/>
            </a:pPr>
            <a:endParaRPr lang="en-US" dirty="0" smtClean="0"/>
          </a:p>
          <a:p>
            <a:endParaRPr lang="en-US" dirty="0" smtClean="0"/>
          </a:p>
          <a:p>
            <a:endParaRPr lang="en-US" dirty="0"/>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latin typeface="Calibri" panose="020F0502020204030204" pitchFamily="34" charset="0"/>
              </a:rPr>
              <a:pPr algn="r">
                <a:defRPr/>
              </a:pPr>
              <a:t>10</a:t>
            </a:fld>
            <a:endParaRPr lang="en-US" sz="1200" dirty="0">
              <a:solidFill>
                <a:srgbClr val="898989"/>
              </a:solidFill>
              <a:latin typeface="Calibri" panose="020F0502020204030204" pitchFamily="34" charset="0"/>
            </a:endParaRPr>
          </a:p>
        </p:txBody>
      </p:sp>
      <p:sp>
        <p:nvSpPr>
          <p:cNvPr id="5" name="Rectangle 4" descr="Upcoming sections of the data presentation&#10;"/>
          <p:cNvSpPr/>
          <p:nvPr/>
        </p:nvSpPr>
        <p:spPr>
          <a:xfrm>
            <a:off x="1519359" y="3886200"/>
            <a:ext cx="7469373" cy="1143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079578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33400" y="990600"/>
            <a:ext cx="7851648" cy="1828800"/>
          </a:xfrm>
        </p:spPr>
        <p:txBody>
          <a:bodyPr>
            <a:normAutofit/>
          </a:bodyPr>
          <a:lstStyle/>
          <a:p>
            <a:pPr algn="ctr"/>
            <a:r>
              <a:rPr lang="en-US" b="0" dirty="0"/>
              <a:t>Home-Based Case</a:t>
            </a:r>
            <a:br>
              <a:rPr lang="en-US" b="0" dirty="0"/>
            </a:br>
            <a:r>
              <a:rPr lang="en-US" b="0" dirty="0"/>
              <a:t>Management for </a:t>
            </a:r>
            <a:r>
              <a:rPr lang="en-US" b="0" dirty="0" smtClean="0"/>
              <a:t>Asthma</a:t>
            </a:r>
            <a:endParaRPr lang="en-US" b="0" dirty="0"/>
          </a:p>
        </p:txBody>
      </p:sp>
      <p:sp>
        <p:nvSpPr>
          <p:cNvPr id="5123" name="Subtitle 2"/>
          <p:cNvSpPr>
            <a:spLocks noGrp="1"/>
          </p:cNvSpPr>
          <p:nvPr>
            <p:ph type="subTitle" idx="1"/>
          </p:nvPr>
        </p:nvSpPr>
        <p:spPr/>
        <p:txBody>
          <a:bodyPr/>
          <a:lstStyle/>
          <a:p>
            <a:pPr marR="0" algn="ctr" eaLnBrk="1" hangingPunct="1"/>
            <a:r>
              <a:rPr lang="en-US" dirty="0" smtClean="0">
                <a:latin typeface="+mj-lt"/>
              </a:rPr>
              <a:t>Healthy People 2020 Progress Review</a:t>
            </a:r>
          </a:p>
          <a:p>
            <a:pPr marR="0" algn="ctr" eaLnBrk="1" hangingPunct="1"/>
            <a:r>
              <a:rPr lang="en-US" sz="2000" dirty="0" smtClean="0">
                <a:latin typeface="+mj-lt"/>
              </a:rPr>
              <a:t>December 5, 2013</a:t>
            </a:r>
          </a:p>
          <a:p>
            <a:pPr marR="0" algn="ctr" eaLnBrk="1" hangingPunct="1"/>
            <a:endParaRPr lang="en-US" dirty="0" smtClean="0">
              <a:latin typeface="+mj-lt"/>
            </a:endParaRPr>
          </a:p>
          <a:p>
            <a:pPr marR="0" algn="ctr" eaLnBrk="1" hangingPunct="1"/>
            <a:r>
              <a:rPr lang="en-US" dirty="0" smtClean="0">
                <a:latin typeface="+mj-lt"/>
              </a:rPr>
              <a:t>Karen Meyerson, MSN, APRN, FNP-C, AE-C</a:t>
            </a:r>
          </a:p>
        </p:txBody>
      </p:sp>
      <p:pic>
        <p:nvPicPr>
          <p:cNvPr id="5124" name="Picture 3" descr="Logo for Asthma Network of West Michigan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5257800"/>
            <a:ext cx="3773488"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4146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idx="1"/>
          </p:nvPr>
        </p:nvSpPr>
        <p:spPr>
          <a:xfrm>
            <a:off x="381000" y="1447800"/>
            <a:ext cx="8610600" cy="5334000"/>
          </a:xfrm>
        </p:spPr>
        <p:txBody>
          <a:bodyPr>
            <a:normAutofit/>
          </a:bodyPr>
          <a:lstStyle/>
          <a:p>
            <a:pPr marL="274320" indent="-274320" eaLnBrk="1" fontAlgn="auto" hangingPunct="1">
              <a:lnSpc>
                <a:spcPct val="110000"/>
              </a:lnSpc>
              <a:spcBef>
                <a:spcPct val="25000"/>
              </a:spcBef>
              <a:spcAft>
                <a:spcPts val="0"/>
              </a:spcAft>
              <a:buClr>
                <a:schemeClr val="accent3"/>
              </a:buClr>
              <a:buFont typeface="Wingdings 2" pitchFamily="18" charset="2"/>
              <a:buChar char=""/>
              <a:defRPr/>
            </a:pPr>
            <a:r>
              <a:rPr lang="en-US" b="1" dirty="0" smtClean="0">
                <a:latin typeface="Calibri" pitchFamily="34" charset="0"/>
              </a:rPr>
              <a:t>Community Asthma Coalition </a:t>
            </a:r>
            <a:r>
              <a:rPr lang="en-US" dirty="0" smtClean="0">
                <a:latin typeface="Calibri" pitchFamily="34" charset="0"/>
              </a:rPr>
              <a:t>established in 1994</a:t>
            </a:r>
            <a:endParaRPr lang="en-US" b="1" dirty="0" smtClean="0">
              <a:latin typeface="Calibri" pitchFamily="34" charset="0"/>
            </a:endParaRPr>
          </a:p>
          <a:p>
            <a:pPr marL="274320" indent="-274320" eaLnBrk="1" fontAlgn="auto" hangingPunct="1">
              <a:lnSpc>
                <a:spcPct val="110000"/>
              </a:lnSpc>
              <a:spcBef>
                <a:spcPct val="25000"/>
              </a:spcBef>
              <a:spcAft>
                <a:spcPts val="0"/>
              </a:spcAft>
              <a:buClr>
                <a:schemeClr val="accent3"/>
              </a:buClr>
              <a:buFont typeface="Wingdings 2" pitchFamily="18" charset="2"/>
              <a:buChar char=""/>
              <a:defRPr/>
            </a:pPr>
            <a:r>
              <a:rPr lang="en-US" b="1" dirty="0" smtClean="0">
                <a:latin typeface="Calibri" pitchFamily="34" charset="0"/>
              </a:rPr>
              <a:t>Location: </a:t>
            </a:r>
            <a:r>
              <a:rPr lang="en-US" dirty="0" smtClean="0">
                <a:latin typeface="Calibri" pitchFamily="34" charset="0"/>
              </a:rPr>
              <a:t>Grand Rapids, Michigan</a:t>
            </a:r>
          </a:p>
          <a:p>
            <a:pPr marL="274320" indent="-274320" eaLnBrk="1" fontAlgn="auto" hangingPunct="1">
              <a:lnSpc>
                <a:spcPct val="110000"/>
              </a:lnSpc>
              <a:spcBef>
                <a:spcPct val="25000"/>
              </a:spcBef>
              <a:spcAft>
                <a:spcPts val="0"/>
              </a:spcAft>
              <a:buClr>
                <a:schemeClr val="accent3"/>
              </a:buClr>
              <a:buFont typeface="Wingdings 2" pitchFamily="18" charset="2"/>
              <a:buChar char=""/>
              <a:defRPr/>
            </a:pPr>
            <a:r>
              <a:rPr lang="en-US" b="1" dirty="0" smtClean="0">
                <a:latin typeface="Calibri" pitchFamily="34" charset="0"/>
              </a:rPr>
              <a:t>Population: </a:t>
            </a:r>
            <a:r>
              <a:rPr lang="en-US" dirty="0" smtClean="0">
                <a:latin typeface="Calibri" pitchFamily="34" charset="0"/>
              </a:rPr>
              <a:t>82,933 people with asthma in 3 counties</a:t>
            </a:r>
            <a:endParaRPr lang="en-US" b="1" dirty="0" smtClean="0">
              <a:latin typeface="Calibri" pitchFamily="34" charset="0"/>
            </a:endParaRPr>
          </a:p>
          <a:p>
            <a:pPr marL="274320" indent="-274320" eaLnBrk="1" fontAlgn="auto" hangingPunct="1">
              <a:lnSpc>
                <a:spcPct val="110000"/>
              </a:lnSpc>
              <a:spcBef>
                <a:spcPct val="25000"/>
              </a:spcBef>
              <a:spcAft>
                <a:spcPts val="0"/>
              </a:spcAft>
              <a:buClr>
                <a:schemeClr val="accent3"/>
              </a:buClr>
              <a:buFont typeface="Wingdings 2" pitchFamily="18" charset="2"/>
              <a:buChar char=""/>
              <a:defRPr/>
            </a:pPr>
            <a:r>
              <a:rPr lang="en-US" b="1" dirty="0" smtClean="0">
                <a:latin typeface="Calibri" pitchFamily="34" charset="0"/>
              </a:rPr>
              <a:t>Target population:  </a:t>
            </a:r>
            <a:r>
              <a:rPr lang="en-US" dirty="0" smtClean="0">
                <a:latin typeface="Calibri" pitchFamily="34" charset="0"/>
              </a:rPr>
              <a:t>children (</a:t>
            </a:r>
            <a:r>
              <a:rPr lang="en-US" u="sng" dirty="0" smtClean="0">
                <a:latin typeface="Calibri" pitchFamily="34" charset="0"/>
              </a:rPr>
              <a:t>&lt;</a:t>
            </a:r>
            <a:r>
              <a:rPr lang="en-US" dirty="0" smtClean="0">
                <a:latin typeface="Calibri" pitchFamily="34" charset="0"/>
              </a:rPr>
              <a:t>18 years) with uncontrolled asthma from low-income families </a:t>
            </a:r>
          </a:p>
          <a:p>
            <a:pPr marL="274320" indent="-274320" eaLnBrk="1" fontAlgn="auto" hangingPunct="1">
              <a:lnSpc>
                <a:spcPct val="110000"/>
              </a:lnSpc>
              <a:spcBef>
                <a:spcPct val="25000"/>
              </a:spcBef>
              <a:spcAft>
                <a:spcPts val="0"/>
              </a:spcAft>
              <a:buClr>
                <a:schemeClr val="accent3"/>
              </a:buClr>
              <a:buFont typeface="Wingdings 2" pitchFamily="18" charset="2"/>
              <a:buChar char=""/>
              <a:defRPr/>
            </a:pPr>
            <a:r>
              <a:rPr lang="en-US" b="1" dirty="0" smtClean="0">
                <a:latin typeface="Calibri" pitchFamily="34" charset="0"/>
              </a:rPr>
              <a:t>Backgrounds served:  </a:t>
            </a:r>
            <a:r>
              <a:rPr lang="en-US" dirty="0" smtClean="0">
                <a:latin typeface="Calibri" pitchFamily="34" charset="0"/>
              </a:rPr>
              <a:t>33% African American, 32% Hispanic/Latino, </a:t>
            </a:r>
            <a:r>
              <a:rPr lang="en-US" dirty="0">
                <a:latin typeface="Calibri" pitchFamily="34" charset="0"/>
              </a:rPr>
              <a:t>15% Caucasian </a:t>
            </a:r>
            <a:endParaRPr lang="en-US" dirty="0" smtClean="0">
              <a:latin typeface="Calibri" pitchFamily="34" charset="0"/>
            </a:endParaRPr>
          </a:p>
          <a:p>
            <a:pPr marL="685800" lvl="2" indent="-228600" eaLnBrk="1" fontAlgn="auto" hangingPunct="1">
              <a:lnSpc>
                <a:spcPct val="110000"/>
              </a:lnSpc>
              <a:spcBef>
                <a:spcPct val="25000"/>
              </a:spcBef>
              <a:spcAft>
                <a:spcPts val="0"/>
              </a:spcAft>
              <a:buSzPct val="95000"/>
              <a:buFont typeface="Wingdings 2" pitchFamily="18" charset="2"/>
              <a:buChar char=""/>
              <a:defRPr/>
            </a:pPr>
            <a:r>
              <a:rPr lang="en-US" sz="2000" dirty="0" smtClean="0">
                <a:latin typeface="Calibri" pitchFamily="34" charset="0"/>
              </a:rPr>
              <a:t>78% covered by Medicaid, 20% uninsured/under-insured</a:t>
            </a:r>
          </a:p>
          <a:p>
            <a:pPr marL="44450" indent="-228600" fontAlgn="auto">
              <a:lnSpc>
                <a:spcPct val="110000"/>
              </a:lnSpc>
              <a:spcBef>
                <a:spcPct val="25000"/>
              </a:spcBef>
              <a:spcAft>
                <a:spcPts val="0"/>
              </a:spcAft>
              <a:buFont typeface="Wingdings 2" pitchFamily="18" charset="2"/>
              <a:buChar char=""/>
              <a:defRPr/>
            </a:pPr>
            <a:r>
              <a:rPr lang="en-US" sz="2500" b="1" dirty="0" smtClean="0">
                <a:latin typeface="Calibri" pitchFamily="34" charset="0"/>
              </a:rPr>
              <a:t>Original funding:  </a:t>
            </a:r>
            <a:r>
              <a:rPr lang="en-US" sz="2500" dirty="0" smtClean="0">
                <a:latin typeface="Calibri" pitchFamily="34" charset="0"/>
              </a:rPr>
              <a:t>Foundations, local hospitals</a:t>
            </a:r>
            <a:endParaRPr lang="en-US" dirty="0" smtClean="0">
              <a:latin typeface="Calibri" pitchFamily="34" charset="0"/>
            </a:endParaRPr>
          </a:p>
          <a:p>
            <a:pPr marL="1200150" lvl="2" indent="-285750" eaLnBrk="1" fontAlgn="auto" hangingPunct="1">
              <a:lnSpc>
                <a:spcPct val="110000"/>
              </a:lnSpc>
              <a:spcBef>
                <a:spcPct val="25000"/>
              </a:spcBef>
              <a:spcAft>
                <a:spcPts val="0"/>
              </a:spcAft>
              <a:buFontTx/>
              <a:buChar char="-"/>
              <a:defRPr/>
            </a:pPr>
            <a:endParaRPr lang="en-US" sz="2200" dirty="0" smtClean="0">
              <a:latin typeface="Calibri" pitchFamily="34" charset="0"/>
            </a:endParaRPr>
          </a:p>
          <a:p>
            <a:pPr marL="274320" indent="-274320" eaLnBrk="1" fontAlgn="auto" hangingPunct="1">
              <a:spcAft>
                <a:spcPts val="0"/>
              </a:spcAft>
              <a:buClr>
                <a:schemeClr val="accent3"/>
              </a:buClr>
              <a:buFont typeface="Wingdings 2"/>
              <a:buChar char=""/>
              <a:defRPr/>
            </a:pPr>
            <a:endParaRPr lang="en-US" dirty="0" smtClean="0">
              <a:latin typeface="Calibri" pitchFamily="34" charset="0"/>
            </a:endParaRPr>
          </a:p>
        </p:txBody>
      </p:sp>
      <p:sp>
        <p:nvSpPr>
          <p:cNvPr id="3" name="Title 2"/>
          <p:cNvSpPr>
            <a:spLocks noGrp="1"/>
          </p:cNvSpPr>
          <p:nvPr>
            <p:ph type="title"/>
          </p:nvPr>
        </p:nvSpPr>
        <p:spPr>
          <a:xfrm>
            <a:off x="609600" y="762000"/>
            <a:ext cx="8229600" cy="633919"/>
          </a:xfrm>
        </p:spPr>
        <p:txBody>
          <a:bodyPr/>
          <a:lstStyle/>
          <a:p>
            <a:r>
              <a:rPr lang="en-US" sz="3200" b="1" dirty="0"/>
              <a:t> </a:t>
            </a:r>
            <a:r>
              <a:rPr lang="en-US" sz="3200" b="1" dirty="0" smtClean="0"/>
              <a:t>    </a:t>
            </a:r>
            <a:r>
              <a:rPr lang="en-US" sz="3200" b="1" dirty="0" smtClean="0">
                <a:solidFill>
                  <a:schemeClr val="tx1"/>
                </a:solidFill>
              </a:rPr>
              <a:t>Who We Are </a:t>
            </a:r>
            <a:endParaRPr lang="en-US" sz="3200" b="1" dirty="0">
              <a:solidFill>
                <a:schemeClr val="tx1"/>
              </a:solidFill>
            </a:endParaRPr>
          </a:p>
        </p:txBody>
      </p:sp>
    </p:spTree>
    <p:extLst>
      <p:ext uri="{BB962C8B-B14F-4D97-AF65-F5344CB8AC3E}">
        <p14:creationId xmlns:p14="http://schemas.microsoft.com/office/powerpoint/2010/main" val="2855898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92100" y="6172200"/>
            <a:ext cx="7937500" cy="400050"/>
          </a:xfrm>
          <a:prstGeom prst="rect">
            <a:avLst/>
          </a:prstGeom>
        </p:spPr>
        <p:txBody>
          <a:bodyPr>
            <a:spAutoFit/>
          </a:bodyPr>
          <a:lstStyle/>
          <a:p>
            <a:pPr fontAlgn="base">
              <a:spcBef>
                <a:spcPct val="0"/>
              </a:spcBef>
              <a:spcAft>
                <a:spcPct val="0"/>
              </a:spcAft>
              <a:defRPr/>
            </a:pPr>
            <a:r>
              <a:rPr lang="en-US" sz="1000" dirty="0">
                <a:solidFill>
                  <a:prstClr val="black"/>
                </a:solidFill>
                <a:latin typeface="Calibri"/>
              </a:rPr>
              <a:t>Garcia, E and Lyon-</a:t>
            </a:r>
            <a:r>
              <a:rPr lang="en-US" sz="1000" dirty="0" err="1">
                <a:solidFill>
                  <a:prstClr val="black"/>
                </a:solidFill>
                <a:latin typeface="Calibri"/>
              </a:rPr>
              <a:t>Callo</a:t>
            </a:r>
            <a:r>
              <a:rPr lang="en-US" sz="1000" dirty="0">
                <a:solidFill>
                  <a:prstClr val="black"/>
                </a:solidFill>
                <a:latin typeface="Calibri"/>
              </a:rPr>
              <a:t> S. “Asthma Burden for Children in Medicaid.” Epidemiology of Asthma in Michigan. Bureau of Epidemiology, </a:t>
            </a:r>
            <a:endParaRPr lang="en-US" sz="1000" dirty="0" smtClean="0">
              <a:solidFill>
                <a:prstClr val="black"/>
              </a:solidFill>
              <a:latin typeface="Calibri"/>
            </a:endParaRPr>
          </a:p>
          <a:p>
            <a:pPr fontAlgn="base">
              <a:spcBef>
                <a:spcPct val="0"/>
              </a:spcBef>
              <a:spcAft>
                <a:spcPct val="0"/>
              </a:spcAft>
              <a:defRPr/>
            </a:pPr>
            <a:r>
              <a:rPr lang="en-US" sz="1000" dirty="0" smtClean="0">
                <a:solidFill>
                  <a:prstClr val="black"/>
                </a:solidFill>
                <a:latin typeface="Calibri"/>
              </a:rPr>
              <a:t>Michigan </a:t>
            </a:r>
            <a:r>
              <a:rPr lang="en-US" sz="1000" dirty="0">
                <a:solidFill>
                  <a:prstClr val="black"/>
                </a:solidFill>
                <a:latin typeface="Calibri"/>
              </a:rPr>
              <a:t>Department of Community Health, 2012.</a:t>
            </a:r>
          </a:p>
        </p:txBody>
      </p:sp>
      <p:pic>
        <p:nvPicPr>
          <p:cNvPr id="8196" name="Picture 7" descr="Table diplaying prevalence of persistentasthma by race for Childr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76400"/>
            <a:ext cx="4324350" cy="405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8" descr="Table showing rate os astma emergency department visitsby race in children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5513" y="1676400"/>
            <a:ext cx="4267200" cy="405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685800" y="685800"/>
            <a:ext cx="8001000" cy="609600"/>
          </a:xfrm>
        </p:spPr>
        <p:txBody>
          <a:bodyPr/>
          <a:lstStyle/>
          <a:p>
            <a:pPr algn="ctr" eaLnBrk="1" hangingPunct="1"/>
            <a:r>
              <a:rPr lang="en-US" sz="3600" b="1" dirty="0" smtClean="0">
                <a:solidFill>
                  <a:schemeClr val="tx1"/>
                </a:solidFill>
              </a:rPr>
              <a:t>     </a:t>
            </a:r>
            <a:r>
              <a:rPr lang="en-US" sz="3200" b="1" dirty="0" smtClean="0">
                <a:solidFill>
                  <a:schemeClr val="tx1"/>
                </a:solidFill>
              </a:rPr>
              <a:t>Asthma Burden for Children with               Medicaid - Michigan</a:t>
            </a:r>
            <a:endParaRPr lang="en-US" sz="3200" dirty="0" smtClean="0">
              <a:solidFill>
                <a:srgbClr val="0070C0"/>
              </a:solidFill>
            </a:endParaRPr>
          </a:p>
        </p:txBody>
      </p:sp>
    </p:spTree>
    <p:extLst>
      <p:ext uri="{BB962C8B-B14F-4D97-AF65-F5344CB8AC3E}">
        <p14:creationId xmlns:p14="http://schemas.microsoft.com/office/powerpoint/2010/main" val="1109347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533400" y="685800"/>
            <a:ext cx="8229600" cy="742950"/>
          </a:xfrm>
        </p:spPr>
        <p:txBody>
          <a:bodyPr/>
          <a:lstStyle/>
          <a:p>
            <a:pPr eaLnBrk="1" hangingPunct="1"/>
            <a:r>
              <a:rPr lang="en-US" sz="3200" b="1" dirty="0" smtClean="0">
                <a:solidFill>
                  <a:schemeClr val="tx1"/>
                </a:solidFill>
              </a:rPr>
              <a:t>     What We Do</a:t>
            </a:r>
          </a:p>
        </p:txBody>
      </p:sp>
      <p:sp>
        <p:nvSpPr>
          <p:cNvPr id="9219" name="Content Placeholder 2"/>
          <p:cNvSpPr>
            <a:spLocks noGrp="1"/>
          </p:cNvSpPr>
          <p:nvPr>
            <p:ph idx="1"/>
          </p:nvPr>
        </p:nvSpPr>
        <p:spPr>
          <a:xfrm>
            <a:off x="381000" y="1752600"/>
            <a:ext cx="8077200" cy="4343400"/>
          </a:xfrm>
        </p:spPr>
        <p:txBody>
          <a:bodyPr/>
          <a:lstStyle/>
          <a:p>
            <a:pPr marL="0" indent="0" eaLnBrk="1" hangingPunct="1">
              <a:lnSpc>
                <a:spcPct val="110000"/>
              </a:lnSpc>
              <a:buNone/>
            </a:pPr>
            <a:r>
              <a:rPr lang="en-US" b="1" dirty="0" smtClean="0">
                <a:latin typeface="Calibri" pitchFamily="34" charset="0"/>
              </a:rPr>
              <a:t>Why we are essential to the delivery of quality asthma care in our community:</a:t>
            </a:r>
          </a:p>
          <a:p>
            <a:pPr>
              <a:lnSpc>
                <a:spcPct val="110000"/>
              </a:lnSpc>
              <a:buFont typeface="Wingdings 2" pitchFamily="18" charset="2"/>
              <a:buChar char=""/>
            </a:pPr>
            <a:r>
              <a:rPr lang="en-US" dirty="0" smtClean="0">
                <a:latin typeface="Calibri" pitchFamily="34" charset="0"/>
              </a:rPr>
              <a:t>Provide asthma education and case management support in homes</a:t>
            </a:r>
          </a:p>
          <a:p>
            <a:pPr>
              <a:lnSpc>
                <a:spcPct val="110000"/>
              </a:lnSpc>
              <a:buFont typeface="Wingdings 2" pitchFamily="18" charset="2"/>
              <a:buChar char=""/>
            </a:pPr>
            <a:r>
              <a:rPr lang="en-US" dirty="0" smtClean="0">
                <a:latin typeface="Calibri" pitchFamily="34" charset="0"/>
              </a:rPr>
              <a:t>Utilize holistic approach to asthma management</a:t>
            </a:r>
          </a:p>
          <a:p>
            <a:pPr lvl="1">
              <a:lnSpc>
                <a:spcPct val="110000"/>
              </a:lnSpc>
              <a:buSzPct val="95000"/>
              <a:buFont typeface="Wingdings 2" pitchFamily="18" charset="2"/>
              <a:buChar char=""/>
            </a:pPr>
            <a:r>
              <a:rPr lang="en-US" dirty="0" smtClean="0">
                <a:latin typeface="Calibri" pitchFamily="34" charset="0"/>
                <a:cs typeface="Times New Roman" pitchFamily="18" charset="0"/>
              </a:rPr>
              <a:t>Work with patients, caregivers, families, school staff, health care providers</a:t>
            </a:r>
          </a:p>
          <a:p>
            <a:pPr>
              <a:lnSpc>
                <a:spcPct val="110000"/>
              </a:lnSpc>
              <a:buFont typeface="Wingdings 2" pitchFamily="18" charset="2"/>
              <a:buChar char=""/>
            </a:pPr>
            <a:r>
              <a:rPr lang="en-US" dirty="0" smtClean="0">
                <a:latin typeface="Calibri" pitchFamily="34" charset="0"/>
              </a:rPr>
              <a:t>Serve as the “eyes and ears” of providers in the homes</a:t>
            </a:r>
          </a:p>
        </p:txBody>
      </p:sp>
    </p:spTree>
    <p:extLst>
      <p:ext uri="{BB962C8B-B14F-4D97-AF65-F5344CB8AC3E}">
        <p14:creationId xmlns:p14="http://schemas.microsoft.com/office/powerpoint/2010/main" val="3268282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420687" y="650081"/>
            <a:ext cx="7519988" cy="1090612"/>
          </a:xfrm>
        </p:spPr>
        <p:txBody>
          <a:bodyPr/>
          <a:lstStyle/>
          <a:p>
            <a:pPr eaLnBrk="1" hangingPunct="1"/>
            <a:r>
              <a:rPr lang="en-US" sz="3200" b="1" dirty="0" smtClean="0">
                <a:solidFill>
                  <a:schemeClr val="tx1"/>
                </a:solidFill>
                <a:ea typeface="ＭＳ Ｐゴシック" pitchFamily="34" charset="-128"/>
              </a:rPr>
              <a:t>     Tailored Environmental Interventions:</a:t>
            </a:r>
            <a:br>
              <a:rPr lang="en-US" sz="3200" b="1" dirty="0" smtClean="0">
                <a:solidFill>
                  <a:schemeClr val="tx1"/>
                </a:solidFill>
                <a:ea typeface="ＭＳ Ｐゴシック" pitchFamily="34" charset="-128"/>
              </a:rPr>
            </a:br>
            <a:r>
              <a:rPr lang="en-US" sz="3200" b="1" dirty="0" smtClean="0">
                <a:solidFill>
                  <a:schemeClr val="tx1"/>
                </a:solidFill>
                <a:ea typeface="ＭＳ Ｐゴシック" pitchFamily="34" charset="-128"/>
              </a:rPr>
              <a:t>     Case Management</a:t>
            </a:r>
          </a:p>
        </p:txBody>
      </p:sp>
      <p:sp>
        <p:nvSpPr>
          <p:cNvPr id="10243" name="Rectangle 3"/>
          <p:cNvSpPr>
            <a:spLocks noGrp="1" noChangeArrowheads="1"/>
          </p:cNvSpPr>
          <p:nvPr>
            <p:ph idx="4294967295"/>
          </p:nvPr>
        </p:nvSpPr>
        <p:spPr>
          <a:xfrm>
            <a:off x="381000" y="2054225"/>
            <a:ext cx="7686675" cy="4651375"/>
          </a:xfrm>
        </p:spPr>
        <p:txBody>
          <a:bodyPr>
            <a:normAutofit/>
          </a:bodyPr>
          <a:lstStyle/>
          <a:p>
            <a:pPr marL="274320" lvl="1" indent="-274320" fontAlgn="auto">
              <a:spcAft>
                <a:spcPts val="0"/>
              </a:spcAft>
              <a:buClr>
                <a:schemeClr val="accent3"/>
              </a:buClr>
              <a:buSzPct val="95000"/>
              <a:buFont typeface="Wingdings 2"/>
              <a:buChar char=""/>
              <a:defRPr/>
            </a:pPr>
            <a:r>
              <a:rPr lang="en-US" sz="2800" dirty="0" smtClean="0">
                <a:latin typeface="Calibri" pitchFamily="34" charset="0"/>
                <a:ea typeface="ＭＳ Ｐゴシック" pitchFamily="34" charset="-128"/>
              </a:rPr>
              <a:t>Staff:  </a:t>
            </a:r>
            <a:r>
              <a:rPr lang="en-US" sz="2600" dirty="0">
                <a:latin typeface="Calibri" pitchFamily="34" charset="0"/>
                <a:ea typeface="ＭＳ Ｐゴシック" pitchFamily="34" charset="-128"/>
              </a:rPr>
              <a:t>Case </a:t>
            </a:r>
            <a:r>
              <a:rPr lang="en-US" sz="2600" dirty="0" smtClean="0">
                <a:latin typeface="Calibri" pitchFamily="34" charset="0"/>
                <a:ea typeface="ＭＳ Ｐゴシック" pitchFamily="34" charset="-128"/>
              </a:rPr>
              <a:t>managers, </a:t>
            </a:r>
            <a:r>
              <a:rPr lang="en-US" sz="2600" dirty="0">
                <a:latin typeface="Calibri" pitchFamily="34" charset="0"/>
                <a:ea typeface="ＭＳ Ｐゴシック" pitchFamily="34" charset="-128"/>
              </a:rPr>
              <a:t>social worker, community health workers</a:t>
            </a:r>
          </a:p>
          <a:p>
            <a:pPr marL="274320" indent="-274320" eaLnBrk="1" fontAlgn="auto" hangingPunct="1">
              <a:spcAft>
                <a:spcPts val="0"/>
              </a:spcAft>
              <a:buClr>
                <a:schemeClr val="accent3"/>
              </a:buClr>
              <a:buFont typeface="Wingdings 2"/>
              <a:buChar char=""/>
              <a:defRPr/>
            </a:pPr>
            <a:r>
              <a:rPr lang="en-US" sz="2800" dirty="0" smtClean="0">
                <a:latin typeface="Calibri" pitchFamily="34" charset="0"/>
                <a:ea typeface="ＭＳ Ｐゴシック" pitchFamily="34" charset="-128"/>
              </a:rPr>
              <a:t>Home-Based Case Management:</a:t>
            </a:r>
          </a:p>
          <a:p>
            <a:pPr marL="640080" lvl="1" indent="-246888" eaLnBrk="1" fontAlgn="auto" hangingPunct="1">
              <a:spcAft>
                <a:spcPts val="0"/>
              </a:spcAft>
              <a:buFont typeface="Wingdings 2" pitchFamily="18" charset="2"/>
              <a:buChar char=""/>
              <a:defRPr/>
            </a:pPr>
            <a:r>
              <a:rPr lang="en-US" sz="2600" dirty="0" smtClean="0">
                <a:latin typeface="Calibri" pitchFamily="34" charset="0"/>
                <a:ea typeface="ＭＳ Ｐゴシック" pitchFamily="34" charset="-128"/>
              </a:rPr>
              <a:t>Home visits</a:t>
            </a:r>
          </a:p>
          <a:p>
            <a:pPr marL="640080" lvl="1" indent="-246888" eaLnBrk="1" fontAlgn="auto" hangingPunct="1">
              <a:spcAft>
                <a:spcPts val="0"/>
              </a:spcAft>
              <a:buFont typeface="Wingdings 2" pitchFamily="18" charset="2"/>
              <a:buChar char=""/>
              <a:defRPr/>
            </a:pPr>
            <a:r>
              <a:rPr lang="en-US" sz="2600" dirty="0" smtClean="0">
                <a:latin typeface="Calibri" pitchFamily="34" charset="0"/>
                <a:ea typeface="ＭＳ Ｐゴシック" pitchFamily="34" charset="-128"/>
              </a:rPr>
              <a:t>Medical home visit(s)</a:t>
            </a:r>
          </a:p>
          <a:p>
            <a:pPr marL="640080" lvl="1" indent="-246888" fontAlgn="auto">
              <a:spcAft>
                <a:spcPts val="0"/>
              </a:spcAft>
              <a:buFont typeface="Wingdings 2" pitchFamily="18" charset="2"/>
              <a:buChar char=""/>
              <a:defRPr/>
            </a:pPr>
            <a:r>
              <a:rPr lang="en-US" sz="2600" dirty="0">
                <a:latin typeface="Calibri" pitchFamily="34" charset="0"/>
                <a:ea typeface="ＭＳ Ｐゴシック" pitchFamily="34" charset="-128"/>
              </a:rPr>
              <a:t>School/daycare visit(s)</a:t>
            </a:r>
          </a:p>
          <a:p>
            <a:pPr marL="640080" lvl="1" indent="-246888" eaLnBrk="1" fontAlgn="auto" hangingPunct="1">
              <a:spcAft>
                <a:spcPts val="0"/>
              </a:spcAft>
              <a:buFont typeface="Wingdings 2" pitchFamily="18" charset="2"/>
              <a:buChar char=""/>
              <a:defRPr/>
            </a:pPr>
            <a:r>
              <a:rPr lang="en-US" sz="2600" dirty="0" smtClean="0">
                <a:latin typeface="Calibri" pitchFamily="34" charset="0"/>
                <a:ea typeface="ＭＳ Ｐゴシック" pitchFamily="34" charset="-128"/>
              </a:rPr>
              <a:t>Up to 18 visits authorized per patient, per year</a:t>
            </a:r>
          </a:p>
          <a:p>
            <a:pPr marL="274320" indent="-274320" eaLnBrk="1" fontAlgn="auto" hangingPunct="1">
              <a:spcAft>
                <a:spcPts val="0"/>
              </a:spcAft>
              <a:buClr>
                <a:schemeClr val="accent3"/>
              </a:buClr>
              <a:buFont typeface="Wingdings 2"/>
              <a:buChar char=""/>
              <a:defRPr/>
            </a:pPr>
            <a:r>
              <a:rPr lang="en-US" sz="2800" dirty="0" smtClean="0">
                <a:latin typeface="Calibri" pitchFamily="34" charset="0"/>
                <a:ea typeface="ＭＳ Ｐゴシック" pitchFamily="34" charset="-128"/>
              </a:rPr>
              <a:t>Community outreach:</a:t>
            </a:r>
          </a:p>
          <a:p>
            <a:pPr marL="640080" lvl="1" indent="-246888" eaLnBrk="1" fontAlgn="auto" hangingPunct="1">
              <a:spcAft>
                <a:spcPts val="0"/>
              </a:spcAft>
              <a:buSzPct val="95000"/>
              <a:buFont typeface="Wingdings 2" pitchFamily="18" charset="2"/>
              <a:buChar char=""/>
              <a:defRPr/>
            </a:pPr>
            <a:r>
              <a:rPr lang="en-US" sz="2600" dirty="0" smtClean="0">
                <a:latin typeface="Calibri" pitchFamily="34" charset="0"/>
                <a:ea typeface="ＭＳ Ｐゴシック" pitchFamily="34" charset="-128"/>
              </a:rPr>
              <a:t>Speakers</a:t>
            </a:r>
            <a:r>
              <a:rPr lang="ja-JP" altLang="en-US" sz="2600" dirty="0" smtClean="0">
                <a:latin typeface="Calibri" pitchFamily="34" charset="0"/>
                <a:ea typeface="ＭＳ Ｐゴシック" pitchFamily="34" charset="-128"/>
              </a:rPr>
              <a:t>’</a:t>
            </a:r>
            <a:r>
              <a:rPr lang="en-US" altLang="ja-JP" sz="2600" dirty="0" smtClean="0">
                <a:latin typeface="Calibri" pitchFamily="34" charset="0"/>
                <a:ea typeface="ＭＳ Ｐゴシック" pitchFamily="34" charset="-128"/>
              </a:rPr>
              <a:t> Bureau</a:t>
            </a:r>
            <a:endParaRPr lang="en-US" sz="2600" dirty="0" smtClean="0">
              <a:latin typeface="Calibri" pitchFamily="34" charset="0"/>
              <a:ea typeface="ＭＳ Ｐゴシック" pitchFamily="34" charset="-128"/>
            </a:endParaRPr>
          </a:p>
        </p:txBody>
      </p:sp>
      <p:grpSp>
        <p:nvGrpSpPr>
          <p:cNvPr id="60426" name="Group 10" descr="Siloutte of a woman standin in front of a door"/>
          <p:cNvGrpSpPr>
            <a:grpSpLocks/>
          </p:cNvGrpSpPr>
          <p:nvPr/>
        </p:nvGrpSpPr>
        <p:grpSpPr bwMode="auto">
          <a:xfrm>
            <a:off x="7086600" y="1195387"/>
            <a:ext cx="1493838" cy="2462213"/>
            <a:chOff x="4664" y="560"/>
            <a:chExt cx="941" cy="1551"/>
          </a:xfrm>
          <a:solidFill>
            <a:schemeClr val="accent2"/>
          </a:solidFill>
        </p:grpSpPr>
        <p:sp>
          <p:nvSpPr>
            <p:cNvPr id="60419" name="Freeform 5"/>
            <p:cNvSpPr>
              <a:spLocks/>
            </p:cNvSpPr>
            <p:nvPr/>
          </p:nvSpPr>
          <p:spPr bwMode="auto">
            <a:xfrm>
              <a:off x="4896" y="720"/>
              <a:ext cx="442" cy="1227"/>
            </a:xfrm>
            <a:custGeom>
              <a:avLst/>
              <a:gdLst>
                <a:gd name="T0" fmla="*/ 2147483647 w 882"/>
                <a:gd name="T1" fmla="*/ 2147483647 h 2456"/>
                <a:gd name="T2" fmla="*/ 2147483647 w 882"/>
                <a:gd name="T3" fmla="*/ 2147483647 h 2456"/>
                <a:gd name="T4" fmla="*/ 2147483647 w 882"/>
                <a:gd name="T5" fmla="*/ 2147483647 h 2456"/>
                <a:gd name="T6" fmla="*/ 2147483647 w 882"/>
                <a:gd name="T7" fmla="*/ 2147483647 h 2456"/>
                <a:gd name="T8" fmla="*/ 2147483647 w 882"/>
                <a:gd name="T9" fmla="*/ 2147483647 h 2456"/>
                <a:gd name="T10" fmla="*/ 2147483647 w 882"/>
                <a:gd name="T11" fmla="*/ 2147483647 h 2456"/>
                <a:gd name="T12" fmla="*/ 2147483647 w 882"/>
                <a:gd name="T13" fmla="*/ 2147483647 h 2456"/>
                <a:gd name="T14" fmla="*/ 2147483647 w 882"/>
                <a:gd name="T15" fmla="*/ 2147483647 h 2456"/>
                <a:gd name="T16" fmla="*/ 2147483647 w 882"/>
                <a:gd name="T17" fmla="*/ 2147483647 h 2456"/>
                <a:gd name="T18" fmla="*/ 2147483647 w 882"/>
                <a:gd name="T19" fmla="*/ 2147483647 h 2456"/>
                <a:gd name="T20" fmla="*/ 2147483647 w 882"/>
                <a:gd name="T21" fmla="*/ 2147483647 h 2456"/>
                <a:gd name="T22" fmla="*/ 2147483647 w 882"/>
                <a:gd name="T23" fmla="*/ 2147483647 h 2456"/>
                <a:gd name="T24" fmla="*/ 2147483647 w 882"/>
                <a:gd name="T25" fmla="*/ 2147483647 h 2456"/>
                <a:gd name="T26" fmla="*/ 2147483647 w 882"/>
                <a:gd name="T27" fmla="*/ 2147483647 h 2456"/>
                <a:gd name="T28" fmla="*/ 2147483647 w 882"/>
                <a:gd name="T29" fmla="*/ 2147483647 h 2456"/>
                <a:gd name="T30" fmla="*/ 2147483647 w 882"/>
                <a:gd name="T31" fmla="*/ 2147483647 h 2456"/>
                <a:gd name="T32" fmla="*/ 2147483647 w 882"/>
                <a:gd name="T33" fmla="*/ 2147483647 h 2456"/>
                <a:gd name="T34" fmla="*/ 2147483647 w 882"/>
                <a:gd name="T35" fmla="*/ 2147483647 h 2456"/>
                <a:gd name="T36" fmla="*/ 2147483647 w 882"/>
                <a:gd name="T37" fmla="*/ 2147483647 h 2456"/>
                <a:gd name="T38" fmla="*/ 2147483647 w 882"/>
                <a:gd name="T39" fmla="*/ 2147483647 h 2456"/>
                <a:gd name="T40" fmla="*/ 2147483647 w 882"/>
                <a:gd name="T41" fmla="*/ 2147483647 h 2456"/>
                <a:gd name="T42" fmla="*/ 2147483647 w 882"/>
                <a:gd name="T43" fmla="*/ 2147483647 h 2456"/>
                <a:gd name="T44" fmla="*/ 2147483647 w 882"/>
                <a:gd name="T45" fmla="*/ 2147483647 h 2456"/>
                <a:gd name="T46" fmla="*/ 2147483647 w 882"/>
                <a:gd name="T47" fmla="*/ 2147483647 h 2456"/>
                <a:gd name="T48" fmla="*/ 2147483647 w 882"/>
                <a:gd name="T49" fmla="*/ 2147483647 h 2456"/>
                <a:gd name="T50" fmla="*/ 2147483647 w 882"/>
                <a:gd name="T51" fmla="*/ 2147483647 h 2456"/>
                <a:gd name="T52" fmla="*/ 2147483647 w 882"/>
                <a:gd name="T53" fmla="*/ 2147483647 h 2456"/>
                <a:gd name="T54" fmla="*/ 2147483647 w 882"/>
                <a:gd name="T55" fmla="*/ 2147483647 h 2456"/>
                <a:gd name="T56" fmla="*/ 2147483647 w 882"/>
                <a:gd name="T57" fmla="*/ 2147483647 h 2456"/>
                <a:gd name="T58" fmla="*/ 2147483647 w 882"/>
                <a:gd name="T59" fmla="*/ 2147483647 h 2456"/>
                <a:gd name="T60" fmla="*/ 2147483647 w 882"/>
                <a:gd name="T61" fmla="*/ 2147483647 h 2456"/>
                <a:gd name="T62" fmla="*/ 2147483647 w 882"/>
                <a:gd name="T63" fmla="*/ 2147483647 h 2456"/>
                <a:gd name="T64" fmla="*/ 2147483647 w 882"/>
                <a:gd name="T65" fmla="*/ 2147483647 h 2456"/>
                <a:gd name="T66" fmla="*/ 2147483647 w 882"/>
                <a:gd name="T67" fmla="*/ 2147483647 h 2456"/>
                <a:gd name="T68" fmla="*/ 2147483647 w 882"/>
                <a:gd name="T69" fmla="*/ 2147483647 h 2456"/>
                <a:gd name="T70" fmla="*/ 2147483647 w 882"/>
                <a:gd name="T71" fmla="*/ 2147483647 h 2456"/>
                <a:gd name="T72" fmla="*/ 2147483647 w 882"/>
                <a:gd name="T73" fmla="*/ 2147483647 h 2456"/>
                <a:gd name="T74" fmla="*/ 2147483647 w 882"/>
                <a:gd name="T75" fmla="*/ 2147483647 h 2456"/>
                <a:gd name="T76" fmla="*/ 2147483647 w 882"/>
                <a:gd name="T77" fmla="*/ 2147483647 h 2456"/>
                <a:gd name="T78" fmla="*/ 2147483647 w 882"/>
                <a:gd name="T79" fmla="*/ 2147483647 h 2456"/>
                <a:gd name="T80" fmla="*/ 2147483647 w 882"/>
                <a:gd name="T81" fmla="*/ 2147483647 h 2456"/>
                <a:gd name="T82" fmla="*/ 2147483647 w 882"/>
                <a:gd name="T83" fmla="*/ 2147483647 h 2456"/>
                <a:gd name="T84" fmla="*/ 2147483647 w 882"/>
                <a:gd name="T85" fmla="*/ 2147483647 h 2456"/>
                <a:gd name="T86" fmla="*/ 2147483647 w 882"/>
                <a:gd name="T87" fmla="*/ 2147483647 h 2456"/>
                <a:gd name="T88" fmla="*/ 2147483647 w 882"/>
                <a:gd name="T89" fmla="*/ 2147483647 h 2456"/>
                <a:gd name="T90" fmla="*/ 2147483647 w 882"/>
                <a:gd name="T91" fmla="*/ 2147483647 h 2456"/>
                <a:gd name="T92" fmla="*/ 2147483647 w 882"/>
                <a:gd name="T93" fmla="*/ 2147483647 h 2456"/>
                <a:gd name="T94" fmla="*/ 2147483647 w 882"/>
                <a:gd name="T95" fmla="*/ 2147483647 h 2456"/>
                <a:gd name="T96" fmla="*/ 2147483647 w 882"/>
                <a:gd name="T97" fmla="*/ 2147483647 h 2456"/>
                <a:gd name="T98" fmla="*/ 2147483647 w 882"/>
                <a:gd name="T99" fmla="*/ 2147483647 h 2456"/>
                <a:gd name="T100" fmla="*/ 2147483647 w 882"/>
                <a:gd name="T101" fmla="*/ 2147483647 h 2456"/>
                <a:gd name="T102" fmla="*/ 2147483647 w 882"/>
                <a:gd name="T103" fmla="*/ 2147483647 h 2456"/>
                <a:gd name="T104" fmla="*/ 2147483647 w 882"/>
                <a:gd name="T105" fmla="*/ 2147483647 h 2456"/>
                <a:gd name="T106" fmla="*/ 2147483647 w 882"/>
                <a:gd name="T107" fmla="*/ 2147483647 h 2456"/>
                <a:gd name="T108" fmla="*/ 2147483647 w 882"/>
                <a:gd name="T109" fmla="*/ 2147483647 h 2456"/>
                <a:gd name="T110" fmla="*/ 2147483647 w 882"/>
                <a:gd name="T111" fmla="*/ 2147483647 h 2456"/>
                <a:gd name="T112" fmla="*/ 2147483647 w 882"/>
                <a:gd name="T113" fmla="*/ 2147483647 h 2456"/>
                <a:gd name="T114" fmla="*/ 2147483647 w 882"/>
                <a:gd name="T115" fmla="*/ 2147483647 h 245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82"/>
                <a:gd name="T175" fmla="*/ 0 h 2456"/>
                <a:gd name="T176" fmla="*/ 882 w 882"/>
                <a:gd name="T177" fmla="*/ 2456 h 245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82" h="2456">
                  <a:moveTo>
                    <a:pt x="276" y="2456"/>
                  </a:moveTo>
                  <a:lnTo>
                    <a:pt x="292" y="2449"/>
                  </a:lnTo>
                  <a:lnTo>
                    <a:pt x="303" y="2438"/>
                  </a:lnTo>
                  <a:lnTo>
                    <a:pt x="312" y="2424"/>
                  </a:lnTo>
                  <a:lnTo>
                    <a:pt x="319" y="2408"/>
                  </a:lnTo>
                  <a:lnTo>
                    <a:pt x="320" y="2390"/>
                  </a:lnTo>
                  <a:lnTo>
                    <a:pt x="322" y="2373"/>
                  </a:lnTo>
                  <a:lnTo>
                    <a:pt x="322" y="2355"/>
                  </a:lnTo>
                  <a:lnTo>
                    <a:pt x="316" y="2338"/>
                  </a:lnTo>
                  <a:lnTo>
                    <a:pt x="314" y="2336"/>
                  </a:lnTo>
                  <a:lnTo>
                    <a:pt x="312" y="2333"/>
                  </a:lnTo>
                  <a:lnTo>
                    <a:pt x="312" y="2331"/>
                  </a:lnTo>
                  <a:lnTo>
                    <a:pt x="312" y="2330"/>
                  </a:lnTo>
                  <a:lnTo>
                    <a:pt x="304" y="2322"/>
                  </a:lnTo>
                  <a:lnTo>
                    <a:pt x="296" y="2314"/>
                  </a:lnTo>
                  <a:lnTo>
                    <a:pt x="288" y="2306"/>
                  </a:lnTo>
                  <a:lnTo>
                    <a:pt x="282" y="2298"/>
                  </a:lnTo>
                  <a:lnTo>
                    <a:pt x="276" y="2290"/>
                  </a:lnTo>
                  <a:lnTo>
                    <a:pt x="269" y="2280"/>
                  </a:lnTo>
                  <a:lnTo>
                    <a:pt x="263" y="2271"/>
                  </a:lnTo>
                  <a:lnTo>
                    <a:pt x="258" y="2259"/>
                  </a:lnTo>
                  <a:lnTo>
                    <a:pt x="257" y="2255"/>
                  </a:lnTo>
                  <a:lnTo>
                    <a:pt x="255" y="2250"/>
                  </a:lnTo>
                  <a:lnTo>
                    <a:pt x="253" y="2247"/>
                  </a:lnTo>
                  <a:lnTo>
                    <a:pt x="252" y="2242"/>
                  </a:lnTo>
                  <a:lnTo>
                    <a:pt x="252" y="2240"/>
                  </a:lnTo>
                  <a:lnTo>
                    <a:pt x="252" y="2239"/>
                  </a:lnTo>
                  <a:lnTo>
                    <a:pt x="250" y="2237"/>
                  </a:lnTo>
                  <a:lnTo>
                    <a:pt x="247" y="2219"/>
                  </a:lnTo>
                  <a:lnTo>
                    <a:pt x="242" y="2200"/>
                  </a:lnTo>
                  <a:lnTo>
                    <a:pt x="239" y="2181"/>
                  </a:lnTo>
                  <a:lnTo>
                    <a:pt x="241" y="2162"/>
                  </a:lnTo>
                  <a:lnTo>
                    <a:pt x="233" y="2111"/>
                  </a:lnTo>
                  <a:lnTo>
                    <a:pt x="234" y="2058"/>
                  </a:lnTo>
                  <a:lnTo>
                    <a:pt x="239" y="2007"/>
                  </a:lnTo>
                  <a:lnTo>
                    <a:pt x="239" y="1954"/>
                  </a:lnTo>
                  <a:lnTo>
                    <a:pt x="239" y="1942"/>
                  </a:lnTo>
                  <a:lnTo>
                    <a:pt x="239" y="1930"/>
                  </a:lnTo>
                  <a:lnTo>
                    <a:pt x="241" y="1918"/>
                  </a:lnTo>
                  <a:lnTo>
                    <a:pt x="242" y="1908"/>
                  </a:lnTo>
                  <a:lnTo>
                    <a:pt x="242" y="1907"/>
                  </a:lnTo>
                  <a:lnTo>
                    <a:pt x="244" y="1905"/>
                  </a:lnTo>
                  <a:lnTo>
                    <a:pt x="244" y="1903"/>
                  </a:lnTo>
                  <a:lnTo>
                    <a:pt x="301" y="1905"/>
                  </a:lnTo>
                  <a:lnTo>
                    <a:pt x="324" y="1903"/>
                  </a:lnTo>
                  <a:lnTo>
                    <a:pt x="325" y="1905"/>
                  </a:lnTo>
                  <a:lnTo>
                    <a:pt x="327" y="1907"/>
                  </a:lnTo>
                  <a:lnTo>
                    <a:pt x="327" y="1908"/>
                  </a:lnTo>
                  <a:lnTo>
                    <a:pt x="327" y="1921"/>
                  </a:lnTo>
                  <a:lnTo>
                    <a:pt x="327" y="1932"/>
                  </a:lnTo>
                  <a:lnTo>
                    <a:pt x="327" y="1945"/>
                  </a:lnTo>
                  <a:lnTo>
                    <a:pt x="327" y="1958"/>
                  </a:lnTo>
                  <a:lnTo>
                    <a:pt x="328" y="1985"/>
                  </a:lnTo>
                  <a:lnTo>
                    <a:pt x="333" y="2009"/>
                  </a:lnTo>
                  <a:lnTo>
                    <a:pt x="340" y="2033"/>
                  </a:lnTo>
                  <a:lnTo>
                    <a:pt x="349" y="2055"/>
                  </a:lnTo>
                  <a:lnTo>
                    <a:pt x="359" y="2077"/>
                  </a:lnTo>
                  <a:lnTo>
                    <a:pt x="370" y="2100"/>
                  </a:lnTo>
                  <a:lnTo>
                    <a:pt x="379" y="2122"/>
                  </a:lnTo>
                  <a:lnTo>
                    <a:pt x="387" y="2144"/>
                  </a:lnTo>
                  <a:lnTo>
                    <a:pt x="387" y="2146"/>
                  </a:lnTo>
                  <a:lnTo>
                    <a:pt x="389" y="2146"/>
                  </a:lnTo>
                  <a:lnTo>
                    <a:pt x="391" y="2148"/>
                  </a:lnTo>
                  <a:lnTo>
                    <a:pt x="394" y="2162"/>
                  </a:lnTo>
                  <a:lnTo>
                    <a:pt x="395" y="2176"/>
                  </a:lnTo>
                  <a:lnTo>
                    <a:pt x="395" y="2192"/>
                  </a:lnTo>
                  <a:lnTo>
                    <a:pt x="394" y="2207"/>
                  </a:lnTo>
                  <a:lnTo>
                    <a:pt x="394" y="2221"/>
                  </a:lnTo>
                  <a:lnTo>
                    <a:pt x="392" y="2231"/>
                  </a:lnTo>
                  <a:lnTo>
                    <a:pt x="386" y="2240"/>
                  </a:lnTo>
                  <a:lnTo>
                    <a:pt x="373" y="2251"/>
                  </a:lnTo>
                  <a:lnTo>
                    <a:pt x="368" y="2253"/>
                  </a:lnTo>
                  <a:lnTo>
                    <a:pt x="367" y="2253"/>
                  </a:lnTo>
                  <a:lnTo>
                    <a:pt x="365" y="2256"/>
                  </a:lnTo>
                  <a:lnTo>
                    <a:pt x="360" y="2266"/>
                  </a:lnTo>
                  <a:lnTo>
                    <a:pt x="359" y="2274"/>
                  </a:lnTo>
                  <a:lnTo>
                    <a:pt x="359" y="2280"/>
                  </a:lnTo>
                  <a:lnTo>
                    <a:pt x="360" y="2288"/>
                  </a:lnTo>
                  <a:lnTo>
                    <a:pt x="360" y="2296"/>
                  </a:lnTo>
                  <a:lnTo>
                    <a:pt x="368" y="2323"/>
                  </a:lnTo>
                  <a:lnTo>
                    <a:pt x="381" y="2349"/>
                  </a:lnTo>
                  <a:lnTo>
                    <a:pt x="392" y="2374"/>
                  </a:lnTo>
                  <a:lnTo>
                    <a:pt x="402" y="2403"/>
                  </a:lnTo>
                  <a:lnTo>
                    <a:pt x="405" y="2408"/>
                  </a:lnTo>
                  <a:lnTo>
                    <a:pt x="411" y="2411"/>
                  </a:lnTo>
                  <a:lnTo>
                    <a:pt x="419" y="2414"/>
                  </a:lnTo>
                  <a:lnTo>
                    <a:pt x="427" y="2416"/>
                  </a:lnTo>
                  <a:lnTo>
                    <a:pt x="431" y="2413"/>
                  </a:lnTo>
                  <a:lnTo>
                    <a:pt x="432" y="2408"/>
                  </a:lnTo>
                  <a:lnTo>
                    <a:pt x="434" y="2403"/>
                  </a:lnTo>
                  <a:lnTo>
                    <a:pt x="435" y="2398"/>
                  </a:lnTo>
                  <a:lnTo>
                    <a:pt x="446" y="2357"/>
                  </a:lnTo>
                  <a:lnTo>
                    <a:pt x="454" y="2357"/>
                  </a:lnTo>
                  <a:lnTo>
                    <a:pt x="464" y="2360"/>
                  </a:lnTo>
                  <a:lnTo>
                    <a:pt x="472" y="2366"/>
                  </a:lnTo>
                  <a:lnTo>
                    <a:pt x="480" y="2371"/>
                  </a:lnTo>
                  <a:lnTo>
                    <a:pt x="488" y="2379"/>
                  </a:lnTo>
                  <a:lnTo>
                    <a:pt x="498" y="2389"/>
                  </a:lnTo>
                  <a:lnTo>
                    <a:pt x="506" y="2397"/>
                  </a:lnTo>
                  <a:lnTo>
                    <a:pt x="515" y="2405"/>
                  </a:lnTo>
                  <a:lnTo>
                    <a:pt x="525" y="2413"/>
                  </a:lnTo>
                  <a:lnTo>
                    <a:pt x="534" y="2419"/>
                  </a:lnTo>
                  <a:lnTo>
                    <a:pt x="545" y="2424"/>
                  </a:lnTo>
                  <a:lnTo>
                    <a:pt x="558" y="2425"/>
                  </a:lnTo>
                  <a:lnTo>
                    <a:pt x="573" y="2424"/>
                  </a:lnTo>
                  <a:lnTo>
                    <a:pt x="585" y="2424"/>
                  </a:lnTo>
                  <a:lnTo>
                    <a:pt x="598" y="2422"/>
                  </a:lnTo>
                  <a:lnTo>
                    <a:pt x="611" y="2421"/>
                  </a:lnTo>
                  <a:lnTo>
                    <a:pt x="625" y="2421"/>
                  </a:lnTo>
                  <a:lnTo>
                    <a:pt x="638" y="2421"/>
                  </a:lnTo>
                  <a:lnTo>
                    <a:pt x="651" y="2421"/>
                  </a:lnTo>
                  <a:lnTo>
                    <a:pt x="664" y="2421"/>
                  </a:lnTo>
                  <a:lnTo>
                    <a:pt x="694" y="2408"/>
                  </a:lnTo>
                  <a:lnTo>
                    <a:pt x="707" y="2382"/>
                  </a:lnTo>
                  <a:lnTo>
                    <a:pt x="676" y="2354"/>
                  </a:lnTo>
                  <a:lnTo>
                    <a:pt x="672" y="2350"/>
                  </a:lnTo>
                  <a:lnTo>
                    <a:pt x="667" y="2346"/>
                  </a:lnTo>
                  <a:lnTo>
                    <a:pt x="660" y="2344"/>
                  </a:lnTo>
                  <a:lnTo>
                    <a:pt x="654" y="2342"/>
                  </a:lnTo>
                  <a:lnTo>
                    <a:pt x="648" y="2338"/>
                  </a:lnTo>
                  <a:lnTo>
                    <a:pt x="641" y="2334"/>
                  </a:lnTo>
                  <a:lnTo>
                    <a:pt x="633" y="2330"/>
                  </a:lnTo>
                  <a:lnTo>
                    <a:pt x="627" y="2326"/>
                  </a:lnTo>
                  <a:lnTo>
                    <a:pt x="620" y="2322"/>
                  </a:lnTo>
                  <a:lnTo>
                    <a:pt x="616" y="2317"/>
                  </a:lnTo>
                  <a:lnTo>
                    <a:pt x="609" y="2312"/>
                  </a:lnTo>
                  <a:lnTo>
                    <a:pt x="605" y="2307"/>
                  </a:lnTo>
                  <a:lnTo>
                    <a:pt x="595" y="2301"/>
                  </a:lnTo>
                  <a:lnTo>
                    <a:pt x="585" y="2293"/>
                  </a:lnTo>
                  <a:lnTo>
                    <a:pt x="574" y="2286"/>
                  </a:lnTo>
                  <a:lnTo>
                    <a:pt x="563" y="2283"/>
                  </a:lnTo>
                  <a:lnTo>
                    <a:pt x="557" y="2277"/>
                  </a:lnTo>
                  <a:lnTo>
                    <a:pt x="550" y="2269"/>
                  </a:lnTo>
                  <a:lnTo>
                    <a:pt x="544" y="2263"/>
                  </a:lnTo>
                  <a:lnTo>
                    <a:pt x="537" y="2255"/>
                  </a:lnTo>
                  <a:lnTo>
                    <a:pt x="531" y="2248"/>
                  </a:lnTo>
                  <a:lnTo>
                    <a:pt x="525" y="2240"/>
                  </a:lnTo>
                  <a:lnTo>
                    <a:pt x="518" y="2232"/>
                  </a:lnTo>
                  <a:lnTo>
                    <a:pt x="514" y="2223"/>
                  </a:lnTo>
                  <a:lnTo>
                    <a:pt x="496" y="2146"/>
                  </a:lnTo>
                  <a:lnTo>
                    <a:pt x="490" y="2068"/>
                  </a:lnTo>
                  <a:lnTo>
                    <a:pt x="488" y="1990"/>
                  </a:lnTo>
                  <a:lnTo>
                    <a:pt x="488" y="1911"/>
                  </a:lnTo>
                  <a:lnTo>
                    <a:pt x="488" y="1907"/>
                  </a:lnTo>
                  <a:lnTo>
                    <a:pt x="490" y="1902"/>
                  </a:lnTo>
                  <a:lnTo>
                    <a:pt x="491" y="1897"/>
                  </a:lnTo>
                  <a:lnTo>
                    <a:pt x="493" y="1894"/>
                  </a:lnTo>
                  <a:lnTo>
                    <a:pt x="504" y="1889"/>
                  </a:lnTo>
                  <a:lnTo>
                    <a:pt x="515" y="1886"/>
                  </a:lnTo>
                  <a:lnTo>
                    <a:pt x="526" y="1884"/>
                  </a:lnTo>
                  <a:lnTo>
                    <a:pt x="539" y="1881"/>
                  </a:lnTo>
                  <a:lnTo>
                    <a:pt x="553" y="1878"/>
                  </a:lnTo>
                  <a:lnTo>
                    <a:pt x="566" y="1871"/>
                  </a:lnTo>
                  <a:lnTo>
                    <a:pt x="576" y="1862"/>
                  </a:lnTo>
                  <a:lnTo>
                    <a:pt x="584" y="1851"/>
                  </a:lnTo>
                  <a:lnTo>
                    <a:pt x="590" y="1798"/>
                  </a:lnTo>
                  <a:lnTo>
                    <a:pt x="590" y="1745"/>
                  </a:lnTo>
                  <a:lnTo>
                    <a:pt x="587" y="1691"/>
                  </a:lnTo>
                  <a:lnTo>
                    <a:pt x="582" y="1638"/>
                  </a:lnTo>
                  <a:lnTo>
                    <a:pt x="592" y="1637"/>
                  </a:lnTo>
                  <a:lnTo>
                    <a:pt x="603" y="1637"/>
                  </a:lnTo>
                  <a:lnTo>
                    <a:pt x="614" y="1637"/>
                  </a:lnTo>
                  <a:lnTo>
                    <a:pt x="625" y="1637"/>
                  </a:lnTo>
                  <a:lnTo>
                    <a:pt x="636" y="1637"/>
                  </a:lnTo>
                  <a:lnTo>
                    <a:pt x="648" y="1635"/>
                  </a:lnTo>
                  <a:lnTo>
                    <a:pt x="657" y="1632"/>
                  </a:lnTo>
                  <a:lnTo>
                    <a:pt x="665" y="1626"/>
                  </a:lnTo>
                  <a:lnTo>
                    <a:pt x="672" y="1616"/>
                  </a:lnTo>
                  <a:lnTo>
                    <a:pt x="673" y="1603"/>
                  </a:lnTo>
                  <a:lnTo>
                    <a:pt x="675" y="1590"/>
                  </a:lnTo>
                  <a:lnTo>
                    <a:pt x="676" y="1579"/>
                  </a:lnTo>
                  <a:lnTo>
                    <a:pt x="680" y="1555"/>
                  </a:lnTo>
                  <a:lnTo>
                    <a:pt x="681" y="1535"/>
                  </a:lnTo>
                  <a:lnTo>
                    <a:pt x="681" y="1514"/>
                  </a:lnTo>
                  <a:lnTo>
                    <a:pt x="681" y="1491"/>
                  </a:lnTo>
                  <a:lnTo>
                    <a:pt x="683" y="1450"/>
                  </a:lnTo>
                  <a:lnTo>
                    <a:pt x="683" y="1408"/>
                  </a:lnTo>
                  <a:lnTo>
                    <a:pt x="681" y="1369"/>
                  </a:lnTo>
                  <a:lnTo>
                    <a:pt x="678" y="1329"/>
                  </a:lnTo>
                  <a:lnTo>
                    <a:pt x="664" y="1257"/>
                  </a:lnTo>
                  <a:lnTo>
                    <a:pt x="625" y="1250"/>
                  </a:lnTo>
                  <a:lnTo>
                    <a:pt x="533" y="1238"/>
                  </a:lnTo>
                  <a:lnTo>
                    <a:pt x="542" y="1210"/>
                  </a:lnTo>
                  <a:lnTo>
                    <a:pt x="545" y="1202"/>
                  </a:lnTo>
                  <a:lnTo>
                    <a:pt x="549" y="1193"/>
                  </a:lnTo>
                  <a:lnTo>
                    <a:pt x="550" y="1183"/>
                  </a:lnTo>
                  <a:lnTo>
                    <a:pt x="553" y="1175"/>
                  </a:lnTo>
                  <a:lnTo>
                    <a:pt x="558" y="1159"/>
                  </a:lnTo>
                  <a:lnTo>
                    <a:pt x="563" y="1143"/>
                  </a:lnTo>
                  <a:lnTo>
                    <a:pt x="566" y="1127"/>
                  </a:lnTo>
                  <a:lnTo>
                    <a:pt x="566" y="1111"/>
                  </a:lnTo>
                  <a:lnTo>
                    <a:pt x="568" y="1102"/>
                  </a:lnTo>
                  <a:lnTo>
                    <a:pt x="568" y="1094"/>
                  </a:lnTo>
                  <a:lnTo>
                    <a:pt x="568" y="1084"/>
                  </a:lnTo>
                  <a:lnTo>
                    <a:pt x="569" y="1076"/>
                  </a:lnTo>
                  <a:lnTo>
                    <a:pt x="568" y="1060"/>
                  </a:lnTo>
                  <a:lnTo>
                    <a:pt x="566" y="1044"/>
                  </a:lnTo>
                  <a:lnTo>
                    <a:pt x="565" y="1028"/>
                  </a:lnTo>
                  <a:lnTo>
                    <a:pt x="568" y="1014"/>
                  </a:lnTo>
                  <a:lnTo>
                    <a:pt x="577" y="1011"/>
                  </a:lnTo>
                  <a:lnTo>
                    <a:pt x="587" y="1008"/>
                  </a:lnTo>
                  <a:lnTo>
                    <a:pt x="598" y="1006"/>
                  </a:lnTo>
                  <a:lnTo>
                    <a:pt x="608" y="1003"/>
                  </a:lnTo>
                  <a:lnTo>
                    <a:pt x="620" y="989"/>
                  </a:lnTo>
                  <a:lnTo>
                    <a:pt x="636" y="933"/>
                  </a:lnTo>
                  <a:lnTo>
                    <a:pt x="638" y="933"/>
                  </a:lnTo>
                  <a:lnTo>
                    <a:pt x="640" y="931"/>
                  </a:lnTo>
                  <a:lnTo>
                    <a:pt x="646" y="921"/>
                  </a:lnTo>
                  <a:lnTo>
                    <a:pt x="688" y="926"/>
                  </a:lnTo>
                  <a:lnTo>
                    <a:pt x="694" y="926"/>
                  </a:lnTo>
                  <a:lnTo>
                    <a:pt x="699" y="928"/>
                  </a:lnTo>
                  <a:lnTo>
                    <a:pt x="705" y="926"/>
                  </a:lnTo>
                  <a:lnTo>
                    <a:pt x="710" y="925"/>
                  </a:lnTo>
                  <a:lnTo>
                    <a:pt x="711" y="925"/>
                  </a:lnTo>
                  <a:lnTo>
                    <a:pt x="713" y="925"/>
                  </a:lnTo>
                  <a:lnTo>
                    <a:pt x="715" y="925"/>
                  </a:lnTo>
                  <a:lnTo>
                    <a:pt x="716" y="925"/>
                  </a:lnTo>
                  <a:lnTo>
                    <a:pt x="726" y="918"/>
                  </a:lnTo>
                  <a:lnTo>
                    <a:pt x="734" y="917"/>
                  </a:lnTo>
                  <a:lnTo>
                    <a:pt x="742" y="915"/>
                  </a:lnTo>
                  <a:lnTo>
                    <a:pt x="748" y="912"/>
                  </a:lnTo>
                  <a:lnTo>
                    <a:pt x="755" y="909"/>
                  </a:lnTo>
                  <a:lnTo>
                    <a:pt x="761" y="904"/>
                  </a:lnTo>
                  <a:lnTo>
                    <a:pt x="767" y="901"/>
                  </a:lnTo>
                  <a:lnTo>
                    <a:pt x="774" y="899"/>
                  </a:lnTo>
                  <a:lnTo>
                    <a:pt x="782" y="899"/>
                  </a:lnTo>
                  <a:lnTo>
                    <a:pt x="794" y="891"/>
                  </a:lnTo>
                  <a:lnTo>
                    <a:pt x="804" y="880"/>
                  </a:lnTo>
                  <a:lnTo>
                    <a:pt x="814" y="867"/>
                  </a:lnTo>
                  <a:lnTo>
                    <a:pt x="825" y="858"/>
                  </a:lnTo>
                  <a:lnTo>
                    <a:pt x="830" y="859"/>
                  </a:lnTo>
                  <a:lnTo>
                    <a:pt x="836" y="859"/>
                  </a:lnTo>
                  <a:lnTo>
                    <a:pt x="841" y="858"/>
                  </a:lnTo>
                  <a:lnTo>
                    <a:pt x="847" y="858"/>
                  </a:lnTo>
                  <a:lnTo>
                    <a:pt x="858" y="856"/>
                  </a:lnTo>
                  <a:lnTo>
                    <a:pt x="868" y="851"/>
                  </a:lnTo>
                  <a:lnTo>
                    <a:pt x="876" y="846"/>
                  </a:lnTo>
                  <a:lnTo>
                    <a:pt x="882" y="840"/>
                  </a:lnTo>
                  <a:lnTo>
                    <a:pt x="882" y="838"/>
                  </a:lnTo>
                  <a:lnTo>
                    <a:pt x="882" y="837"/>
                  </a:lnTo>
                  <a:lnTo>
                    <a:pt x="882" y="835"/>
                  </a:lnTo>
                  <a:lnTo>
                    <a:pt x="877" y="830"/>
                  </a:lnTo>
                  <a:lnTo>
                    <a:pt x="866" y="827"/>
                  </a:lnTo>
                  <a:lnTo>
                    <a:pt x="855" y="824"/>
                  </a:lnTo>
                  <a:lnTo>
                    <a:pt x="844" y="821"/>
                  </a:lnTo>
                  <a:lnTo>
                    <a:pt x="833" y="818"/>
                  </a:lnTo>
                  <a:lnTo>
                    <a:pt x="822" y="815"/>
                  </a:lnTo>
                  <a:lnTo>
                    <a:pt x="810" y="813"/>
                  </a:lnTo>
                  <a:lnTo>
                    <a:pt x="798" y="813"/>
                  </a:lnTo>
                  <a:lnTo>
                    <a:pt x="786" y="813"/>
                  </a:lnTo>
                  <a:lnTo>
                    <a:pt x="780" y="811"/>
                  </a:lnTo>
                  <a:lnTo>
                    <a:pt x="774" y="810"/>
                  </a:lnTo>
                  <a:lnTo>
                    <a:pt x="769" y="807"/>
                  </a:lnTo>
                  <a:lnTo>
                    <a:pt x="763" y="805"/>
                  </a:lnTo>
                  <a:lnTo>
                    <a:pt x="756" y="803"/>
                  </a:lnTo>
                  <a:lnTo>
                    <a:pt x="751" y="802"/>
                  </a:lnTo>
                  <a:lnTo>
                    <a:pt x="745" y="800"/>
                  </a:lnTo>
                  <a:lnTo>
                    <a:pt x="739" y="799"/>
                  </a:lnTo>
                  <a:lnTo>
                    <a:pt x="727" y="800"/>
                  </a:lnTo>
                  <a:lnTo>
                    <a:pt x="715" y="800"/>
                  </a:lnTo>
                  <a:lnTo>
                    <a:pt x="703" y="802"/>
                  </a:lnTo>
                  <a:lnTo>
                    <a:pt x="691" y="802"/>
                  </a:lnTo>
                  <a:lnTo>
                    <a:pt x="680" y="802"/>
                  </a:lnTo>
                  <a:lnTo>
                    <a:pt x="667" y="803"/>
                  </a:lnTo>
                  <a:lnTo>
                    <a:pt x="656" y="803"/>
                  </a:lnTo>
                  <a:lnTo>
                    <a:pt x="643" y="805"/>
                  </a:lnTo>
                  <a:lnTo>
                    <a:pt x="636" y="797"/>
                  </a:lnTo>
                  <a:lnTo>
                    <a:pt x="630" y="792"/>
                  </a:lnTo>
                  <a:lnTo>
                    <a:pt x="622" y="791"/>
                  </a:lnTo>
                  <a:lnTo>
                    <a:pt x="612" y="791"/>
                  </a:lnTo>
                  <a:lnTo>
                    <a:pt x="603" y="791"/>
                  </a:lnTo>
                  <a:lnTo>
                    <a:pt x="593" y="791"/>
                  </a:lnTo>
                  <a:lnTo>
                    <a:pt x="584" y="789"/>
                  </a:lnTo>
                  <a:lnTo>
                    <a:pt x="576" y="786"/>
                  </a:lnTo>
                  <a:lnTo>
                    <a:pt x="573" y="776"/>
                  </a:lnTo>
                  <a:lnTo>
                    <a:pt x="571" y="765"/>
                  </a:lnTo>
                  <a:lnTo>
                    <a:pt x="573" y="752"/>
                  </a:lnTo>
                  <a:lnTo>
                    <a:pt x="573" y="741"/>
                  </a:lnTo>
                  <a:lnTo>
                    <a:pt x="574" y="730"/>
                  </a:lnTo>
                  <a:lnTo>
                    <a:pt x="574" y="719"/>
                  </a:lnTo>
                  <a:lnTo>
                    <a:pt x="574" y="708"/>
                  </a:lnTo>
                  <a:lnTo>
                    <a:pt x="576" y="696"/>
                  </a:lnTo>
                  <a:lnTo>
                    <a:pt x="577" y="677"/>
                  </a:lnTo>
                  <a:lnTo>
                    <a:pt x="577" y="658"/>
                  </a:lnTo>
                  <a:lnTo>
                    <a:pt x="576" y="639"/>
                  </a:lnTo>
                  <a:lnTo>
                    <a:pt x="573" y="621"/>
                  </a:lnTo>
                  <a:lnTo>
                    <a:pt x="573" y="609"/>
                  </a:lnTo>
                  <a:lnTo>
                    <a:pt x="571" y="596"/>
                  </a:lnTo>
                  <a:lnTo>
                    <a:pt x="568" y="585"/>
                  </a:lnTo>
                  <a:lnTo>
                    <a:pt x="566" y="572"/>
                  </a:lnTo>
                  <a:lnTo>
                    <a:pt x="558" y="553"/>
                  </a:lnTo>
                  <a:lnTo>
                    <a:pt x="550" y="535"/>
                  </a:lnTo>
                  <a:lnTo>
                    <a:pt x="541" y="521"/>
                  </a:lnTo>
                  <a:lnTo>
                    <a:pt x="529" y="508"/>
                  </a:lnTo>
                  <a:lnTo>
                    <a:pt x="523" y="498"/>
                  </a:lnTo>
                  <a:lnTo>
                    <a:pt x="518" y="489"/>
                  </a:lnTo>
                  <a:lnTo>
                    <a:pt x="512" y="479"/>
                  </a:lnTo>
                  <a:lnTo>
                    <a:pt x="507" y="471"/>
                  </a:lnTo>
                  <a:lnTo>
                    <a:pt x="501" y="462"/>
                  </a:lnTo>
                  <a:lnTo>
                    <a:pt x="494" y="454"/>
                  </a:lnTo>
                  <a:lnTo>
                    <a:pt x="486" y="446"/>
                  </a:lnTo>
                  <a:lnTo>
                    <a:pt x="478" y="439"/>
                  </a:lnTo>
                  <a:lnTo>
                    <a:pt x="459" y="428"/>
                  </a:lnTo>
                  <a:lnTo>
                    <a:pt x="451" y="420"/>
                  </a:lnTo>
                  <a:lnTo>
                    <a:pt x="450" y="419"/>
                  </a:lnTo>
                  <a:lnTo>
                    <a:pt x="448" y="419"/>
                  </a:lnTo>
                  <a:lnTo>
                    <a:pt x="446" y="417"/>
                  </a:lnTo>
                  <a:lnTo>
                    <a:pt x="445" y="414"/>
                  </a:lnTo>
                  <a:lnTo>
                    <a:pt x="443" y="409"/>
                  </a:lnTo>
                  <a:lnTo>
                    <a:pt x="443" y="404"/>
                  </a:lnTo>
                  <a:lnTo>
                    <a:pt x="443" y="398"/>
                  </a:lnTo>
                  <a:lnTo>
                    <a:pt x="475" y="406"/>
                  </a:lnTo>
                  <a:lnTo>
                    <a:pt x="498" y="406"/>
                  </a:lnTo>
                  <a:lnTo>
                    <a:pt x="498" y="404"/>
                  </a:lnTo>
                  <a:lnTo>
                    <a:pt x="499" y="401"/>
                  </a:lnTo>
                  <a:lnTo>
                    <a:pt x="501" y="399"/>
                  </a:lnTo>
                  <a:lnTo>
                    <a:pt x="502" y="398"/>
                  </a:lnTo>
                  <a:lnTo>
                    <a:pt x="506" y="377"/>
                  </a:lnTo>
                  <a:lnTo>
                    <a:pt x="506" y="375"/>
                  </a:lnTo>
                  <a:lnTo>
                    <a:pt x="507" y="375"/>
                  </a:lnTo>
                  <a:lnTo>
                    <a:pt x="509" y="375"/>
                  </a:lnTo>
                  <a:lnTo>
                    <a:pt x="510" y="375"/>
                  </a:lnTo>
                  <a:lnTo>
                    <a:pt x="512" y="374"/>
                  </a:lnTo>
                  <a:lnTo>
                    <a:pt x="514" y="372"/>
                  </a:lnTo>
                  <a:lnTo>
                    <a:pt x="514" y="371"/>
                  </a:lnTo>
                  <a:lnTo>
                    <a:pt x="514" y="367"/>
                  </a:lnTo>
                  <a:lnTo>
                    <a:pt x="512" y="364"/>
                  </a:lnTo>
                  <a:lnTo>
                    <a:pt x="512" y="363"/>
                  </a:lnTo>
                  <a:lnTo>
                    <a:pt x="514" y="360"/>
                  </a:lnTo>
                  <a:lnTo>
                    <a:pt x="525" y="348"/>
                  </a:lnTo>
                  <a:lnTo>
                    <a:pt x="520" y="326"/>
                  </a:lnTo>
                  <a:lnTo>
                    <a:pt x="520" y="324"/>
                  </a:lnTo>
                  <a:lnTo>
                    <a:pt x="520" y="323"/>
                  </a:lnTo>
                  <a:lnTo>
                    <a:pt x="520" y="321"/>
                  </a:lnTo>
                  <a:lnTo>
                    <a:pt x="544" y="310"/>
                  </a:lnTo>
                  <a:lnTo>
                    <a:pt x="549" y="304"/>
                  </a:lnTo>
                  <a:lnTo>
                    <a:pt x="549" y="294"/>
                  </a:lnTo>
                  <a:lnTo>
                    <a:pt x="547" y="286"/>
                  </a:lnTo>
                  <a:lnTo>
                    <a:pt x="542" y="276"/>
                  </a:lnTo>
                  <a:lnTo>
                    <a:pt x="539" y="269"/>
                  </a:lnTo>
                  <a:lnTo>
                    <a:pt x="534" y="261"/>
                  </a:lnTo>
                  <a:lnTo>
                    <a:pt x="529" y="253"/>
                  </a:lnTo>
                  <a:lnTo>
                    <a:pt x="525" y="245"/>
                  </a:lnTo>
                  <a:lnTo>
                    <a:pt x="531" y="187"/>
                  </a:lnTo>
                  <a:lnTo>
                    <a:pt x="549" y="165"/>
                  </a:lnTo>
                  <a:lnTo>
                    <a:pt x="550" y="142"/>
                  </a:lnTo>
                  <a:lnTo>
                    <a:pt x="550" y="120"/>
                  </a:lnTo>
                  <a:lnTo>
                    <a:pt x="547" y="99"/>
                  </a:lnTo>
                  <a:lnTo>
                    <a:pt x="537" y="80"/>
                  </a:lnTo>
                  <a:lnTo>
                    <a:pt x="536" y="80"/>
                  </a:lnTo>
                  <a:lnTo>
                    <a:pt x="534" y="79"/>
                  </a:lnTo>
                  <a:lnTo>
                    <a:pt x="533" y="79"/>
                  </a:lnTo>
                  <a:lnTo>
                    <a:pt x="531" y="79"/>
                  </a:lnTo>
                  <a:lnTo>
                    <a:pt x="525" y="71"/>
                  </a:lnTo>
                  <a:lnTo>
                    <a:pt x="518" y="61"/>
                  </a:lnTo>
                  <a:lnTo>
                    <a:pt x="510" y="53"/>
                  </a:lnTo>
                  <a:lnTo>
                    <a:pt x="502" y="45"/>
                  </a:lnTo>
                  <a:lnTo>
                    <a:pt x="494" y="37"/>
                  </a:lnTo>
                  <a:lnTo>
                    <a:pt x="486" y="31"/>
                  </a:lnTo>
                  <a:lnTo>
                    <a:pt x="477" y="23"/>
                  </a:lnTo>
                  <a:lnTo>
                    <a:pt x="467" y="18"/>
                  </a:lnTo>
                  <a:lnTo>
                    <a:pt x="456" y="13"/>
                  </a:lnTo>
                  <a:lnTo>
                    <a:pt x="450" y="10"/>
                  </a:lnTo>
                  <a:lnTo>
                    <a:pt x="442" y="10"/>
                  </a:lnTo>
                  <a:lnTo>
                    <a:pt x="435" y="11"/>
                  </a:lnTo>
                  <a:lnTo>
                    <a:pt x="427" y="13"/>
                  </a:lnTo>
                  <a:lnTo>
                    <a:pt x="397" y="5"/>
                  </a:lnTo>
                  <a:lnTo>
                    <a:pt x="391" y="2"/>
                  </a:lnTo>
                  <a:lnTo>
                    <a:pt x="383" y="0"/>
                  </a:lnTo>
                  <a:lnTo>
                    <a:pt x="376" y="0"/>
                  </a:lnTo>
                  <a:lnTo>
                    <a:pt x="368" y="0"/>
                  </a:lnTo>
                  <a:lnTo>
                    <a:pt x="360" y="0"/>
                  </a:lnTo>
                  <a:lnTo>
                    <a:pt x="352" y="2"/>
                  </a:lnTo>
                  <a:lnTo>
                    <a:pt x="346" y="5"/>
                  </a:lnTo>
                  <a:lnTo>
                    <a:pt x="338" y="8"/>
                  </a:lnTo>
                  <a:lnTo>
                    <a:pt x="328" y="18"/>
                  </a:lnTo>
                  <a:lnTo>
                    <a:pt x="320" y="29"/>
                  </a:lnTo>
                  <a:lnTo>
                    <a:pt x="311" y="37"/>
                  </a:lnTo>
                  <a:lnTo>
                    <a:pt x="298" y="42"/>
                  </a:lnTo>
                  <a:lnTo>
                    <a:pt x="292" y="47"/>
                  </a:lnTo>
                  <a:lnTo>
                    <a:pt x="284" y="51"/>
                  </a:lnTo>
                  <a:lnTo>
                    <a:pt x="276" y="55"/>
                  </a:lnTo>
                  <a:lnTo>
                    <a:pt x="269" y="58"/>
                  </a:lnTo>
                  <a:lnTo>
                    <a:pt x="260" y="61"/>
                  </a:lnTo>
                  <a:lnTo>
                    <a:pt x="252" y="64"/>
                  </a:lnTo>
                  <a:lnTo>
                    <a:pt x="244" y="69"/>
                  </a:lnTo>
                  <a:lnTo>
                    <a:pt x="234" y="72"/>
                  </a:lnTo>
                  <a:lnTo>
                    <a:pt x="225" y="82"/>
                  </a:lnTo>
                  <a:lnTo>
                    <a:pt x="215" y="91"/>
                  </a:lnTo>
                  <a:lnTo>
                    <a:pt x="207" y="104"/>
                  </a:lnTo>
                  <a:lnTo>
                    <a:pt x="204" y="118"/>
                  </a:lnTo>
                  <a:lnTo>
                    <a:pt x="204" y="120"/>
                  </a:lnTo>
                  <a:lnTo>
                    <a:pt x="204" y="123"/>
                  </a:lnTo>
                  <a:lnTo>
                    <a:pt x="204" y="125"/>
                  </a:lnTo>
                  <a:lnTo>
                    <a:pt x="204" y="128"/>
                  </a:lnTo>
                  <a:lnTo>
                    <a:pt x="201" y="211"/>
                  </a:lnTo>
                  <a:lnTo>
                    <a:pt x="204" y="219"/>
                  </a:lnTo>
                  <a:lnTo>
                    <a:pt x="207" y="229"/>
                  </a:lnTo>
                  <a:lnTo>
                    <a:pt x="207" y="237"/>
                  </a:lnTo>
                  <a:lnTo>
                    <a:pt x="204" y="246"/>
                  </a:lnTo>
                  <a:lnTo>
                    <a:pt x="189" y="265"/>
                  </a:lnTo>
                  <a:lnTo>
                    <a:pt x="175" y="284"/>
                  </a:lnTo>
                  <a:lnTo>
                    <a:pt x="162" y="305"/>
                  </a:lnTo>
                  <a:lnTo>
                    <a:pt x="158" y="329"/>
                  </a:lnTo>
                  <a:lnTo>
                    <a:pt x="153" y="337"/>
                  </a:lnTo>
                  <a:lnTo>
                    <a:pt x="146" y="342"/>
                  </a:lnTo>
                  <a:lnTo>
                    <a:pt x="140" y="347"/>
                  </a:lnTo>
                  <a:lnTo>
                    <a:pt x="134" y="352"/>
                  </a:lnTo>
                  <a:lnTo>
                    <a:pt x="130" y="356"/>
                  </a:lnTo>
                  <a:lnTo>
                    <a:pt x="127" y="361"/>
                  </a:lnTo>
                  <a:lnTo>
                    <a:pt x="124" y="366"/>
                  </a:lnTo>
                  <a:lnTo>
                    <a:pt x="121" y="371"/>
                  </a:lnTo>
                  <a:lnTo>
                    <a:pt x="118" y="387"/>
                  </a:lnTo>
                  <a:lnTo>
                    <a:pt x="122" y="403"/>
                  </a:lnTo>
                  <a:lnTo>
                    <a:pt x="127" y="417"/>
                  </a:lnTo>
                  <a:lnTo>
                    <a:pt x="126" y="433"/>
                  </a:lnTo>
                  <a:lnTo>
                    <a:pt x="108" y="452"/>
                  </a:lnTo>
                  <a:lnTo>
                    <a:pt x="95" y="474"/>
                  </a:lnTo>
                  <a:lnTo>
                    <a:pt x="86" y="497"/>
                  </a:lnTo>
                  <a:lnTo>
                    <a:pt x="81" y="522"/>
                  </a:lnTo>
                  <a:lnTo>
                    <a:pt x="76" y="548"/>
                  </a:lnTo>
                  <a:lnTo>
                    <a:pt x="75" y="575"/>
                  </a:lnTo>
                  <a:lnTo>
                    <a:pt x="75" y="601"/>
                  </a:lnTo>
                  <a:lnTo>
                    <a:pt x="73" y="626"/>
                  </a:lnTo>
                  <a:lnTo>
                    <a:pt x="73" y="631"/>
                  </a:lnTo>
                  <a:lnTo>
                    <a:pt x="75" y="633"/>
                  </a:lnTo>
                  <a:lnTo>
                    <a:pt x="76" y="636"/>
                  </a:lnTo>
                  <a:lnTo>
                    <a:pt x="78" y="640"/>
                  </a:lnTo>
                  <a:lnTo>
                    <a:pt x="81" y="664"/>
                  </a:lnTo>
                  <a:lnTo>
                    <a:pt x="87" y="687"/>
                  </a:lnTo>
                  <a:lnTo>
                    <a:pt x="97" y="708"/>
                  </a:lnTo>
                  <a:lnTo>
                    <a:pt x="106" y="727"/>
                  </a:lnTo>
                  <a:lnTo>
                    <a:pt x="118" y="747"/>
                  </a:lnTo>
                  <a:lnTo>
                    <a:pt x="129" y="767"/>
                  </a:lnTo>
                  <a:lnTo>
                    <a:pt x="142" y="787"/>
                  </a:lnTo>
                  <a:lnTo>
                    <a:pt x="151" y="808"/>
                  </a:lnTo>
                  <a:lnTo>
                    <a:pt x="153" y="810"/>
                  </a:lnTo>
                  <a:lnTo>
                    <a:pt x="156" y="815"/>
                  </a:lnTo>
                  <a:lnTo>
                    <a:pt x="158" y="818"/>
                  </a:lnTo>
                  <a:lnTo>
                    <a:pt x="159" y="822"/>
                  </a:lnTo>
                  <a:lnTo>
                    <a:pt x="164" y="837"/>
                  </a:lnTo>
                  <a:lnTo>
                    <a:pt x="164" y="853"/>
                  </a:lnTo>
                  <a:lnTo>
                    <a:pt x="162" y="867"/>
                  </a:lnTo>
                  <a:lnTo>
                    <a:pt x="159" y="883"/>
                  </a:lnTo>
                  <a:lnTo>
                    <a:pt x="156" y="896"/>
                  </a:lnTo>
                  <a:lnTo>
                    <a:pt x="153" y="909"/>
                  </a:lnTo>
                  <a:lnTo>
                    <a:pt x="146" y="920"/>
                  </a:lnTo>
                  <a:lnTo>
                    <a:pt x="140" y="931"/>
                  </a:lnTo>
                  <a:lnTo>
                    <a:pt x="134" y="947"/>
                  </a:lnTo>
                  <a:lnTo>
                    <a:pt x="124" y="961"/>
                  </a:lnTo>
                  <a:lnTo>
                    <a:pt x="114" y="974"/>
                  </a:lnTo>
                  <a:lnTo>
                    <a:pt x="106" y="989"/>
                  </a:lnTo>
                  <a:lnTo>
                    <a:pt x="100" y="1022"/>
                  </a:lnTo>
                  <a:lnTo>
                    <a:pt x="92" y="1056"/>
                  </a:lnTo>
                  <a:lnTo>
                    <a:pt x="84" y="1089"/>
                  </a:lnTo>
                  <a:lnTo>
                    <a:pt x="76" y="1123"/>
                  </a:lnTo>
                  <a:lnTo>
                    <a:pt x="67" y="1156"/>
                  </a:lnTo>
                  <a:lnTo>
                    <a:pt x="59" y="1188"/>
                  </a:lnTo>
                  <a:lnTo>
                    <a:pt x="51" y="1222"/>
                  </a:lnTo>
                  <a:lnTo>
                    <a:pt x="44" y="1255"/>
                  </a:lnTo>
                  <a:lnTo>
                    <a:pt x="35" y="1260"/>
                  </a:lnTo>
                  <a:lnTo>
                    <a:pt x="20" y="1262"/>
                  </a:lnTo>
                  <a:lnTo>
                    <a:pt x="8" y="1263"/>
                  </a:lnTo>
                  <a:lnTo>
                    <a:pt x="0" y="1271"/>
                  </a:lnTo>
                  <a:lnTo>
                    <a:pt x="1" y="1298"/>
                  </a:lnTo>
                  <a:lnTo>
                    <a:pt x="3" y="1327"/>
                  </a:lnTo>
                  <a:lnTo>
                    <a:pt x="4" y="1356"/>
                  </a:lnTo>
                  <a:lnTo>
                    <a:pt x="3" y="1383"/>
                  </a:lnTo>
                  <a:lnTo>
                    <a:pt x="3" y="1412"/>
                  </a:lnTo>
                  <a:lnTo>
                    <a:pt x="3" y="1440"/>
                  </a:lnTo>
                  <a:lnTo>
                    <a:pt x="4" y="1469"/>
                  </a:lnTo>
                  <a:lnTo>
                    <a:pt x="6" y="1498"/>
                  </a:lnTo>
                  <a:lnTo>
                    <a:pt x="8" y="1522"/>
                  </a:lnTo>
                  <a:lnTo>
                    <a:pt x="8" y="1551"/>
                  </a:lnTo>
                  <a:lnTo>
                    <a:pt x="9" y="1581"/>
                  </a:lnTo>
                  <a:lnTo>
                    <a:pt x="14" y="1605"/>
                  </a:lnTo>
                  <a:lnTo>
                    <a:pt x="67" y="1611"/>
                  </a:lnTo>
                  <a:lnTo>
                    <a:pt x="67" y="1649"/>
                  </a:lnTo>
                  <a:lnTo>
                    <a:pt x="67" y="1713"/>
                  </a:lnTo>
                  <a:lnTo>
                    <a:pt x="60" y="1779"/>
                  </a:lnTo>
                  <a:lnTo>
                    <a:pt x="44" y="1830"/>
                  </a:lnTo>
                  <a:lnTo>
                    <a:pt x="59" y="1863"/>
                  </a:lnTo>
                  <a:lnTo>
                    <a:pt x="67" y="1865"/>
                  </a:lnTo>
                  <a:lnTo>
                    <a:pt x="75" y="1868"/>
                  </a:lnTo>
                  <a:lnTo>
                    <a:pt x="81" y="1873"/>
                  </a:lnTo>
                  <a:lnTo>
                    <a:pt x="84" y="1879"/>
                  </a:lnTo>
                  <a:lnTo>
                    <a:pt x="89" y="1919"/>
                  </a:lnTo>
                  <a:lnTo>
                    <a:pt x="95" y="1958"/>
                  </a:lnTo>
                  <a:lnTo>
                    <a:pt x="105" y="1996"/>
                  </a:lnTo>
                  <a:lnTo>
                    <a:pt x="119" y="2031"/>
                  </a:lnTo>
                  <a:lnTo>
                    <a:pt x="129" y="2057"/>
                  </a:lnTo>
                  <a:lnTo>
                    <a:pt x="134" y="2071"/>
                  </a:lnTo>
                  <a:lnTo>
                    <a:pt x="137" y="2085"/>
                  </a:lnTo>
                  <a:lnTo>
                    <a:pt x="138" y="2100"/>
                  </a:lnTo>
                  <a:lnTo>
                    <a:pt x="140" y="2116"/>
                  </a:lnTo>
                  <a:lnTo>
                    <a:pt x="137" y="2138"/>
                  </a:lnTo>
                  <a:lnTo>
                    <a:pt x="137" y="2162"/>
                  </a:lnTo>
                  <a:lnTo>
                    <a:pt x="142" y="2184"/>
                  </a:lnTo>
                  <a:lnTo>
                    <a:pt x="148" y="2208"/>
                  </a:lnTo>
                  <a:lnTo>
                    <a:pt x="145" y="2232"/>
                  </a:lnTo>
                  <a:lnTo>
                    <a:pt x="140" y="2258"/>
                  </a:lnTo>
                  <a:lnTo>
                    <a:pt x="138" y="2283"/>
                  </a:lnTo>
                  <a:lnTo>
                    <a:pt x="146" y="2307"/>
                  </a:lnTo>
                  <a:lnTo>
                    <a:pt x="148" y="2328"/>
                  </a:lnTo>
                  <a:lnTo>
                    <a:pt x="153" y="2349"/>
                  </a:lnTo>
                  <a:lnTo>
                    <a:pt x="158" y="2368"/>
                  </a:lnTo>
                  <a:lnTo>
                    <a:pt x="169" y="2385"/>
                  </a:lnTo>
                  <a:lnTo>
                    <a:pt x="181" y="2392"/>
                  </a:lnTo>
                  <a:lnTo>
                    <a:pt x="188" y="2398"/>
                  </a:lnTo>
                  <a:lnTo>
                    <a:pt x="196" y="2405"/>
                  </a:lnTo>
                  <a:lnTo>
                    <a:pt x="204" y="2411"/>
                  </a:lnTo>
                  <a:lnTo>
                    <a:pt x="212" y="2416"/>
                  </a:lnTo>
                  <a:lnTo>
                    <a:pt x="220" y="2422"/>
                  </a:lnTo>
                  <a:lnTo>
                    <a:pt x="229" y="2429"/>
                  </a:lnTo>
                  <a:lnTo>
                    <a:pt x="237" y="2435"/>
                  </a:lnTo>
                  <a:lnTo>
                    <a:pt x="244" y="2443"/>
                  </a:lnTo>
                  <a:lnTo>
                    <a:pt x="252" y="2448"/>
                  </a:lnTo>
                  <a:lnTo>
                    <a:pt x="260" y="2451"/>
                  </a:lnTo>
                  <a:lnTo>
                    <a:pt x="268" y="2453"/>
                  </a:lnTo>
                  <a:lnTo>
                    <a:pt x="276" y="24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2400">
                <a:solidFill>
                  <a:prstClr val="black"/>
                </a:solidFill>
                <a:latin typeface="Times New Roman" pitchFamily="18" charset="0"/>
              </a:endParaRPr>
            </a:p>
          </p:txBody>
        </p:sp>
        <p:sp>
          <p:nvSpPr>
            <p:cNvPr id="27653" name="Freeform 6"/>
            <p:cNvSpPr>
              <a:spLocks/>
            </p:cNvSpPr>
            <p:nvPr/>
          </p:nvSpPr>
          <p:spPr bwMode="auto">
            <a:xfrm>
              <a:off x="4812" y="560"/>
              <a:ext cx="764" cy="1459"/>
            </a:xfrm>
            <a:custGeom>
              <a:avLst/>
              <a:gdLst>
                <a:gd name="T0" fmla="*/ 0 w 1593"/>
                <a:gd name="T1" fmla="*/ 2147483647 h 2918"/>
                <a:gd name="T2" fmla="*/ 0 w 1593"/>
                <a:gd name="T3" fmla="*/ 2147483647 h 2918"/>
                <a:gd name="T4" fmla="*/ 2147483647 w 1593"/>
                <a:gd name="T5" fmla="*/ 2147483647 h 2918"/>
                <a:gd name="T6" fmla="*/ 2147483647 w 1593"/>
                <a:gd name="T7" fmla="*/ 2147483647 h 2918"/>
                <a:gd name="T8" fmla="*/ 2147483647 w 1593"/>
                <a:gd name="T9" fmla="*/ 0 h 2918"/>
                <a:gd name="T10" fmla="*/ 2147483647 w 1593"/>
                <a:gd name="T11" fmla="*/ 2147483647 h 2918"/>
                <a:gd name="T12" fmla="*/ 0 w 1593"/>
                <a:gd name="T13" fmla="*/ 2147483647 h 2918"/>
                <a:gd name="T14" fmla="*/ 0 60000 65536"/>
                <a:gd name="T15" fmla="*/ 0 60000 65536"/>
                <a:gd name="T16" fmla="*/ 0 60000 65536"/>
                <a:gd name="T17" fmla="*/ 0 60000 65536"/>
                <a:gd name="T18" fmla="*/ 0 60000 65536"/>
                <a:gd name="T19" fmla="*/ 0 60000 65536"/>
                <a:gd name="T20" fmla="*/ 0 60000 65536"/>
                <a:gd name="T21" fmla="*/ 0 w 1593"/>
                <a:gd name="T22" fmla="*/ 0 h 2918"/>
                <a:gd name="T23" fmla="*/ 1593 w 1593"/>
                <a:gd name="T24" fmla="*/ 2918 h 29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93" h="2918">
                  <a:moveTo>
                    <a:pt x="0" y="2918"/>
                  </a:moveTo>
                  <a:lnTo>
                    <a:pt x="0" y="2735"/>
                  </a:lnTo>
                  <a:lnTo>
                    <a:pt x="1176" y="2735"/>
                  </a:lnTo>
                  <a:lnTo>
                    <a:pt x="1167" y="177"/>
                  </a:lnTo>
                  <a:lnTo>
                    <a:pt x="1593" y="0"/>
                  </a:lnTo>
                  <a:lnTo>
                    <a:pt x="1585" y="2918"/>
                  </a:lnTo>
                  <a:lnTo>
                    <a:pt x="0" y="2918"/>
                  </a:lnTo>
                  <a:close/>
                </a:path>
              </a:pathLst>
            </a:custGeom>
            <a:grpFill/>
            <a:ln w="9525">
              <a:noFill/>
              <a:round/>
              <a:headEnd/>
              <a:tailEnd/>
            </a:ln>
          </p:spPr>
          <p:txBody>
            <a:bodyPr/>
            <a:lstStyle/>
            <a:p>
              <a:pPr fontAlgn="base">
                <a:spcBef>
                  <a:spcPct val="0"/>
                </a:spcBef>
                <a:spcAft>
                  <a:spcPct val="0"/>
                </a:spcAft>
                <a:defRPr/>
              </a:pPr>
              <a:endParaRPr lang="en-US" sz="2400">
                <a:solidFill>
                  <a:prstClr val="black"/>
                </a:solidFill>
                <a:latin typeface="Arial" charset="0"/>
                <a:cs typeface="Arial" charset="0"/>
              </a:endParaRPr>
            </a:p>
          </p:txBody>
        </p:sp>
        <p:sp>
          <p:nvSpPr>
            <p:cNvPr id="60421" name="Freeform 7"/>
            <p:cNvSpPr>
              <a:spLocks/>
            </p:cNvSpPr>
            <p:nvPr/>
          </p:nvSpPr>
          <p:spPr bwMode="auto">
            <a:xfrm>
              <a:off x="5517" y="1214"/>
              <a:ext cx="42" cy="88"/>
            </a:xfrm>
            <a:custGeom>
              <a:avLst/>
              <a:gdLst>
                <a:gd name="T0" fmla="*/ 2147483647 w 83"/>
                <a:gd name="T1" fmla="*/ 0 h 177"/>
                <a:gd name="T2" fmla="*/ 2147483647 w 83"/>
                <a:gd name="T3" fmla="*/ 2147483647 h 177"/>
                <a:gd name="T4" fmla="*/ 2147483647 w 83"/>
                <a:gd name="T5" fmla="*/ 2147483647 h 177"/>
                <a:gd name="T6" fmla="*/ 2147483647 w 83"/>
                <a:gd name="T7" fmla="*/ 2147483647 h 177"/>
                <a:gd name="T8" fmla="*/ 0 w 83"/>
                <a:gd name="T9" fmla="*/ 2147483647 h 177"/>
                <a:gd name="T10" fmla="*/ 2147483647 w 83"/>
                <a:gd name="T11" fmla="*/ 2147483647 h 177"/>
                <a:gd name="T12" fmla="*/ 2147483647 w 83"/>
                <a:gd name="T13" fmla="*/ 2147483647 h 177"/>
                <a:gd name="T14" fmla="*/ 2147483647 w 83"/>
                <a:gd name="T15" fmla="*/ 2147483647 h 177"/>
                <a:gd name="T16" fmla="*/ 2147483647 w 83"/>
                <a:gd name="T17" fmla="*/ 2147483647 h 177"/>
                <a:gd name="T18" fmla="*/ 2147483647 w 83"/>
                <a:gd name="T19" fmla="*/ 2147483647 h 177"/>
                <a:gd name="T20" fmla="*/ 2147483647 w 83"/>
                <a:gd name="T21" fmla="*/ 2147483647 h 177"/>
                <a:gd name="T22" fmla="*/ 2147483647 w 83"/>
                <a:gd name="T23" fmla="*/ 2147483647 h 177"/>
                <a:gd name="T24" fmla="*/ 2147483647 w 83"/>
                <a:gd name="T25" fmla="*/ 2147483647 h 177"/>
                <a:gd name="T26" fmla="*/ 2147483647 w 83"/>
                <a:gd name="T27" fmla="*/ 2147483647 h 177"/>
                <a:gd name="T28" fmla="*/ 2147483647 w 83"/>
                <a:gd name="T29" fmla="*/ 2147483647 h 177"/>
                <a:gd name="T30" fmla="*/ 2147483647 w 83"/>
                <a:gd name="T31" fmla="*/ 2147483647 h 177"/>
                <a:gd name="T32" fmla="*/ 2147483647 w 83"/>
                <a:gd name="T33" fmla="*/ 0 h 1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3"/>
                <a:gd name="T52" fmla="*/ 0 h 177"/>
                <a:gd name="T53" fmla="*/ 83 w 83"/>
                <a:gd name="T54" fmla="*/ 177 h 1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3" h="177">
                  <a:moveTo>
                    <a:pt x="42" y="0"/>
                  </a:moveTo>
                  <a:lnTo>
                    <a:pt x="26" y="6"/>
                  </a:lnTo>
                  <a:lnTo>
                    <a:pt x="13" y="25"/>
                  </a:lnTo>
                  <a:lnTo>
                    <a:pt x="4" y="54"/>
                  </a:lnTo>
                  <a:lnTo>
                    <a:pt x="0" y="89"/>
                  </a:lnTo>
                  <a:lnTo>
                    <a:pt x="4" y="122"/>
                  </a:lnTo>
                  <a:lnTo>
                    <a:pt x="13" y="151"/>
                  </a:lnTo>
                  <a:lnTo>
                    <a:pt x="26" y="170"/>
                  </a:lnTo>
                  <a:lnTo>
                    <a:pt x="42" y="177"/>
                  </a:lnTo>
                  <a:lnTo>
                    <a:pt x="58" y="170"/>
                  </a:lnTo>
                  <a:lnTo>
                    <a:pt x="72" y="151"/>
                  </a:lnTo>
                  <a:lnTo>
                    <a:pt x="80" y="122"/>
                  </a:lnTo>
                  <a:lnTo>
                    <a:pt x="83" y="89"/>
                  </a:lnTo>
                  <a:lnTo>
                    <a:pt x="80" y="54"/>
                  </a:lnTo>
                  <a:lnTo>
                    <a:pt x="72" y="25"/>
                  </a:lnTo>
                  <a:lnTo>
                    <a:pt x="58" y="6"/>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2400">
                <a:solidFill>
                  <a:prstClr val="black"/>
                </a:solidFill>
                <a:latin typeface="Times New Roman" pitchFamily="18" charset="0"/>
              </a:endParaRPr>
            </a:p>
          </p:txBody>
        </p:sp>
        <p:sp>
          <p:nvSpPr>
            <p:cNvPr id="60422" name="Rectangle 8"/>
            <p:cNvSpPr>
              <a:spLocks noChangeArrowheads="1"/>
            </p:cNvSpPr>
            <p:nvPr/>
          </p:nvSpPr>
          <p:spPr bwMode="auto">
            <a:xfrm>
              <a:off x="5332" y="1101"/>
              <a:ext cx="29" cy="7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defRPr/>
              </a:pPr>
              <a:endParaRPr lang="en-US" sz="2400">
                <a:solidFill>
                  <a:prstClr val="black"/>
                </a:solidFill>
              </a:endParaRPr>
            </a:p>
          </p:txBody>
        </p:sp>
        <p:sp>
          <p:nvSpPr>
            <p:cNvPr id="60424" name="Rectangle 10"/>
            <p:cNvSpPr>
              <a:spLocks noChangeArrowheads="1"/>
            </p:cNvSpPr>
            <p:nvPr/>
          </p:nvSpPr>
          <p:spPr bwMode="auto">
            <a:xfrm>
              <a:off x="4664" y="2019"/>
              <a:ext cx="941" cy="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defRPr/>
              </a:pPr>
              <a:endParaRPr lang="en-US" sz="2400">
                <a:solidFill>
                  <a:prstClr val="black"/>
                </a:solidFill>
              </a:endParaRPr>
            </a:p>
          </p:txBody>
        </p:sp>
      </p:grpSp>
    </p:spTree>
    <p:extLst>
      <p:ext uri="{BB962C8B-B14F-4D97-AF65-F5344CB8AC3E}">
        <p14:creationId xmlns:p14="http://schemas.microsoft.com/office/powerpoint/2010/main" val="4266041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85800" y="533400"/>
            <a:ext cx="8001000" cy="609600"/>
          </a:xfrm>
        </p:spPr>
        <p:txBody>
          <a:bodyPr/>
          <a:lstStyle/>
          <a:p>
            <a:pPr eaLnBrk="1" hangingPunct="1"/>
            <a:r>
              <a:rPr lang="en-US" sz="3600" b="1" dirty="0" smtClean="0">
                <a:solidFill>
                  <a:schemeClr val="tx1"/>
                </a:solidFill>
              </a:rPr>
              <a:t>     </a:t>
            </a:r>
            <a:r>
              <a:rPr lang="en-US" sz="3200" b="1" dirty="0" smtClean="0">
                <a:solidFill>
                  <a:schemeClr val="tx1"/>
                </a:solidFill>
              </a:rPr>
              <a:t>Our Impact</a:t>
            </a:r>
            <a:endParaRPr lang="en-US" sz="3600" dirty="0" smtClean="0">
              <a:solidFill>
                <a:srgbClr val="0070C0"/>
              </a:solidFill>
            </a:endParaRPr>
          </a:p>
        </p:txBody>
      </p:sp>
      <p:sp>
        <p:nvSpPr>
          <p:cNvPr id="10243" name="Content Placeholder 2"/>
          <p:cNvSpPr>
            <a:spLocks noGrp="1"/>
          </p:cNvSpPr>
          <p:nvPr>
            <p:ph idx="1"/>
          </p:nvPr>
        </p:nvSpPr>
        <p:spPr>
          <a:xfrm>
            <a:off x="152400" y="1143000"/>
            <a:ext cx="8991600" cy="4876800"/>
          </a:xfrm>
        </p:spPr>
        <p:txBody>
          <a:bodyPr/>
          <a:lstStyle/>
          <a:p>
            <a:pPr marL="0" indent="0" eaLnBrk="1" hangingPunct="1">
              <a:lnSpc>
                <a:spcPct val="110000"/>
              </a:lnSpc>
              <a:buNone/>
            </a:pPr>
            <a:r>
              <a:rPr lang="en-US" sz="2800" b="1" dirty="0" smtClean="0">
                <a:latin typeface="Calibri" pitchFamily="34" charset="0"/>
              </a:rPr>
              <a:t>The results we’re most proud of:</a:t>
            </a:r>
          </a:p>
          <a:p>
            <a:pPr>
              <a:lnSpc>
                <a:spcPct val="110000"/>
              </a:lnSpc>
              <a:buFont typeface="Wingdings 2" pitchFamily="18" charset="2"/>
              <a:buChar char=""/>
            </a:pPr>
            <a:r>
              <a:rPr lang="en-US" sz="2500" dirty="0" smtClean="0">
                <a:latin typeface="Calibri" pitchFamily="34" charset="0"/>
              </a:rPr>
              <a:t>Design and implement a sustainable, comprehensive home-based asthma case management model</a:t>
            </a:r>
          </a:p>
          <a:p>
            <a:pPr>
              <a:lnSpc>
                <a:spcPct val="110000"/>
              </a:lnSpc>
              <a:buFont typeface="Wingdings 2" pitchFamily="18" charset="2"/>
              <a:buChar char=""/>
            </a:pPr>
            <a:r>
              <a:rPr lang="en-US" sz="2500" dirty="0" smtClean="0">
                <a:latin typeface="Calibri" pitchFamily="34" charset="0"/>
              </a:rPr>
              <a:t>First asthma coalition in the nation to partner with a health plan and obtain reimbursement for services</a:t>
            </a:r>
          </a:p>
          <a:p>
            <a:pPr>
              <a:lnSpc>
                <a:spcPct val="110000"/>
              </a:lnSpc>
              <a:buFont typeface="Wingdings 2" pitchFamily="18" charset="2"/>
              <a:buChar char=""/>
            </a:pPr>
            <a:r>
              <a:rPr lang="en-US" sz="2500" dirty="0" smtClean="0">
                <a:latin typeface="Calibri" pitchFamily="34" charset="0"/>
              </a:rPr>
              <a:t>Long-term partnership with health plans who report cost savings and positive return on investment (ROI)</a:t>
            </a:r>
          </a:p>
          <a:p>
            <a:pPr>
              <a:lnSpc>
                <a:spcPct val="110000"/>
              </a:lnSpc>
              <a:buFont typeface="Wingdings 2" pitchFamily="18" charset="2"/>
              <a:buChar char=""/>
            </a:pPr>
            <a:r>
              <a:rPr lang="en-US" sz="2500" dirty="0" smtClean="0">
                <a:latin typeface="Calibri" pitchFamily="34" charset="0"/>
              </a:rPr>
              <a:t>60% decrease in hospitalizations </a:t>
            </a:r>
          </a:p>
          <a:p>
            <a:pPr>
              <a:lnSpc>
                <a:spcPct val="110000"/>
              </a:lnSpc>
              <a:buFont typeface="Wingdings 2" pitchFamily="18" charset="2"/>
              <a:buChar char=""/>
            </a:pPr>
            <a:r>
              <a:rPr lang="en-US" sz="2500" dirty="0" smtClean="0">
                <a:latin typeface="Calibri" pitchFamily="34" charset="0"/>
              </a:rPr>
              <a:t>40% decrease in ED visits</a:t>
            </a:r>
          </a:p>
          <a:p>
            <a:pPr>
              <a:lnSpc>
                <a:spcPct val="110000"/>
              </a:lnSpc>
              <a:buFont typeface="Wingdings 2" pitchFamily="18" charset="2"/>
              <a:buChar char=""/>
            </a:pPr>
            <a:r>
              <a:rPr lang="en-US" sz="2500" dirty="0" smtClean="0">
                <a:latin typeface="+mj-lt"/>
              </a:rPr>
              <a:t>Two national U.S. EPA awards: </a:t>
            </a:r>
            <a:r>
              <a:rPr lang="en-US" dirty="0" smtClean="0">
                <a:latin typeface="+mj-lt"/>
              </a:rPr>
              <a:t> </a:t>
            </a:r>
          </a:p>
          <a:p>
            <a:pPr lvl="1">
              <a:lnSpc>
                <a:spcPct val="110000"/>
              </a:lnSpc>
              <a:buSzPct val="95000"/>
              <a:buFont typeface="Wingdings 2" pitchFamily="18" charset="2"/>
              <a:buChar char=""/>
            </a:pPr>
            <a:r>
              <a:rPr lang="en-US" sz="2000" dirty="0" smtClean="0">
                <a:latin typeface="+mj-lt"/>
              </a:rPr>
              <a:t>“National Model </a:t>
            </a:r>
            <a:r>
              <a:rPr lang="en-US" sz="2000" dirty="0">
                <a:latin typeface="+mj-lt"/>
              </a:rPr>
              <a:t>Asthma </a:t>
            </a:r>
            <a:r>
              <a:rPr lang="en-US" sz="2000" dirty="0" smtClean="0">
                <a:latin typeface="+mj-lt"/>
              </a:rPr>
              <a:t>Program” (2006)</a:t>
            </a:r>
          </a:p>
          <a:p>
            <a:pPr lvl="1">
              <a:lnSpc>
                <a:spcPct val="110000"/>
              </a:lnSpc>
              <a:buSzPct val="95000"/>
              <a:buFont typeface="Wingdings 2" pitchFamily="18" charset="2"/>
              <a:buChar char=""/>
            </a:pPr>
            <a:r>
              <a:rPr lang="en-US" sz="2000" dirty="0" smtClean="0">
                <a:latin typeface="+mj-lt"/>
              </a:rPr>
              <a:t>National </a:t>
            </a:r>
            <a:r>
              <a:rPr lang="en-US" sz="2000" dirty="0">
                <a:latin typeface="+mj-lt"/>
              </a:rPr>
              <a:t>Environmental Leadership </a:t>
            </a:r>
            <a:r>
              <a:rPr lang="en-US" sz="2000" dirty="0" smtClean="0">
                <a:latin typeface="+mj-lt"/>
              </a:rPr>
              <a:t>Award in </a:t>
            </a:r>
            <a:r>
              <a:rPr lang="en-US" sz="2000" dirty="0">
                <a:latin typeface="+mj-lt"/>
              </a:rPr>
              <a:t>Asthma </a:t>
            </a:r>
            <a:r>
              <a:rPr lang="en-US" sz="2000" dirty="0" smtClean="0">
                <a:latin typeface="+mj-lt"/>
              </a:rPr>
              <a:t>Management (2008)</a:t>
            </a:r>
            <a:endParaRPr lang="en-US" sz="2000" dirty="0">
              <a:latin typeface="+mj-lt"/>
            </a:endParaRPr>
          </a:p>
          <a:p>
            <a:pPr lvl="1" eaLnBrk="1" hangingPunct="1">
              <a:lnSpc>
                <a:spcPct val="110000"/>
              </a:lnSpc>
              <a:buSzPct val="95000"/>
              <a:buFont typeface="Wingdings 2" pitchFamily="18" charset="2"/>
              <a:buChar char=""/>
            </a:pPr>
            <a:endParaRPr lang="en-US" sz="2600" dirty="0" smtClean="0">
              <a:latin typeface="Calibri" pitchFamily="34" charset="0"/>
            </a:endParaRPr>
          </a:p>
          <a:p>
            <a:pPr lvl="1" eaLnBrk="1" hangingPunct="1">
              <a:lnSpc>
                <a:spcPct val="110000"/>
              </a:lnSpc>
              <a:buFontTx/>
              <a:buChar char="•"/>
            </a:pPr>
            <a:endParaRPr lang="en-US" sz="2000" dirty="0" smtClean="0"/>
          </a:p>
          <a:p>
            <a:pPr eaLnBrk="1" hangingPunct="1"/>
            <a:endParaRPr lang="en-US" dirty="0" smtClean="0"/>
          </a:p>
        </p:txBody>
      </p:sp>
    </p:spTree>
    <p:extLst>
      <p:ext uri="{BB962C8B-B14F-4D97-AF65-F5344CB8AC3E}">
        <p14:creationId xmlns:p14="http://schemas.microsoft.com/office/powerpoint/2010/main" val="3887096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Title"/>
          <p:cNvSpPr>
            <a:spLocks noGrp="1"/>
          </p:cNvSpPr>
          <p:nvPr>
            <p:ph type="title"/>
          </p:nvPr>
        </p:nvSpPr>
        <p:spPr>
          <a:xfrm>
            <a:off x="457200" y="704850"/>
            <a:ext cx="8229600" cy="590550"/>
          </a:xfrm>
        </p:spPr>
        <p:txBody>
          <a:bodyPr>
            <a:normAutofit/>
          </a:bodyPr>
          <a:lstStyle/>
          <a:p>
            <a:pPr algn="ctr"/>
            <a:r>
              <a:rPr lang="en-US" sz="3200" b="1" dirty="0" smtClean="0">
                <a:solidFill>
                  <a:schemeClr val="tx1"/>
                </a:solidFill>
                <a:latin typeface="Calibri" panose="020F0502020204030204" pitchFamily="34" charset="0"/>
              </a:rPr>
              <a:t>Getting Early Results: Evaluating the System</a:t>
            </a:r>
            <a:endParaRPr lang="en-US" sz="3200" b="1" dirty="0">
              <a:solidFill>
                <a:schemeClr val="tx1"/>
              </a:solidFill>
              <a:latin typeface="Calibri" panose="020F0502020204030204" pitchFamily="34" charset="0"/>
            </a:endParaRPr>
          </a:p>
        </p:txBody>
      </p:sp>
      <p:sp>
        <p:nvSpPr>
          <p:cNvPr id="4" name="TextBox 4"/>
          <p:cNvSpPr txBox="1">
            <a:spLocks noChangeArrowheads="1"/>
          </p:cNvSpPr>
          <p:nvPr/>
        </p:nvSpPr>
        <p:spPr bwMode="auto">
          <a:xfrm>
            <a:off x="152400" y="4124325"/>
            <a:ext cx="845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sz="1400" dirty="0">
                <a:solidFill>
                  <a:prstClr val="black"/>
                </a:solidFill>
                <a:latin typeface="Constantia" pitchFamily="18" charset="0"/>
                <a:ea typeface="ＭＳ Ｐゴシック" pitchFamily="34" charset="-128"/>
              </a:rPr>
              <a:t>Kirk GM, et al.  Abstract presented to the American Thoracic Society International Conference in San Francisco - May 2001</a:t>
            </a:r>
          </a:p>
        </p:txBody>
      </p:sp>
      <p:pic>
        <p:nvPicPr>
          <p:cNvPr id="1026" name="Picture 2" descr="Table of early results for the Asthma Network of West Michig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74" y="1828800"/>
            <a:ext cx="8887226" cy="2262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2631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47700" y="685800"/>
            <a:ext cx="7772400" cy="762000"/>
          </a:xfrm>
        </p:spPr>
        <p:txBody>
          <a:bodyPr/>
          <a:lstStyle/>
          <a:p>
            <a:pPr eaLnBrk="1" hangingPunct="1"/>
            <a:r>
              <a:rPr lang="en-US" sz="3200" b="1" dirty="0" smtClean="0">
                <a:solidFill>
                  <a:schemeClr val="tx1"/>
                </a:solidFill>
              </a:rPr>
              <a:t>  MATCH Study:  Utilization</a:t>
            </a:r>
          </a:p>
        </p:txBody>
      </p:sp>
      <p:pic>
        <p:nvPicPr>
          <p:cNvPr id="15363" name="Picture 2" descr="Table showig percentage of individuls with asthma related medical care usage in the last 6 months by intak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55787"/>
            <a:ext cx="8077200" cy="416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11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838200" y="609600"/>
            <a:ext cx="8229600" cy="742950"/>
          </a:xfrm>
        </p:spPr>
        <p:txBody>
          <a:bodyPr/>
          <a:lstStyle/>
          <a:p>
            <a:pPr eaLnBrk="1" hangingPunct="1"/>
            <a:r>
              <a:rPr lang="en-US" b="1" dirty="0" smtClean="0">
                <a:solidFill>
                  <a:schemeClr val="tx1"/>
                </a:solidFill>
              </a:rPr>
              <a:t>“</a:t>
            </a:r>
            <a:r>
              <a:rPr lang="en-US" sz="3600" b="1" dirty="0" smtClean="0">
                <a:solidFill>
                  <a:schemeClr val="tx1"/>
                </a:solidFill>
              </a:rPr>
              <a:t>This is the woman who saved my life”</a:t>
            </a:r>
          </a:p>
        </p:txBody>
      </p:sp>
      <p:pic>
        <p:nvPicPr>
          <p:cNvPr id="1032" name="Picture 8" descr="picture of Kati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1178" y="1493196"/>
            <a:ext cx="341376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picture of family do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8379" y="1523676"/>
            <a:ext cx="1916684"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icture of doctors in front of a computer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200" y="4179726"/>
            <a:ext cx="1601279" cy="24007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photos spirometry test results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0600" y="4376726"/>
            <a:ext cx="3048000" cy="2212448"/>
          </a:xfrm>
          <a:prstGeom prst="rect">
            <a:avLst/>
          </a:prstGeom>
        </p:spPr>
      </p:pic>
    </p:spTree>
    <p:extLst>
      <p:ext uri="{BB962C8B-B14F-4D97-AF65-F5344CB8AC3E}">
        <p14:creationId xmlns:p14="http://schemas.microsoft.com/office/powerpoint/2010/main" val="194005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p:cNvSpPr>
          <p:nvPr>
            <p:ph type="title"/>
          </p:nvPr>
        </p:nvSpPr>
        <p:spPr>
          <a:xfrm>
            <a:off x="685800" y="304800"/>
            <a:ext cx="8839200" cy="742950"/>
          </a:xfrm>
        </p:spPr>
        <p:txBody>
          <a:bodyPr>
            <a:normAutofit/>
          </a:bodyPr>
          <a:lstStyle/>
          <a:p>
            <a:pPr eaLnBrk="1" fontAlgn="auto" hangingPunct="1">
              <a:spcAft>
                <a:spcPts val="0"/>
              </a:spcAft>
              <a:defRPr/>
            </a:pPr>
            <a:r>
              <a:rPr lang="en-US" sz="3600" b="1" dirty="0" smtClean="0">
                <a:solidFill>
                  <a:schemeClr val="tx1"/>
                </a:solidFill>
                <a:ea typeface="ＭＳ Ｐゴシック" pitchFamily="34" charset="-128"/>
              </a:rPr>
              <a:t>     Key Takeaways</a:t>
            </a:r>
          </a:p>
        </p:txBody>
      </p:sp>
      <p:sp>
        <p:nvSpPr>
          <p:cNvPr id="17411" name="Rectangle 3"/>
          <p:cNvSpPr>
            <a:spLocks noGrp="1"/>
          </p:cNvSpPr>
          <p:nvPr>
            <p:ph idx="1"/>
          </p:nvPr>
        </p:nvSpPr>
        <p:spPr>
          <a:xfrm>
            <a:off x="76200" y="1066800"/>
            <a:ext cx="9067800" cy="5029200"/>
          </a:xfrm>
        </p:spPr>
        <p:txBody>
          <a:bodyPr>
            <a:noAutofit/>
          </a:bodyPr>
          <a:lstStyle/>
          <a:p>
            <a:pPr marL="457200" indent="-457200" eaLnBrk="1" fontAlgn="auto" hangingPunct="1">
              <a:spcAft>
                <a:spcPts val="600"/>
              </a:spcAft>
              <a:buClr>
                <a:schemeClr val="accent3"/>
              </a:buClr>
              <a:buFont typeface="Wingdings 2" panose="05020102010507070707" pitchFamily="18" charset="2"/>
              <a:buChar char=""/>
              <a:tabLst>
                <a:tab pos="457200" algn="l"/>
              </a:tabLst>
              <a:defRPr/>
            </a:pPr>
            <a:r>
              <a:rPr lang="en-US" sz="2400" dirty="0" smtClean="0">
                <a:latin typeface="Calibri" pitchFamily="34" charset="0"/>
                <a:ea typeface="ＭＳ Ｐゴシック" pitchFamily="34" charset="-128"/>
              </a:rPr>
              <a:t>Building and Fueling the System </a:t>
            </a:r>
          </a:p>
          <a:p>
            <a:pPr marL="919163" lvl="1" indent="-461963" fontAlgn="auto">
              <a:spcAft>
                <a:spcPts val="600"/>
              </a:spcAft>
              <a:buFont typeface="Wingdings 2" panose="05020102010507070707" pitchFamily="18" charset="2"/>
              <a:buChar char=""/>
              <a:defRPr/>
            </a:pPr>
            <a:r>
              <a:rPr lang="en-US" dirty="0" smtClean="0">
                <a:latin typeface="Calibri" pitchFamily="34" charset="0"/>
                <a:ea typeface="ＭＳ Ｐゴシック" pitchFamily="34" charset="-128"/>
              </a:rPr>
              <a:t>Diversify your funding base</a:t>
            </a:r>
          </a:p>
          <a:p>
            <a:pPr marL="919163" lvl="1" indent="-461963" fontAlgn="auto">
              <a:spcAft>
                <a:spcPts val="600"/>
              </a:spcAft>
              <a:buFont typeface="Wingdings 2" panose="05020102010507070707" pitchFamily="18" charset="2"/>
              <a:buChar char=""/>
              <a:defRPr/>
            </a:pPr>
            <a:r>
              <a:rPr lang="en-US" dirty="0" smtClean="0">
                <a:latin typeface="Calibri" pitchFamily="34" charset="0"/>
                <a:ea typeface="ＭＳ Ｐゴシック" pitchFamily="34" charset="-128"/>
              </a:rPr>
              <a:t>Don’t reinvent the wheel</a:t>
            </a:r>
          </a:p>
          <a:p>
            <a:pPr marL="919163" lvl="1" indent="-461963" fontAlgn="auto">
              <a:spcAft>
                <a:spcPts val="600"/>
              </a:spcAft>
              <a:buFont typeface="Wingdings 2" panose="05020102010507070707" pitchFamily="18" charset="2"/>
              <a:buChar char=""/>
              <a:defRPr/>
            </a:pPr>
            <a:r>
              <a:rPr lang="en-US" dirty="0" smtClean="0">
                <a:latin typeface="Calibri" pitchFamily="34" charset="0"/>
                <a:ea typeface="ＭＳ Ｐゴシック" pitchFamily="34" charset="-128"/>
              </a:rPr>
              <a:t>Plan for focused growth, but ensure financial stability at every step</a:t>
            </a:r>
          </a:p>
          <a:p>
            <a:pPr marL="457200" indent="-457200" fontAlgn="auto">
              <a:spcAft>
                <a:spcPts val="600"/>
              </a:spcAft>
              <a:buFont typeface="Wingdings 2" panose="05020102010507070707" pitchFamily="18" charset="2"/>
              <a:buChar char=""/>
              <a:defRPr/>
            </a:pPr>
            <a:r>
              <a:rPr lang="en-US" sz="2400" dirty="0" smtClean="0">
                <a:latin typeface="Calibri" pitchFamily="34" charset="0"/>
                <a:ea typeface="ＭＳ Ｐゴシック" pitchFamily="34" charset="-128"/>
              </a:rPr>
              <a:t>Build strong community partnerships</a:t>
            </a:r>
          </a:p>
          <a:p>
            <a:pPr marL="919163" lvl="1" indent="-461963" fontAlgn="auto">
              <a:spcAft>
                <a:spcPts val="600"/>
              </a:spcAft>
              <a:buFont typeface="Wingdings 2" panose="05020102010507070707" pitchFamily="18" charset="2"/>
              <a:buChar char=""/>
              <a:defRPr/>
            </a:pPr>
            <a:r>
              <a:rPr lang="en-US" dirty="0" smtClean="0">
                <a:latin typeface="Calibri" pitchFamily="34" charset="0"/>
                <a:ea typeface="ＭＳ Ｐゴシック" pitchFamily="34" charset="-128"/>
              </a:rPr>
              <a:t>“Leave your badges at the door”</a:t>
            </a:r>
          </a:p>
          <a:p>
            <a:pPr marL="457200" indent="-457200" fontAlgn="auto">
              <a:spcAft>
                <a:spcPts val="600"/>
              </a:spcAft>
              <a:buFont typeface="Wingdings 2" panose="05020102010507070707" pitchFamily="18" charset="2"/>
              <a:buChar char=""/>
              <a:defRPr/>
            </a:pPr>
            <a:r>
              <a:rPr lang="en-US" sz="2400" dirty="0" smtClean="0">
                <a:latin typeface="Calibri" pitchFamily="34" charset="0"/>
                <a:ea typeface="ＭＳ Ｐゴシック" pitchFamily="34" charset="-128"/>
              </a:rPr>
              <a:t>Evaluating &amp;</a:t>
            </a:r>
            <a:r>
              <a:rPr lang="en-US" sz="2400" dirty="0" smtClean="0">
                <a:solidFill>
                  <a:srgbClr val="FF0000"/>
                </a:solidFill>
                <a:latin typeface="Calibri" pitchFamily="34" charset="0"/>
                <a:ea typeface="ＭＳ Ｐゴシック" pitchFamily="34" charset="-128"/>
              </a:rPr>
              <a:t> </a:t>
            </a:r>
            <a:r>
              <a:rPr lang="en-US" sz="2400" dirty="0" smtClean="0">
                <a:latin typeface="Calibri" pitchFamily="34" charset="0"/>
                <a:ea typeface="ＭＳ Ｐゴシック" pitchFamily="34" charset="-128"/>
              </a:rPr>
              <a:t>Tracking Results</a:t>
            </a:r>
          </a:p>
          <a:p>
            <a:pPr marL="914400" lvl="1" indent="-457200" fontAlgn="auto">
              <a:spcAft>
                <a:spcPts val="600"/>
              </a:spcAft>
              <a:buFont typeface="Wingdings 2" panose="05020102010507070707" pitchFamily="18" charset="2"/>
              <a:buChar char=""/>
              <a:defRPr/>
            </a:pPr>
            <a:r>
              <a:rPr lang="en-US" dirty="0" smtClean="0">
                <a:latin typeface="+mj-lt"/>
                <a:ea typeface="ＭＳ Ｐゴシック" pitchFamily="34" charset="-128"/>
              </a:rPr>
              <a:t>Measure everything and share outcomes with potential funders </a:t>
            </a:r>
          </a:p>
          <a:p>
            <a:pPr marL="457200" indent="-457200" fontAlgn="auto">
              <a:spcAft>
                <a:spcPts val="600"/>
              </a:spcAft>
              <a:buFont typeface="Wingdings 2" panose="05020102010507070707" pitchFamily="18" charset="2"/>
              <a:buChar char=""/>
              <a:defRPr/>
            </a:pPr>
            <a:r>
              <a:rPr lang="en-US" sz="2400" dirty="0" smtClean="0">
                <a:latin typeface="+mj-lt"/>
              </a:rPr>
              <a:t>The Asthma </a:t>
            </a:r>
            <a:r>
              <a:rPr lang="en-US" sz="2400" dirty="0">
                <a:latin typeface="+mj-lt"/>
              </a:rPr>
              <a:t>Network of West Michigan is striving </a:t>
            </a:r>
            <a:r>
              <a:rPr lang="en-US" sz="2400" dirty="0" smtClean="0">
                <a:latin typeface="+mj-lt"/>
              </a:rPr>
              <a:t>daily to </a:t>
            </a:r>
            <a:r>
              <a:rPr lang="en-US" sz="2400" dirty="0">
                <a:latin typeface="+mj-lt"/>
              </a:rPr>
              <a:t>bring asthma under control in our </a:t>
            </a:r>
            <a:r>
              <a:rPr lang="en-US" sz="2400" dirty="0" smtClean="0">
                <a:latin typeface="+mj-lt"/>
              </a:rPr>
              <a:t>community.  Individuals </a:t>
            </a:r>
            <a:r>
              <a:rPr lang="en-US" sz="2400" dirty="0">
                <a:latin typeface="+mj-lt"/>
              </a:rPr>
              <a:t>with asthma should expect nothing less.</a:t>
            </a:r>
          </a:p>
          <a:p>
            <a:pPr marL="366713" lvl="1" indent="0" fontAlgn="auto">
              <a:spcAft>
                <a:spcPts val="0"/>
              </a:spcAft>
              <a:buNone/>
              <a:defRPr/>
            </a:pPr>
            <a:endParaRPr lang="en-US" dirty="0" smtClean="0">
              <a:latin typeface="Calibri" pitchFamily="34" charset="0"/>
              <a:ea typeface="ＭＳ Ｐゴシック" pitchFamily="34" charset="-128"/>
            </a:endParaRPr>
          </a:p>
        </p:txBody>
      </p:sp>
    </p:spTree>
    <p:extLst>
      <p:ext uri="{BB962C8B-B14F-4D97-AF65-F5344CB8AC3E}">
        <p14:creationId xmlns:p14="http://schemas.microsoft.com/office/powerpoint/2010/main" val="3879923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763000" y="6477000"/>
            <a:ext cx="381000" cy="457200"/>
          </a:xfrm>
        </p:spPr>
        <p:txBody>
          <a:bodyPr/>
          <a:lstStyle/>
          <a:p>
            <a:pPr>
              <a:defRPr/>
            </a:pPr>
            <a:fld id="{1A4EBD27-DC53-4898-B72E-5655E4B22A68}" type="slidenum">
              <a:rPr lang="en-US" smtClean="0">
                <a:solidFill>
                  <a:prstClr val="black">
                    <a:tint val="75000"/>
                  </a:prstClr>
                </a:solidFill>
              </a:rPr>
              <a:pPr>
                <a:defRPr/>
              </a:pPr>
              <a:t>11</a:t>
            </a:fld>
            <a:endParaRPr lang="en-US" dirty="0">
              <a:solidFill>
                <a:prstClr val="black">
                  <a:tint val="75000"/>
                </a:prstClr>
              </a:solidFill>
            </a:endParaRPr>
          </a:p>
        </p:txBody>
      </p:sp>
      <p:sp>
        <p:nvSpPr>
          <p:cNvPr id="7" name="Title 3"/>
          <p:cNvSpPr>
            <a:spLocks noGrp="1"/>
          </p:cNvSpPr>
          <p:nvPr>
            <p:ph type="title"/>
          </p:nvPr>
        </p:nvSpPr>
        <p:spPr>
          <a:xfrm>
            <a:off x="0" y="228600"/>
            <a:ext cx="9144000" cy="1295400"/>
          </a:xfrm>
          <a:ln/>
        </p:spPr>
        <p:txBody>
          <a:bodyPr>
            <a:noAutofit/>
          </a:bodyPr>
          <a:lstStyle/>
          <a:p>
            <a:pPr algn="ctr" fontAlgn="auto">
              <a:spcAft>
                <a:spcPts val="0"/>
              </a:spcAft>
              <a:defRPr/>
            </a:pPr>
            <a:r>
              <a:rPr lang="en-US" sz="3200" b="1" dirty="0" smtClean="0">
                <a:solidFill>
                  <a:srgbClr val="003F72"/>
                </a:solidFill>
                <a:latin typeface="Tahoma" pitchFamily="34" charset="0"/>
                <a:ea typeface="Tahoma" pitchFamily="34" charset="0"/>
                <a:cs typeface="Tahoma" pitchFamily="34" charset="0"/>
              </a:rPr>
              <a:t>Burden of Respiratory Diseases, 2010 </a:t>
            </a:r>
            <a:r>
              <a:rPr lang="en-US" sz="3200" b="1" dirty="0">
                <a:solidFill>
                  <a:srgbClr val="003F72"/>
                </a:solidFill>
                <a:latin typeface="Tahoma" pitchFamily="34" charset="0"/>
                <a:ea typeface="Tahoma" pitchFamily="34" charset="0"/>
                <a:cs typeface="Tahoma" pitchFamily="34" charset="0"/>
              </a:rPr>
              <a:t/>
            </a:r>
            <a:br>
              <a:rPr lang="en-US" sz="3200" b="1" dirty="0">
                <a:solidFill>
                  <a:srgbClr val="003F72"/>
                </a:solidFill>
                <a:latin typeface="Tahoma" pitchFamily="34" charset="0"/>
                <a:ea typeface="Tahoma" pitchFamily="34" charset="0"/>
                <a:cs typeface="Tahoma" pitchFamily="34" charset="0"/>
              </a:rPr>
            </a:br>
            <a:endParaRPr lang="en-US" sz="3200" b="1" dirty="0">
              <a:solidFill>
                <a:srgbClr val="003F72"/>
              </a:solidFill>
              <a:latin typeface="Tahoma" pitchFamily="34" charset="0"/>
              <a:ea typeface="Tahoma" pitchFamily="34" charset="0"/>
              <a:cs typeface="Tahoma" pitchFamily="34" charset="0"/>
            </a:endParaRPr>
          </a:p>
        </p:txBody>
      </p:sp>
      <p:sp>
        <p:nvSpPr>
          <p:cNvPr id="13" name="Text Box 1028"/>
          <p:cNvSpPr txBox="1">
            <a:spLocks noChangeArrowheads="1"/>
          </p:cNvSpPr>
          <p:nvPr/>
        </p:nvSpPr>
        <p:spPr bwMode="auto">
          <a:xfrm>
            <a:off x="0" y="6172200"/>
            <a:ext cx="8382000" cy="830997"/>
          </a:xfrm>
          <a:prstGeom prst="rect">
            <a:avLst/>
          </a:prstGeom>
          <a:noFill/>
          <a:ln w="12700">
            <a:noFill/>
            <a:miter lim="800000"/>
            <a:headEnd type="none" w="sm" len="sm"/>
            <a:tailEnd type="none" w="sm" len="sm"/>
          </a:ln>
        </p:spPr>
        <p:txBody>
          <a:bodyPr wrap="square">
            <a:spAutoFit/>
          </a:bodyPr>
          <a:lstStyle/>
          <a:p>
            <a:r>
              <a:rPr lang="en-US" sz="1200" dirty="0" smtClean="0">
                <a:solidFill>
                  <a:prstClr val="black"/>
                </a:solidFill>
                <a:latin typeface="Tahoma" pitchFamily="34" charset="0"/>
                <a:ea typeface="Tahoma" pitchFamily="34" charset="0"/>
                <a:cs typeface="Tahoma" pitchFamily="34" charset="0"/>
              </a:rPr>
              <a:t>SOURCES</a:t>
            </a:r>
            <a:r>
              <a:rPr lang="en-US" sz="1200" dirty="0">
                <a:solidFill>
                  <a:prstClr val="black"/>
                </a:solidFill>
                <a:latin typeface="Tahoma" pitchFamily="34" charset="0"/>
                <a:ea typeface="Tahoma" pitchFamily="34" charset="0"/>
                <a:cs typeface="Tahoma" pitchFamily="34" charset="0"/>
              </a:rPr>
              <a:t>: National Vital Statistics System—Mortality (NVSS-M), </a:t>
            </a:r>
            <a:r>
              <a:rPr lang="en-US" sz="1200" dirty="0" smtClean="0">
                <a:solidFill>
                  <a:prstClr val="black"/>
                </a:solidFill>
                <a:latin typeface="Tahoma" pitchFamily="34" charset="0"/>
                <a:ea typeface="Tahoma" pitchFamily="34" charset="0"/>
                <a:cs typeface="Tahoma" pitchFamily="34" charset="0"/>
              </a:rPr>
              <a:t>National </a:t>
            </a:r>
            <a:r>
              <a:rPr lang="en-US" sz="1200" dirty="0">
                <a:solidFill>
                  <a:prstClr val="black"/>
                </a:solidFill>
                <a:latin typeface="Tahoma" pitchFamily="34" charset="0"/>
                <a:ea typeface="Tahoma" pitchFamily="34" charset="0"/>
                <a:cs typeface="Tahoma" pitchFamily="34" charset="0"/>
              </a:rPr>
              <a:t>Hospital Discharge Survey (NHDS), National Hospital Ambulatory Medical Care Survey (NHAMCS), National </a:t>
            </a:r>
            <a:r>
              <a:rPr lang="en-US" sz="1200" dirty="0" smtClean="0">
                <a:solidFill>
                  <a:prstClr val="black"/>
                </a:solidFill>
                <a:latin typeface="Tahoma" pitchFamily="34" charset="0"/>
                <a:ea typeface="Tahoma" pitchFamily="34" charset="0"/>
                <a:cs typeface="Tahoma" pitchFamily="34" charset="0"/>
              </a:rPr>
              <a:t>Ambulatory </a:t>
            </a:r>
            <a:r>
              <a:rPr lang="en-US" sz="1200" dirty="0">
                <a:solidFill>
                  <a:prstClr val="black"/>
                </a:solidFill>
                <a:latin typeface="Tahoma" pitchFamily="34" charset="0"/>
                <a:ea typeface="Tahoma" pitchFamily="34" charset="0"/>
                <a:cs typeface="Tahoma" pitchFamily="34" charset="0"/>
              </a:rPr>
              <a:t>Medical Care Survey (</a:t>
            </a:r>
            <a:r>
              <a:rPr lang="en-US" sz="1200" dirty="0" smtClean="0">
                <a:solidFill>
                  <a:prstClr val="black"/>
                </a:solidFill>
                <a:latin typeface="Tahoma" pitchFamily="34" charset="0"/>
                <a:ea typeface="Tahoma" pitchFamily="34" charset="0"/>
                <a:cs typeface="Tahoma" pitchFamily="34" charset="0"/>
              </a:rPr>
              <a:t>NAMCS</a:t>
            </a:r>
            <a:r>
              <a:rPr lang="en-US" sz="1200" dirty="0">
                <a:solidFill>
                  <a:prstClr val="black"/>
                </a:solidFill>
                <a:latin typeface="Tahoma" pitchFamily="34" charset="0"/>
                <a:ea typeface="Tahoma" pitchFamily="34" charset="0"/>
                <a:cs typeface="Tahoma" pitchFamily="34" charset="0"/>
              </a:rPr>
              <a:t>), </a:t>
            </a:r>
            <a:r>
              <a:rPr lang="en-US" sz="1200" dirty="0" smtClean="0">
                <a:solidFill>
                  <a:prstClr val="black"/>
                </a:solidFill>
                <a:latin typeface="Tahoma" pitchFamily="34" charset="0"/>
                <a:ea typeface="Tahoma" pitchFamily="34" charset="0"/>
                <a:cs typeface="Tahoma" pitchFamily="34" charset="0"/>
              </a:rPr>
              <a:t>and National </a:t>
            </a:r>
            <a:r>
              <a:rPr lang="en-US" sz="1200" dirty="0">
                <a:solidFill>
                  <a:prstClr val="black"/>
                </a:solidFill>
                <a:latin typeface="Tahoma" pitchFamily="34" charset="0"/>
                <a:ea typeface="Tahoma" pitchFamily="34" charset="0"/>
                <a:cs typeface="Tahoma" pitchFamily="34" charset="0"/>
              </a:rPr>
              <a:t>Health Interview Survey (NHIS), CDC/NCHS. </a:t>
            </a:r>
            <a:endParaRPr lang="en-US" sz="1200" dirty="0">
              <a:solidFill>
                <a:srgbClr val="FF0000"/>
              </a:solidFill>
              <a:latin typeface="Tahoma" pitchFamily="34" charset="0"/>
              <a:ea typeface="Tahoma" pitchFamily="34" charset="0"/>
              <a:cs typeface="Tahoma" pitchFamily="34" charset="0"/>
            </a:endParaRPr>
          </a:p>
          <a:p>
            <a:endParaRPr lang="en-US" sz="1200" dirty="0">
              <a:solidFill>
                <a:prstClr val="black"/>
              </a:solidFill>
              <a:latin typeface="Tahoma" pitchFamily="34" charset="0"/>
              <a:ea typeface="Tahoma" pitchFamily="34" charset="0"/>
              <a:cs typeface="Tahoma" pitchFamily="34" charset="0"/>
            </a:endParaRPr>
          </a:p>
        </p:txBody>
      </p:sp>
      <p:sp>
        <p:nvSpPr>
          <p:cNvPr id="15" name="Rectangle 9"/>
          <p:cNvSpPr>
            <a:spLocks noChangeArrowheads="1"/>
          </p:cNvSpPr>
          <p:nvPr/>
        </p:nvSpPr>
        <p:spPr bwMode="auto">
          <a:xfrm>
            <a:off x="0" y="5181600"/>
            <a:ext cx="9067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NOTES: Data are for all ages except for COPD prevalence which is among adults aged 18 years and over. Deaths are based on an underlying cause of asthma (ICD-10 codes J45–J46) or COPD (ICD-10 codes J40–J44). Hospital discharges, emergency department visits, and office visits are based on a principal diagnosis of asthma (ICD-9-CM code 493) or COPD (ICD-9-CM code 490-492, 496). Asthma prevalence is defined as the proportion of persons with current asthma. COPD prevalence is defined as proportion of adults who have ever been diagnosed with emphysema or who were diagnosed with chronic bronchitis in the last 12 months. </a:t>
            </a:r>
          </a:p>
        </p:txBody>
      </p:sp>
      <p:pic>
        <p:nvPicPr>
          <p:cNvPr id="3" name="Picture 2" descr="Burden of Respiratory Diseas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 y="1771650"/>
            <a:ext cx="7391400" cy="3314700"/>
          </a:xfrm>
          <a:prstGeom prst="rect">
            <a:avLst/>
          </a:prstGeom>
        </p:spPr>
      </p:pic>
    </p:spTree>
    <p:extLst>
      <p:ext uri="{BB962C8B-B14F-4D97-AF65-F5344CB8AC3E}">
        <p14:creationId xmlns:p14="http://schemas.microsoft.com/office/powerpoint/2010/main" val="137177625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914400"/>
            <a:ext cx="7772400" cy="609600"/>
          </a:xfrm>
        </p:spPr>
        <p:txBody>
          <a:bodyPr/>
          <a:lstStyle/>
          <a:p>
            <a:pPr eaLnBrk="1" hangingPunct="1"/>
            <a:r>
              <a:rPr lang="en-US" sz="3600" b="1" dirty="0" smtClean="0">
                <a:solidFill>
                  <a:schemeClr val="tx1"/>
                </a:solidFill>
              </a:rPr>
              <a:t>For more information, please contact:</a:t>
            </a:r>
          </a:p>
        </p:txBody>
      </p:sp>
      <p:sp>
        <p:nvSpPr>
          <p:cNvPr id="377859" name="Rectangle 3"/>
          <p:cNvSpPr>
            <a:spLocks noGrp="1" noChangeArrowheads="1"/>
          </p:cNvSpPr>
          <p:nvPr>
            <p:ph idx="1"/>
          </p:nvPr>
        </p:nvSpPr>
        <p:spPr>
          <a:xfrm>
            <a:off x="381000" y="1828800"/>
            <a:ext cx="8153400" cy="4572000"/>
          </a:xfrm>
        </p:spPr>
        <p:txBody>
          <a:bodyPr>
            <a:normAutofit/>
          </a:bodyPr>
          <a:lstStyle/>
          <a:p>
            <a:pPr marL="274320" indent="-274320" eaLnBrk="1" fontAlgn="auto" hangingPunct="1">
              <a:lnSpc>
                <a:spcPct val="120000"/>
              </a:lnSpc>
              <a:spcAft>
                <a:spcPts val="0"/>
              </a:spcAft>
              <a:buClr>
                <a:schemeClr val="accent3"/>
              </a:buClr>
              <a:buFont typeface="Wingdings 2"/>
              <a:buChar char=""/>
              <a:defRPr/>
            </a:pPr>
            <a:r>
              <a:rPr lang="en-US" dirty="0" smtClean="0">
                <a:latin typeface="+mj-lt"/>
              </a:rPr>
              <a:t>Karen Meyerson, MSN, APRN, NP-C, AE-C</a:t>
            </a:r>
            <a:endParaRPr lang="en-US" dirty="0">
              <a:latin typeface="+mj-lt"/>
            </a:endParaRPr>
          </a:p>
          <a:p>
            <a:pPr marL="640080" lvl="1" indent="-246888" eaLnBrk="1" fontAlgn="auto" hangingPunct="1">
              <a:lnSpc>
                <a:spcPct val="120000"/>
              </a:lnSpc>
              <a:spcBef>
                <a:spcPct val="50000"/>
              </a:spcBef>
              <a:spcAft>
                <a:spcPts val="0"/>
              </a:spcAft>
              <a:buClr>
                <a:schemeClr val="accent2"/>
              </a:buClr>
              <a:buSzPct val="95000"/>
              <a:buFont typeface="Wingdings 2" pitchFamily="18" charset="2"/>
              <a:buChar char=""/>
              <a:defRPr/>
            </a:pPr>
            <a:r>
              <a:rPr lang="en-US" dirty="0" smtClean="0">
                <a:latin typeface="Calibri" pitchFamily="34" charset="0"/>
              </a:rPr>
              <a:t>E-mail</a:t>
            </a:r>
            <a:r>
              <a:rPr lang="en-US" dirty="0">
                <a:latin typeface="Calibri" pitchFamily="34" charset="0"/>
              </a:rPr>
              <a:t>:	</a:t>
            </a:r>
            <a:r>
              <a:rPr lang="en-US" dirty="0" smtClean="0">
                <a:latin typeface="Calibri" pitchFamily="34" charset="0"/>
              </a:rPr>
              <a:t>	meyersok@mercyhealth.com</a:t>
            </a:r>
            <a:endParaRPr lang="en-US" dirty="0">
              <a:latin typeface="Calibri" pitchFamily="34" charset="0"/>
            </a:endParaRPr>
          </a:p>
          <a:p>
            <a:pPr marL="640080" lvl="1" indent="-246888" eaLnBrk="1" fontAlgn="auto" hangingPunct="1">
              <a:lnSpc>
                <a:spcPct val="120000"/>
              </a:lnSpc>
              <a:spcBef>
                <a:spcPct val="50000"/>
              </a:spcBef>
              <a:spcAft>
                <a:spcPts val="0"/>
              </a:spcAft>
              <a:buClr>
                <a:schemeClr val="accent2"/>
              </a:buClr>
              <a:buSzPct val="95000"/>
              <a:buFont typeface="Wingdings 2" pitchFamily="18" charset="2"/>
              <a:buChar char=""/>
              <a:defRPr/>
            </a:pPr>
            <a:r>
              <a:rPr lang="en-US" dirty="0" smtClean="0">
                <a:latin typeface="Calibri" pitchFamily="34" charset="0"/>
              </a:rPr>
              <a:t>Websites</a:t>
            </a:r>
            <a:r>
              <a:rPr lang="en-US" dirty="0">
                <a:latin typeface="Calibri" pitchFamily="34" charset="0"/>
              </a:rPr>
              <a:t>:	</a:t>
            </a:r>
            <a:r>
              <a:rPr lang="en-US" dirty="0" smtClean="0">
                <a:latin typeface="Calibri" pitchFamily="34" charset="0"/>
              </a:rPr>
              <a:t>www.asthmanetworkwm.org</a:t>
            </a:r>
            <a:endParaRPr lang="en-US" dirty="0">
              <a:latin typeface="Calibri" pitchFamily="34" charset="0"/>
            </a:endParaRPr>
          </a:p>
          <a:p>
            <a:pPr marL="457200" lvl="1" indent="0" eaLnBrk="1" fontAlgn="auto" hangingPunct="1">
              <a:lnSpc>
                <a:spcPct val="120000"/>
              </a:lnSpc>
              <a:spcBef>
                <a:spcPct val="50000"/>
              </a:spcBef>
              <a:spcAft>
                <a:spcPts val="0"/>
              </a:spcAft>
              <a:buClr>
                <a:schemeClr val="accent2"/>
              </a:buClr>
              <a:buSzPct val="95000"/>
              <a:buFont typeface="Wingdings 2"/>
              <a:buNone/>
              <a:defRPr/>
            </a:pPr>
            <a:r>
              <a:rPr lang="en-US" dirty="0">
                <a:latin typeface="Calibri" pitchFamily="34" charset="0"/>
              </a:rPr>
              <a:t>	</a:t>
            </a:r>
            <a:r>
              <a:rPr lang="en-US" dirty="0" smtClean="0">
                <a:latin typeface="Calibri" pitchFamily="34" charset="0"/>
              </a:rPr>
              <a:t>		www.GetAsthmaHelp.org</a:t>
            </a:r>
            <a:r>
              <a:rPr lang="en-US" dirty="0">
                <a:latin typeface="Calibri" pitchFamily="34" charset="0"/>
              </a:rPr>
              <a:t>			</a:t>
            </a:r>
            <a:r>
              <a:rPr lang="en-US" sz="1400" dirty="0">
                <a:latin typeface="Calibri" pitchFamily="34" charset="0"/>
              </a:rPr>
              <a:t>	</a:t>
            </a:r>
          </a:p>
        </p:txBody>
      </p:sp>
      <p:pic>
        <p:nvPicPr>
          <p:cNvPr id="1033" name="Picture 9" descr="picture of Karn Meyerso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038600"/>
            <a:ext cx="1447800" cy="18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8700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905000"/>
          </a:xfrm>
        </p:spPr>
        <p:txBody>
          <a:bodyPr>
            <a:normAutofit/>
          </a:bodyPr>
          <a:lstStyle/>
          <a:p>
            <a:pPr lvl="0">
              <a:defRPr/>
            </a:pPr>
            <a:r>
              <a:rPr lang="en-US" sz="4400" dirty="0" smtClean="0">
                <a:latin typeface="Arial Black" panose="020B0A04020102020204" pitchFamily="34" charset="0"/>
                <a:ea typeface="ＭＳ Ｐゴシック" pitchFamily="34" charset="-128"/>
              </a:rPr>
              <a:t>Roundtable Discussion</a:t>
            </a:r>
            <a:r>
              <a:rPr lang="en-US" sz="2200" dirty="0" smtClean="0">
                <a:latin typeface="Arial Black" panose="020B0A04020102020204" pitchFamily="34" charset="0"/>
                <a:ea typeface="ＭＳ Ｐゴシック" pitchFamily="34" charset="-128"/>
              </a:rPr>
              <a:t/>
            </a:r>
            <a:br>
              <a:rPr lang="en-US" sz="2200" dirty="0" smtClean="0">
                <a:latin typeface="Arial Black" panose="020B0A04020102020204" pitchFamily="34" charset="0"/>
                <a:ea typeface="ＭＳ Ｐゴシック" pitchFamily="34" charset="-128"/>
              </a:rPr>
            </a:br>
            <a:r>
              <a:rPr lang="en-US" sz="2200" dirty="0" smtClean="0">
                <a:latin typeface="Arial Black" panose="020B0A04020102020204" pitchFamily="34" charset="0"/>
                <a:ea typeface="ＭＳ Ｐゴシック" pitchFamily="34" charset="-128"/>
              </a:rPr>
              <a:t>Please take a moment to </a:t>
            </a:r>
            <a:r>
              <a:rPr lang="en-US" sz="2200" smtClean="0">
                <a:latin typeface="Arial Black" panose="020B0A04020102020204" pitchFamily="34" charset="0"/>
                <a:ea typeface="ＭＳ Ｐゴシック" pitchFamily="34" charset="-128"/>
              </a:rPr>
              <a:t>fill out </a:t>
            </a:r>
            <a:r>
              <a:rPr lang="en-US" sz="2200" dirty="0" smtClean="0">
                <a:latin typeface="Arial Black" panose="020B0A04020102020204" pitchFamily="34" charset="0"/>
                <a:ea typeface="ＭＳ Ｐゴシック" pitchFamily="34" charset="-128"/>
              </a:rPr>
              <a:t>our brief survey </a:t>
            </a:r>
            <a:r>
              <a:rPr lang="en-US" sz="1600" dirty="0"/>
              <a:t/>
            </a:r>
            <a:br>
              <a:rPr lang="en-US" sz="1600" dirty="0"/>
            </a:br>
            <a:endParaRPr lang="en-US" sz="2200" dirty="0"/>
          </a:p>
        </p:txBody>
      </p:sp>
    </p:spTree>
    <p:extLst>
      <p:ext uri="{BB962C8B-B14F-4D97-AF65-F5344CB8AC3E}">
        <p14:creationId xmlns:p14="http://schemas.microsoft.com/office/powerpoint/2010/main" val="165318231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reenshot of LHI infographic gallery page on HealthyPeople.go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6207" r="776"/>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a:xfrm>
            <a:off x="-33647" y="5791200"/>
            <a:ext cx="9177647" cy="1066800"/>
          </a:xfrm>
          <a:solidFill>
            <a:srgbClr val="349A98"/>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1" hangingPunct="1"/>
            <a:r>
              <a:rPr lang="en-US" sz="2800" b="1" kern="1200" dirty="0">
                <a:solidFill>
                  <a:schemeClr val="bg1"/>
                </a:solidFill>
                <a:latin typeface="Calibri" pitchFamily="34" charset="0"/>
                <a:ea typeface="+mn-ea"/>
                <a:cs typeface="+mn-cs"/>
              </a:rPr>
              <a:t>LHI Infographic </a:t>
            </a:r>
            <a:r>
              <a:rPr lang="en-US" sz="2800" b="1" kern="1200" dirty="0" smtClean="0">
                <a:solidFill>
                  <a:schemeClr val="bg1"/>
                </a:solidFill>
                <a:latin typeface="Calibri" pitchFamily="34" charset="0"/>
                <a:ea typeface="+mn-ea"/>
                <a:cs typeface="+mn-cs"/>
              </a:rPr>
              <a:t>Gallery</a:t>
            </a:r>
            <a:br>
              <a:rPr lang="en-US" sz="2800" b="1" kern="1200" dirty="0" smtClean="0">
                <a:solidFill>
                  <a:schemeClr val="bg1"/>
                </a:solidFill>
                <a:latin typeface="Calibri" pitchFamily="34" charset="0"/>
                <a:ea typeface="+mn-ea"/>
                <a:cs typeface="+mn-cs"/>
              </a:rPr>
            </a:br>
            <a:r>
              <a:rPr lang="en-US" sz="2000" dirty="0">
                <a:hlinkClick r:id="rId4"/>
              </a:rPr>
              <a:t>http://www.healthypeople.gov/2020/LHI/infographicGallery.aspx</a:t>
            </a:r>
            <a:endParaRPr lang="en-US" sz="2000" b="1" kern="1200" dirty="0">
              <a:solidFill>
                <a:schemeClr val="bg1"/>
              </a:solidFill>
              <a:latin typeface="Calibri" pitchFamily="34" charset="0"/>
              <a:ea typeface="+mn-ea"/>
              <a:cs typeface="+mn-cs"/>
            </a:endParaRPr>
          </a:p>
        </p:txBody>
      </p:sp>
    </p:spTree>
    <p:extLst>
      <p:ext uri="{BB962C8B-B14F-4D97-AF65-F5344CB8AC3E}">
        <p14:creationId xmlns:p14="http://schemas.microsoft.com/office/powerpoint/2010/main" val="31049919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p of U.S."/>
          <p:cNvPicPr>
            <a:picLocks noChangeAspect="1" noChangeArrowheads="1"/>
          </p:cNvPicPr>
          <p:nvPr/>
        </p:nvPicPr>
        <p:blipFill>
          <a:blip r:embed="rId3" cstate="print"/>
          <a:srcRect/>
          <a:stretch>
            <a:fillRect/>
          </a:stretch>
        </p:blipFill>
        <p:spPr bwMode="auto">
          <a:xfrm rot="324974">
            <a:off x="6377015" y="3545915"/>
            <a:ext cx="2559050" cy="1729088"/>
          </a:xfrm>
          <a:prstGeom prst="rect">
            <a:avLst/>
          </a:prstGeom>
          <a:noFill/>
          <a:ln w="9525">
            <a:noFill/>
            <a:miter lim="800000"/>
            <a:headEnd/>
            <a:tailEnd/>
          </a:ln>
        </p:spPr>
      </p:pic>
      <p:sp>
        <p:nvSpPr>
          <p:cNvPr id="5" name="Rectangle 3"/>
          <p:cNvSpPr txBox="1">
            <a:spLocks noChangeArrowheads="1"/>
          </p:cNvSpPr>
          <p:nvPr/>
        </p:nvSpPr>
        <p:spPr bwMode="auto">
          <a:xfrm>
            <a:off x="1295400" y="1524000"/>
            <a:ext cx="45720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ts val="1200"/>
              </a:spcBef>
              <a:spcAft>
                <a:spcPct val="0"/>
              </a:spcAft>
              <a:buClr>
                <a:srgbClr val="97233F"/>
              </a:buClr>
              <a:defRPr/>
            </a:pPr>
            <a:endParaRPr lang="en-US" sz="500" b="1" i="1" dirty="0" smtClean="0">
              <a:latin typeface="Calibri"/>
              <a:cs typeface="Calibri"/>
            </a:endParaRPr>
          </a:p>
          <a:p>
            <a:pPr algn="ctr"/>
            <a:r>
              <a:rPr lang="en-US" sz="2200" b="1" kern="0" dirty="0">
                <a:latin typeface="Calibri" pitchFamily="34" charset="0"/>
                <a:ea typeface="ＭＳ Ｐゴシック" pitchFamily="84" charset="-128"/>
                <a:cs typeface="Arial" pitchFamily="34" charset="0"/>
              </a:rPr>
              <a:t>Prevention of Foodborne Illness </a:t>
            </a:r>
            <a:r>
              <a:rPr lang="en-US" sz="2200" b="1" kern="0" dirty="0" smtClean="0">
                <a:latin typeface="Calibri" pitchFamily="34" charset="0"/>
                <a:ea typeface="ＭＳ Ｐゴシック" pitchFamily="84" charset="-128"/>
                <a:cs typeface="Arial" pitchFamily="34" charset="0"/>
              </a:rPr>
              <a:t>and     </a:t>
            </a:r>
            <a:r>
              <a:rPr lang="en-US" sz="2200" b="1" kern="0" dirty="0">
                <a:latin typeface="Calibri" pitchFamily="34" charset="0"/>
                <a:ea typeface="ＭＳ Ｐゴシック" pitchFamily="84" charset="-128"/>
                <a:cs typeface="Arial" pitchFamily="34" charset="0"/>
              </a:rPr>
              <a:t>Medical Product Adverse </a:t>
            </a:r>
            <a:r>
              <a:rPr lang="en-US" sz="2200" b="1" kern="0" dirty="0" smtClean="0">
                <a:latin typeface="Calibri" pitchFamily="34" charset="0"/>
                <a:ea typeface="ＭＳ Ｐゴシック" pitchFamily="84" charset="-128"/>
                <a:cs typeface="Arial" pitchFamily="34" charset="0"/>
              </a:rPr>
              <a:t>Events</a:t>
            </a:r>
            <a:endParaRPr lang="en-US" sz="2200" b="1" i="1" dirty="0" smtClean="0">
              <a:latin typeface="Calibri"/>
              <a:cs typeface="Calibri"/>
            </a:endParaRPr>
          </a:p>
          <a:p>
            <a:pPr algn="ctr" fontAlgn="base">
              <a:spcBef>
                <a:spcPts val="1200"/>
              </a:spcBef>
              <a:spcAft>
                <a:spcPct val="0"/>
              </a:spcAft>
              <a:buClr>
                <a:srgbClr val="97233F"/>
              </a:buClr>
              <a:defRPr/>
            </a:pPr>
            <a:r>
              <a:rPr lang="en-US" b="1" kern="0" dirty="0" smtClean="0">
                <a:latin typeface="Calibri" pitchFamily="34" charset="0"/>
                <a:ea typeface="ＭＳ Ｐゴシック" pitchFamily="84" charset="-128"/>
                <a:cs typeface="Arial" pitchFamily="34" charset="0"/>
              </a:rPr>
              <a:t>Wednesday, January 8 | 12:00 PM EST</a:t>
            </a:r>
          </a:p>
          <a:p>
            <a:pPr algn="ctr" fontAlgn="base">
              <a:spcBef>
                <a:spcPts val="1200"/>
              </a:spcBef>
              <a:spcAft>
                <a:spcPct val="0"/>
              </a:spcAft>
              <a:buClr>
                <a:srgbClr val="97233F"/>
              </a:buClr>
              <a:defRPr/>
            </a:pPr>
            <a:endParaRPr lang="en-US" b="1" kern="0" dirty="0" smtClean="0">
              <a:latin typeface="Calibri" pitchFamily="34" charset="0"/>
              <a:ea typeface="ＭＳ Ｐゴシック" pitchFamily="84" charset="-128"/>
              <a:cs typeface="Arial" pitchFamily="34" charset="0"/>
            </a:endParaRPr>
          </a:p>
          <a:p>
            <a:pPr marL="346075" lvl="1" algn="ctr" fontAlgn="base">
              <a:spcAft>
                <a:spcPct val="0"/>
              </a:spcAft>
              <a:buClr>
                <a:srgbClr val="97233F"/>
              </a:buClr>
              <a:defRPr/>
            </a:pPr>
            <a:r>
              <a:rPr lang="en-US" sz="1400" kern="0" dirty="0" smtClean="0">
                <a:latin typeface="Calibri"/>
                <a:ea typeface="ＭＳ Ｐゴシック" pitchFamily="84" charset="-128"/>
                <a:cs typeface="Calibri"/>
              </a:rPr>
              <a:t>Please </a:t>
            </a:r>
            <a:r>
              <a:rPr lang="en-US" sz="1400" kern="0" dirty="0">
                <a:latin typeface="Calibri"/>
                <a:ea typeface="ＭＳ Ｐゴシック" pitchFamily="84" charset="-128"/>
                <a:cs typeface="Calibri"/>
              </a:rPr>
              <a:t>join us as we review </a:t>
            </a:r>
            <a:r>
              <a:rPr lang="en-US" sz="1400" kern="0" dirty="0" smtClean="0">
                <a:latin typeface="Calibri"/>
                <a:ea typeface="ＭＳ Ｐゴシック" pitchFamily="84" charset="-128"/>
                <a:cs typeface="Calibri"/>
              </a:rPr>
              <a:t>select </a:t>
            </a:r>
          </a:p>
          <a:p>
            <a:pPr marL="346075" lvl="1" algn="ctr" fontAlgn="base">
              <a:spcAft>
                <a:spcPct val="0"/>
              </a:spcAft>
              <a:buClr>
                <a:srgbClr val="97233F"/>
              </a:buClr>
              <a:defRPr/>
            </a:pPr>
            <a:r>
              <a:rPr lang="en-US" sz="1400" kern="0" dirty="0" smtClean="0">
                <a:latin typeface="Calibri"/>
                <a:ea typeface="ＭＳ Ｐゴシック" pitchFamily="84" charset="-128"/>
                <a:cs typeface="Calibri"/>
              </a:rPr>
              <a:t>Healthy People </a:t>
            </a:r>
            <a:r>
              <a:rPr lang="en-US" sz="1400" kern="0" dirty="0">
                <a:latin typeface="Calibri"/>
                <a:ea typeface="ＭＳ Ｐゴシック" pitchFamily="84" charset="-128"/>
                <a:cs typeface="Calibri"/>
              </a:rPr>
              <a:t>2020 </a:t>
            </a:r>
            <a:r>
              <a:rPr lang="en-US" sz="1400" kern="0" dirty="0" smtClean="0">
                <a:latin typeface="Calibri"/>
                <a:ea typeface="ＭＳ Ｐゴシック" pitchFamily="84" charset="-128"/>
                <a:cs typeface="Calibri"/>
              </a:rPr>
              <a:t>objectives </a:t>
            </a:r>
            <a:r>
              <a:rPr lang="en-US" sz="1400" kern="0" dirty="0">
                <a:latin typeface="Calibri"/>
                <a:ea typeface="ＭＳ Ｐゴシック" pitchFamily="84" charset="-128"/>
                <a:cs typeface="Calibri"/>
              </a:rPr>
              <a:t>in </a:t>
            </a:r>
            <a:r>
              <a:rPr lang="en-US" sz="1400" kern="0" dirty="0" smtClean="0">
                <a:latin typeface="Calibri"/>
                <a:ea typeface="ＭＳ Ｐゴシック" pitchFamily="84" charset="-128"/>
                <a:cs typeface="Calibri"/>
              </a:rPr>
              <a:t>the </a:t>
            </a:r>
          </a:p>
          <a:p>
            <a:pPr marL="346075" lvl="1" algn="ctr" fontAlgn="base">
              <a:spcAft>
                <a:spcPct val="0"/>
              </a:spcAft>
              <a:buClr>
                <a:srgbClr val="97233F"/>
              </a:buClr>
              <a:defRPr/>
            </a:pPr>
            <a:r>
              <a:rPr lang="en-US" sz="1400" kern="0" dirty="0" smtClean="0">
                <a:latin typeface="Calibri"/>
                <a:ea typeface="ＭＳ Ｐゴシック" pitchFamily="84" charset="-128"/>
                <a:cs typeface="Calibri"/>
              </a:rPr>
              <a:t>Food Safety and Medical Products Safety Topic </a:t>
            </a:r>
            <a:r>
              <a:rPr lang="en-US" sz="1400" kern="0" dirty="0">
                <a:latin typeface="Calibri"/>
                <a:ea typeface="ＭＳ Ｐゴシック" pitchFamily="84" charset="-128"/>
                <a:cs typeface="Calibri"/>
              </a:rPr>
              <a:t>Areas.  </a:t>
            </a:r>
          </a:p>
          <a:p>
            <a:pPr lvl="1" indent="-228600" algn="ctr" fontAlgn="base">
              <a:spcBef>
                <a:spcPts val="1200"/>
              </a:spcBef>
              <a:spcAft>
                <a:spcPct val="0"/>
              </a:spcAft>
              <a:buClr>
                <a:srgbClr val="97233F"/>
              </a:buClr>
              <a:defRPr/>
            </a:pPr>
            <a:r>
              <a:rPr lang="en-US" sz="1400" kern="0" dirty="0" smtClean="0">
                <a:latin typeface="Calibri"/>
                <a:ea typeface="ＭＳ Ｐゴシック" pitchFamily="84" charset="-128"/>
                <a:cs typeface="Calibri"/>
              </a:rPr>
              <a:t>Hear from a community-based organization that is                                        partnering to share evidence-based science with  consumers to prevent illness.</a:t>
            </a:r>
          </a:p>
          <a:p>
            <a:pPr lvl="1" indent="-228600" algn="ctr" fontAlgn="base">
              <a:spcBef>
                <a:spcPts val="1200"/>
              </a:spcBef>
              <a:spcAft>
                <a:spcPct val="0"/>
              </a:spcAft>
              <a:buClr>
                <a:srgbClr val="97233F"/>
              </a:buClr>
              <a:defRPr/>
            </a:pPr>
            <a:endParaRPr lang="en-US" sz="400" kern="0" dirty="0">
              <a:latin typeface="Calibri"/>
              <a:ea typeface="ＭＳ Ｐゴシック" pitchFamily="84" charset="-128"/>
              <a:cs typeface="Calibri"/>
            </a:endParaRPr>
          </a:p>
          <a:p>
            <a:pPr lvl="1" indent="-228600" algn="ctr" fontAlgn="base">
              <a:spcBef>
                <a:spcPts val="1200"/>
              </a:spcBef>
              <a:spcAft>
                <a:spcPct val="0"/>
              </a:spcAft>
              <a:buClr>
                <a:srgbClr val="97233F"/>
              </a:buClr>
              <a:defRPr/>
            </a:pPr>
            <a:r>
              <a:rPr lang="en-US" sz="1400" b="1" i="1" kern="0" dirty="0">
                <a:latin typeface="Calibri"/>
                <a:ea typeface="ＭＳ Ｐゴシック" pitchFamily="84" charset="-128"/>
                <a:cs typeface="Calibri"/>
              </a:rPr>
              <a:t>To register, visit: </a:t>
            </a:r>
            <a:br>
              <a:rPr lang="en-US" sz="1400" b="1" i="1" kern="0" dirty="0">
                <a:latin typeface="Calibri"/>
                <a:ea typeface="ＭＳ Ｐゴシック" pitchFamily="84" charset="-128"/>
                <a:cs typeface="Calibri"/>
              </a:rPr>
            </a:br>
            <a:r>
              <a:rPr lang="en-US" sz="1400" b="1" i="1" kern="0" dirty="0" smtClean="0">
                <a:latin typeface="Calibri"/>
                <a:ea typeface="ＭＳ Ｐゴシック" pitchFamily="84" charset="-128"/>
                <a:cs typeface="Calibri"/>
              </a:rPr>
              <a:t>www.healthypeople.gov</a:t>
            </a:r>
            <a:endParaRPr lang="en-US" sz="1400" kern="0" dirty="0" smtClean="0">
              <a:latin typeface="Calibri"/>
              <a:ea typeface="ＭＳ Ｐゴシック" pitchFamily="84" charset="-128"/>
              <a:cs typeface="Calibri"/>
            </a:endParaRPr>
          </a:p>
          <a:p>
            <a:pPr lvl="1" indent="-228600" algn="ctr" fontAlgn="base">
              <a:spcBef>
                <a:spcPts val="1200"/>
              </a:spcBef>
              <a:spcAft>
                <a:spcPct val="0"/>
              </a:spcAft>
              <a:buClr>
                <a:srgbClr val="97233F"/>
              </a:buClr>
              <a:defRPr/>
            </a:pPr>
            <a:endParaRPr lang="en-US" sz="1600" kern="0" dirty="0" smtClean="0">
              <a:latin typeface="Calibri"/>
              <a:ea typeface="ＭＳ Ｐゴシック" pitchFamily="84" charset="-128"/>
              <a:cs typeface="Calibri"/>
            </a:endParaRPr>
          </a:p>
          <a:p>
            <a:pPr lvl="1" indent="-228600" algn="ctr" fontAlgn="base">
              <a:spcBef>
                <a:spcPts val="1200"/>
              </a:spcBef>
              <a:spcAft>
                <a:spcPct val="0"/>
              </a:spcAft>
              <a:buClr>
                <a:srgbClr val="97233F"/>
              </a:buClr>
              <a:buFont typeface="Wingdings" pitchFamily="2" charset="2"/>
              <a:buChar char="§"/>
              <a:defRPr/>
            </a:pPr>
            <a:endParaRPr lang="en-US" kern="0" dirty="0" smtClean="0">
              <a:latin typeface="Calibri" pitchFamily="34" charset="0"/>
              <a:ea typeface="ＭＳ Ｐゴシック" pitchFamily="84" charset="-128"/>
              <a:cs typeface="Arial" pitchFamily="34" charset="0"/>
            </a:endParaRPr>
          </a:p>
        </p:txBody>
      </p:sp>
      <p:pic>
        <p:nvPicPr>
          <p:cNvPr id="2" name="Picture 2" descr="Medical Products Safety and Food Safety Progress Review cover slid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12521">
            <a:off x="6341420" y="1793289"/>
            <a:ext cx="226695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Rectangle 2"/>
          <p:cNvSpPr>
            <a:spLocks noGrp="1" noChangeArrowheads="1"/>
          </p:cNvSpPr>
          <p:nvPr>
            <p:ph type="title"/>
          </p:nvPr>
        </p:nvSpPr>
        <p:spPr>
          <a:xfrm>
            <a:off x="1447800" y="76200"/>
            <a:ext cx="7772400" cy="1371600"/>
          </a:xfrm>
        </p:spPr>
        <p:txBody>
          <a:bodyPr anchor="ctr"/>
          <a:lstStyle/>
          <a:p>
            <a:pPr eaLnBrk="1" hangingPunct="1">
              <a:defRPr/>
            </a:pPr>
            <a:r>
              <a:rPr lang="en-US" dirty="0" smtClean="0"/>
              <a:t>Healthy People 2020 Progress Review Webinar </a:t>
            </a:r>
          </a:p>
        </p:txBody>
      </p:sp>
    </p:spTree>
    <p:extLst>
      <p:ext uri="{BB962C8B-B14F-4D97-AF65-F5344CB8AC3E}">
        <p14:creationId xmlns:p14="http://schemas.microsoft.com/office/powerpoint/2010/main" val="144683666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600200" y="152400"/>
            <a:ext cx="7470775" cy="1066800"/>
          </a:xfrm>
        </p:spPr>
        <p:txBody>
          <a:bodyPr/>
          <a:lstStyle/>
          <a:p>
            <a:pPr eaLnBrk="1" hangingPunct="1"/>
            <a:r>
              <a:rPr lang="en-US" dirty="0" smtClean="0">
                <a:ea typeface="ＭＳ Ｐゴシック" pitchFamily="34" charset="-128"/>
              </a:rPr>
              <a:t>Stay Connected</a:t>
            </a:r>
          </a:p>
        </p:txBody>
      </p:sp>
      <p:sp>
        <p:nvSpPr>
          <p:cNvPr id="34819" name="Content Placeholder 2"/>
          <p:cNvSpPr>
            <a:spLocks noGrp="1"/>
          </p:cNvSpPr>
          <p:nvPr>
            <p:ph type="body" idx="1"/>
          </p:nvPr>
        </p:nvSpPr>
        <p:spPr>
          <a:xfrm>
            <a:off x="1524000" y="1444625"/>
            <a:ext cx="7467600" cy="4879975"/>
          </a:xfrm>
        </p:spPr>
        <p:txBody>
          <a:bodyPr/>
          <a:lstStyle/>
          <a:p>
            <a:pPr marL="0" indent="0" algn="ctr" eaLnBrk="1" hangingPunct="1">
              <a:spcBef>
                <a:spcPts val="0"/>
              </a:spcBef>
              <a:buFont typeface="Arial" charset="0"/>
              <a:buNone/>
              <a:defRPr/>
            </a:pPr>
            <a:endParaRPr lang="en-US" b="1" cap="small" dirty="0" smtClean="0">
              <a:ea typeface="ＭＳ Ｐゴシック"/>
              <a:cs typeface="Arial" charset="0"/>
            </a:endParaRPr>
          </a:p>
          <a:p>
            <a:pPr marL="0" indent="0" algn="ctr" eaLnBrk="1" hangingPunct="1">
              <a:spcBef>
                <a:spcPts val="0"/>
              </a:spcBef>
              <a:buFont typeface="Arial" charset="0"/>
              <a:buNone/>
              <a:defRPr/>
            </a:pPr>
            <a:endParaRPr lang="en-US" b="1" cap="small" dirty="0" smtClean="0">
              <a:ea typeface="ＭＳ Ｐゴシック"/>
              <a:cs typeface="Arial" charset="0"/>
            </a:endParaRPr>
          </a:p>
          <a:p>
            <a:pPr eaLnBrk="1" hangingPunct="1">
              <a:spcBef>
                <a:spcPts val="3000"/>
              </a:spcBef>
              <a:buFont typeface="Arial" charset="0"/>
              <a:buNone/>
              <a:defRPr/>
            </a:pPr>
            <a:r>
              <a:rPr lang="en-US" dirty="0" smtClean="0">
                <a:ea typeface="ＭＳ Ｐゴシック"/>
              </a:rPr>
              <a:t>			</a:t>
            </a:r>
            <a:r>
              <a:rPr lang="en-US" cap="small" dirty="0" smtClean="0">
                <a:ea typeface="ＭＳ Ｐゴシック"/>
              </a:rPr>
              <a:t>Web</a:t>
            </a:r>
            <a:r>
              <a:rPr lang="en-US" dirty="0" smtClean="0">
                <a:ea typeface="ＭＳ Ｐゴシック"/>
              </a:rPr>
              <a:t>	      healthypeople.gov</a:t>
            </a:r>
          </a:p>
          <a:p>
            <a:pPr eaLnBrk="1" hangingPunct="1">
              <a:spcBef>
                <a:spcPts val="3000"/>
              </a:spcBef>
              <a:buFont typeface="Arial" charset="0"/>
              <a:buNone/>
              <a:defRPr/>
            </a:pPr>
            <a:r>
              <a:rPr lang="en-US" dirty="0" smtClean="0">
                <a:ea typeface="ＭＳ Ｐゴシック"/>
              </a:rPr>
              <a:t>			</a:t>
            </a:r>
            <a:r>
              <a:rPr lang="en-US" cap="small" dirty="0" smtClean="0">
                <a:ea typeface="ＭＳ Ｐゴシック"/>
              </a:rPr>
              <a:t>Email</a:t>
            </a:r>
            <a:r>
              <a:rPr lang="en-US" dirty="0" smtClean="0">
                <a:ea typeface="ＭＳ Ｐゴシック"/>
              </a:rPr>
              <a:t>	      hp2020@hhs.gov</a:t>
            </a:r>
          </a:p>
          <a:p>
            <a:pPr eaLnBrk="1" hangingPunct="1">
              <a:spcBef>
                <a:spcPts val="3000"/>
              </a:spcBef>
              <a:buFont typeface="Arial" charset="0"/>
              <a:buNone/>
              <a:defRPr/>
            </a:pPr>
            <a:r>
              <a:rPr lang="en-US" dirty="0" smtClean="0">
                <a:ea typeface="ＭＳ Ｐゴシック"/>
              </a:rPr>
              <a:t>			</a:t>
            </a:r>
            <a:r>
              <a:rPr lang="en-US" cap="small" dirty="0" smtClean="0">
                <a:ea typeface="ＭＳ Ｐゴシック"/>
              </a:rPr>
              <a:t>Twitter      </a:t>
            </a:r>
            <a:r>
              <a:rPr lang="en-US" dirty="0" smtClean="0">
                <a:ea typeface="ＭＳ Ｐゴシック"/>
              </a:rPr>
              <a:t>@gohealthypeople</a:t>
            </a:r>
          </a:p>
          <a:p>
            <a:pPr eaLnBrk="1" hangingPunct="1">
              <a:spcBef>
                <a:spcPts val="3000"/>
              </a:spcBef>
              <a:buFont typeface="Arial" pitchFamily="34" charset="0"/>
              <a:buNone/>
              <a:defRPr/>
            </a:pPr>
            <a:r>
              <a:rPr lang="en-US" dirty="0" smtClean="0">
                <a:ea typeface="ＭＳ Ｐゴシック"/>
              </a:rPr>
              <a:t>			</a:t>
            </a:r>
            <a:r>
              <a:rPr lang="en-US" cap="small" dirty="0" smtClean="0">
                <a:ea typeface="ＭＳ Ｐゴシック"/>
              </a:rPr>
              <a:t>LinkedIn</a:t>
            </a:r>
            <a:r>
              <a:rPr lang="en-US" dirty="0" smtClean="0">
                <a:ea typeface="ＭＳ Ｐゴシック"/>
              </a:rPr>
              <a:t>     Healthy People 2020</a:t>
            </a:r>
          </a:p>
          <a:p>
            <a:pPr eaLnBrk="1" hangingPunct="1">
              <a:spcBef>
                <a:spcPts val="3000"/>
              </a:spcBef>
              <a:buFont typeface="Arial" pitchFamily="34" charset="0"/>
              <a:buNone/>
              <a:defRPr/>
            </a:pPr>
            <a:r>
              <a:rPr lang="en-US" dirty="0" smtClean="0">
                <a:ea typeface="ＭＳ Ｐゴシック"/>
              </a:rPr>
              <a:t>			</a:t>
            </a:r>
            <a:r>
              <a:rPr lang="en-US" cap="small" dirty="0" smtClean="0">
                <a:ea typeface="ＭＳ Ｐゴシック"/>
              </a:rPr>
              <a:t>YouTube</a:t>
            </a:r>
            <a:r>
              <a:rPr lang="en-US" dirty="0" smtClean="0">
                <a:ea typeface="ＭＳ Ｐゴシック"/>
              </a:rPr>
              <a:t>    ODPHP (search “healthy people”)</a:t>
            </a:r>
          </a:p>
        </p:txBody>
      </p:sp>
      <p:sp>
        <p:nvSpPr>
          <p:cNvPr id="18" name="Content Placeholder 2"/>
          <p:cNvSpPr txBox="1">
            <a:spLocks/>
          </p:cNvSpPr>
          <p:nvPr/>
        </p:nvSpPr>
        <p:spPr bwMode="auto">
          <a:xfrm>
            <a:off x="1371600" y="1752600"/>
            <a:ext cx="7772400" cy="838200"/>
          </a:xfrm>
          <a:prstGeom prst="rect">
            <a:avLst/>
          </a:prstGeom>
          <a:noFill/>
          <a:ln w="9525">
            <a:noFill/>
            <a:miter lim="800000"/>
            <a:headEnd/>
            <a:tailEnd/>
          </a:ln>
        </p:spPr>
        <p:txBody>
          <a:bodyPr/>
          <a:lstStyle/>
          <a:p>
            <a:pPr algn="ctr">
              <a:buClr>
                <a:srgbClr val="97233F"/>
              </a:buClr>
              <a:buFont typeface="Arial" charset="0"/>
              <a:buNone/>
              <a:defRPr/>
            </a:pPr>
            <a:r>
              <a:rPr lang="en-US" sz="2800" b="1" kern="0" cap="small" dirty="0">
                <a:solidFill>
                  <a:srgbClr val="000000"/>
                </a:solidFill>
                <a:latin typeface="Calibri" pitchFamily="34" charset="0"/>
                <a:ea typeface="ＭＳ Ｐゴシック" pitchFamily="84" charset="-128"/>
                <a:cs typeface="Arial" charset="0"/>
              </a:rPr>
              <a:t>Join the Healthy People Listserv &amp; Consortium</a:t>
            </a:r>
            <a:endParaRPr lang="en-US" sz="2800" kern="0" dirty="0">
              <a:solidFill>
                <a:srgbClr val="000000"/>
              </a:solidFill>
              <a:latin typeface="Calibri" pitchFamily="34" charset="0"/>
              <a:ea typeface="ＭＳ Ｐゴシック" pitchFamily="84" charset="-128"/>
              <a:cs typeface="Arial" pitchFamily="34" charset="0"/>
            </a:endParaRPr>
          </a:p>
        </p:txBody>
      </p:sp>
      <p:pic>
        <p:nvPicPr>
          <p:cNvPr id="15371" name="Picture 3" descr="Web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2438400"/>
            <a:ext cx="6302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2" descr="Email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0" y="3200400"/>
            <a:ext cx="609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Twitter logo"/>
          <p:cNvPicPr>
            <a:picLocks noChangeAspect="1" noChangeArrowheads="1"/>
          </p:cNvPicPr>
          <p:nvPr/>
        </p:nvPicPr>
        <p:blipFill>
          <a:blip r:embed="rId5" cstate="print"/>
          <a:srcRect/>
          <a:stretch>
            <a:fillRect/>
          </a:stretch>
        </p:blipFill>
        <p:spPr bwMode="auto">
          <a:xfrm>
            <a:off x="2590800" y="3962400"/>
            <a:ext cx="671513" cy="654404"/>
          </a:xfrm>
          <a:prstGeom prst="rect">
            <a:avLst/>
          </a:prstGeom>
          <a:noFill/>
          <a:ln w="9525">
            <a:noFill/>
            <a:miter lim="800000"/>
            <a:headEnd/>
            <a:tailEnd/>
          </a:ln>
        </p:spPr>
      </p:pic>
      <p:pic>
        <p:nvPicPr>
          <p:cNvPr id="2050" name="Picture 2" descr="LinkedIn logo and YouTube logo"/>
          <p:cNvPicPr>
            <a:picLocks noChangeAspect="1" noChangeArrowheads="1"/>
          </p:cNvPicPr>
          <p:nvPr/>
        </p:nvPicPr>
        <p:blipFill>
          <a:blip r:embed="rId6" cstate="print"/>
          <a:srcRect/>
          <a:stretch>
            <a:fillRect/>
          </a:stretch>
        </p:blipFill>
        <p:spPr bwMode="auto">
          <a:xfrm>
            <a:off x="2514600" y="4705349"/>
            <a:ext cx="762000" cy="1582615"/>
          </a:xfrm>
          <a:prstGeom prst="rect">
            <a:avLst/>
          </a:prstGeom>
          <a:noFill/>
          <a:ln w="9525">
            <a:noFill/>
            <a:miter lim="800000"/>
            <a:headEnd/>
            <a:tailEnd/>
          </a:ln>
        </p:spPr>
      </p:pic>
    </p:spTree>
    <p:extLst>
      <p:ext uri="{BB962C8B-B14F-4D97-AF65-F5344CB8AC3E}">
        <p14:creationId xmlns:p14="http://schemas.microsoft.com/office/powerpoint/2010/main" val="52587591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ackground photo of tooth brush "/>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81400" y="1473200"/>
            <a:ext cx="2971800" cy="1971294"/>
          </a:xfrm>
          <a:prstGeom prst="rect">
            <a:avLst/>
          </a:prstGeom>
          <a:noFill/>
        </p:spPr>
      </p:pic>
      <p:sp>
        <p:nvSpPr>
          <p:cNvPr id="8" name="TextBox 7"/>
          <p:cNvSpPr txBox="1"/>
          <p:nvPr/>
        </p:nvSpPr>
        <p:spPr>
          <a:xfrm>
            <a:off x="1367971" y="3441680"/>
            <a:ext cx="7620000" cy="2923877"/>
          </a:xfrm>
          <a:prstGeom prst="rect">
            <a:avLst/>
          </a:prstGeom>
          <a:noFill/>
        </p:spPr>
        <p:txBody>
          <a:bodyPr wrap="square" rtlCol="0">
            <a:spAutoFit/>
          </a:bodyPr>
          <a:lstStyle/>
          <a:p>
            <a:pPr algn="ctr"/>
            <a:endParaRPr lang="en-US" sz="2400" dirty="0" smtClean="0">
              <a:latin typeface="Arial Black" pitchFamily="34" charset="0"/>
            </a:endParaRPr>
          </a:p>
          <a:p>
            <a:pPr algn="ctr"/>
            <a:r>
              <a:rPr lang="en-US" sz="2400" dirty="0" smtClean="0">
                <a:latin typeface="Arial Black" pitchFamily="34" charset="0"/>
              </a:rPr>
              <a:t>Join us on January 23</a:t>
            </a:r>
            <a:r>
              <a:rPr lang="en-US" sz="2400" baseline="30000" dirty="0" smtClean="0">
                <a:latin typeface="Arial Black" pitchFamily="34" charset="0"/>
              </a:rPr>
              <a:t>rd</a:t>
            </a:r>
            <a:r>
              <a:rPr lang="en-US" sz="2400" dirty="0" smtClean="0">
                <a:latin typeface="Arial Black" pitchFamily="34" charset="0"/>
              </a:rPr>
              <a:t> for a </a:t>
            </a:r>
          </a:p>
          <a:p>
            <a:pPr algn="ctr"/>
            <a:r>
              <a:rPr lang="en-US" sz="2400" i="1" dirty="0" smtClean="0">
                <a:latin typeface="Arial Black" pitchFamily="34" charset="0"/>
              </a:rPr>
              <a:t>Who’s Leading the Leading Health Indicators?</a:t>
            </a:r>
            <a:r>
              <a:rPr lang="en-US" sz="2400" dirty="0" smtClean="0">
                <a:latin typeface="Arial Black" pitchFamily="34" charset="0"/>
              </a:rPr>
              <a:t>  </a:t>
            </a:r>
          </a:p>
          <a:p>
            <a:pPr algn="ctr"/>
            <a:r>
              <a:rPr lang="en-US" sz="2400" dirty="0" smtClean="0">
                <a:latin typeface="Arial Black" pitchFamily="34" charset="0"/>
              </a:rPr>
              <a:t>Webinar to learn how one group is working to address the importance of oral health.</a:t>
            </a:r>
          </a:p>
          <a:p>
            <a:pPr algn="ctr"/>
            <a:r>
              <a:rPr lang="en-US" sz="2000" dirty="0" smtClean="0">
                <a:latin typeface="Arial Black" pitchFamily="34" charset="0"/>
              </a:rPr>
              <a:t>Register soon!</a:t>
            </a:r>
          </a:p>
          <a:p>
            <a:pPr algn="ctr"/>
            <a:r>
              <a:rPr lang="en-US" sz="2000" dirty="0" smtClean="0">
                <a:latin typeface="Arial Black" pitchFamily="34" charset="0"/>
              </a:rPr>
              <a:t> www.healthypeople.gov</a:t>
            </a:r>
            <a:endParaRPr lang="en-US" sz="2000" dirty="0">
              <a:latin typeface="Arial Black" pitchFamily="34" charset="0"/>
            </a:endParaRPr>
          </a:p>
        </p:txBody>
      </p:sp>
      <p:sp>
        <p:nvSpPr>
          <p:cNvPr id="7" name="Rectangle 2"/>
          <p:cNvSpPr>
            <a:spLocks noGrp="1" noChangeArrowheads="1"/>
          </p:cNvSpPr>
          <p:nvPr>
            <p:ph type="title"/>
          </p:nvPr>
        </p:nvSpPr>
        <p:spPr>
          <a:xfrm>
            <a:off x="1367971" y="0"/>
            <a:ext cx="7772400" cy="1371600"/>
          </a:xfrm>
        </p:spPr>
        <p:txBody>
          <a:bodyPr anchor="ctr"/>
          <a:lstStyle/>
          <a:p>
            <a:pPr eaLnBrk="1" hangingPunct="1">
              <a:defRPr/>
            </a:pPr>
            <a:r>
              <a:rPr lang="en-US" dirty="0" smtClean="0"/>
              <a:t>Healthy People 2020 </a:t>
            </a:r>
            <a:br>
              <a:rPr lang="en-US" dirty="0" smtClean="0"/>
            </a:br>
            <a:r>
              <a:rPr lang="en-US" dirty="0" smtClean="0"/>
              <a:t>Oral Health LHI Webinar</a:t>
            </a:r>
          </a:p>
        </p:txBody>
      </p:sp>
    </p:spTree>
    <p:extLst>
      <p:ext uri="{BB962C8B-B14F-4D97-AF65-F5344CB8AC3E}">
        <p14:creationId xmlns:p14="http://schemas.microsoft.com/office/powerpoint/2010/main" val="9737892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371600" y="0"/>
            <a:ext cx="7772400" cy="1371600"/>
          </a:xfrm>
        </p:spPr>
        <p:txBody>
          <a:bodyPr anchor="ctr"/>
          <a:lstStyle/>
          <a:p>
            <a:pPr eaLnBrk="1" hangingPunct="1">
              <a:defRPr/>
            </a:pPr>
            <a:r>
              <a:rPr lang="en-US" dirty="0" smtClean="0"/>
              <a:t>Healthy People 2020 </a:t>
            </a:r>
            <a:br>
              <a:rPr lang="en-US" dirty="0" smtClean="0"/>
            </a:br>
            <a:r>
              <a:rPr lang="en-US" dirty="0" smtClean="0"/>
              <a:t>Sharing Library</a:t>
            </a:r>
          </a:p>
        </p:txBody>
      </p:sp>
      <p:sp>
        <p:nvSpPr>
          <p:cNvPr id="7" name="Rectangle 6"/>
          <p:cNvSpPr/>
          <p:nvPr/>
        </p:nvSpPr>
        <p:spPr>
          <a:xfrm>
            <a:off x="1600200" y="1752600"/>
            <a:ext cx="2057400" cy="3477875"/>
          </a:xfrm>
          <a:prstGeom prst="rect">
            <a:avLst/>
          </a:prstGeom>
        </p:spPr>
        <p:txBody>
          <a:bodyPr wrap="square">
            <a:spAutoFit/>
          </a:bodyPr>
          <a:lstStyle/>
          <a:p>
            <a:r>
              <a:rPr lang="en-US" sz="2200" b="1" i="1" dirty="0" smtClean="0">
                <a:solidFill>
                  <a:prstClr val="black"/>
                </a:solidFill>
                <a:latin typeface="Calibri"/>
                <a:cs typeface="Calibri"/>
              </a:rPr>
              <a:t>A library </a:t>
            </a:r>
            <a:r>
              <a:rPr lang="en-US" sz="2200" b="1" i="1" dirty="0">
                <a:solidFill>
                  <a:prstClr val="black"/>
                </a:solidFill>
                <a:latin typeface="Calibri"/>
                <a:cs typeface="Calibri"/>
              </a:rPr>
              <a:t>of stories highlighting ways organizations across the </a:t>
            </a:r>
            <a:r>
              <a:rPr lang="en-US" sz="2200" b="1" i="1" dirty="0" smtClean="0">
                <a:solidFill>
                  <a:prstClr val="black"/>
                </a:solidFill>
                <a:latin typeface="Calibri"/>
                <a:cs typeface="Calibri"/>
              </a:rPr>
              <a:t>country are </a:t>
            </a:r>
            <a:r>
              <a:rPr lang="en-US" sz="2200" b="1" i="1" dirty="0">
                <a:solidFill>
                  <a:prstClr val="black"/>
                </a:solidFill>
                <a:latin typeface="Calibri"/>
                <a:cs typeface="Calibri"/>
              </a:rPr>
              <a:t>implementing Healthy People </a:t>
            </a:r>
            <a:r>
              <a:rPr lang="en-US" sz="2200" b="1" i="1" dirty="0" smtClean="0">
                <a:solidFill>
                  <a:prstClr val="black"/>
                </a:solidFill>
                <a:latin typeface="Calibri"/>
                <a:cs typeface="Calibri"/>
              </a:rPr>
              <a:t>2020</a:t>
            </a:r>
            <a:endParaRPr lang="en-US" sz="2200" b="1" i="1" dirty="0">
              <a:solidFill>
                <a:prstClr val="black"/>
              </a:solidFill>
              <a:latin typeface="Calibri"/>
              <a:cs typeface="Calibri"/>
            </a:endParaRPr>
          </a:p>
        </p:txBody>
      </p:sp>
      <p:pic>
        <p:nvPicPr>
          <p:cNvPr id="8" name="Picture 2" descr="Screenshot of Sharing Library page on HealthyPeople.go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875" t="6437" r="7867"/>
          <a:stretch/>
        </p:blipFill>
        <p:spPr bwMode="auto">
          <a:xfrm>
            <a:off x="4114800" y="1389048"/>
            <a:ext cx="4709724" cy="4554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4"/>
          <p:cNvSpPr txBox="1">
            <a:spLocks/>
          </p:cNvSpPr>
          <p:nvPr/>
        </p:nvSpPr>
        <p:spPr bwMode="auto">
          <a:xfrm>
            <a:off x="-3175" y="5950059"/>
            <a:ext cx="9147175" cy="907941"/>
          </a:xfrm>
          <a:prstGeom prst="rect">
            <a:avLst/>
          </a:prstGeom>
          <a:solidFill>
            <a:srgbClr val="FFCC00"/>
          </a:solidFill>
          <a:ln w="9525">
            <a:noFill/>
            <a:miter lim="800000"/>
            <a:headEnd/>
            <a:tailEnd/>
          </a:ln>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b="1" dirty="0">
                <a:solidFill>
                  <a:srgbClr val="FFFFFF"/>
                </a:solidFill>
                <a:latin typeface="Calibri" pitchFamily="34" charset="0"/>
                <a:ea typeface="+mj-ea"/>
                <a:cs typeface="Calibri" pitchFamily="34" charset="0"/>
              </a:rPr>
              <a:t>Healthy People in Action - Sharing </a:t>
            </a:r>
            <a:r>
              <a:rPr lang="en-US" sz="2800" b="1" dirty="0" smtClean="0">
                <a:solidFill>
                  <a:srgbClr val="FFFFFF"/>
                </a:solidFill>
                <a:latin typeface="Calibri" pitchFamily="34" charset="0"/>
                <a:ea typeface="+mj-ea"/>
                <a:cs typeface="Calibri" pitchFamily="34" charset="0"/>
              </a:rPr>
              <a:t>Library</a:t>
            </a:r>
            <a:r>
              <a:rPr lang="en-US" sz="2800" b="1" dirty="0" smtClean="0">
                <a:solidFill>
                  <a:srgbClr val="FFFFFF"/>
                </a:solidFill>
                <a:latin typeface="Calibri" pitchFamily="34" charset="0"/>
                <a:ea typeface="+mj-ea"/>
                <a:cs typeface="Calibri" pitchFamily="34" charset="0"/>
                <a:hlinkClick r:id="rId4"/>
              </a:rPr>
              <a:t> </a:t>
            </a:r>
            <a:r>
              <a:rPr lang="en-US" sz="2500" dirty="0">
                <a:latin typeface="Calibri" pitchFamily="34" charset="0"/>
                <a:ea typeface="+mj-ea"/>
                <a:cs typeface="+mj-cs"/>
                <a:hlinkClick r:id="rId4"/>
              </a:rPr>
              <a:t>http://healthypeople.gov/2020/implement/MapSharingLibrary.aspx</a:t>
            </a:r>
          </a:p>
        </p:txBody>
      </p:sp>
    </p:spTree>
    <p:extLst>
      <p:ext uri="{BB962C8B-B14F-4D97-AF65-F5344CB8AC3E}">
        <p14:creationId xmlns:p14="http://schemas.microsoft.com/office/powerpoint/2010/main" val="101641614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Healthy People 2020 </a:t>
            </a:r>
            <a:r>
              <a:rPr lang="en-US" dirty="0"/>
              <a:t/>
            </a:r>
            <a:br>
              <a:rPr lang="en-US" dirty="0"/>
            </a:br>
            <a:r>
              <a:rPr lang="en-US" dirty="0" smtClean="0"/>
              <a:t>Progress Review Planning Group</a:t>
            </a:r>
            <a:endParaRPr lang="en-US" dirty="0"/>
          </a:p>
        </p:txBody>
      </p:sp>
      <p:sp>
        <p:nvSpPr>
          <p:cNvPr id="4" name="Content Placeholder 2"/>
          <p:cNvSpPr txBox="1">
            <a:spLocks/>
          </p:cNvSpPr>
          <p:nvPr/>
        </p:nvSpPr>
        <p:spPr bwMode="auto">
          <a:xfrm>
            <a:off x="1447800" y="1524000"/>
            <a:ext cx="7543800" cy="5181600"/>
          </a:xfrm>
          <a:prstGeom prst="rect">
            <a:avLst/>
          </a:prstGeom>
          <a:noFill/>
          <a:ln w="9525">
            <a:noFill/>
            <a:miter lim="800000"/>
            <a:headEnd/>
            <a:tailEnd/>
          </a:ln>
        </p:spPr>
        <p:txBody>
          <a:bodyPr numCol="2"/>
          <a:lstStyle/>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Jeanne Moorman, CDC/NCEH</a:t>
            </a:r>
            <a:endParaRPr lang="en-US" sz="1600" dirty="0">
              <a:solidFill>
                <a:srgbClr val="000000"/>
              </a:solidFill>
              <a:latin typeface="Arial" pitchFamily="34" charset="0"/>
            </a:endParaRPr>
          </a:p>
          <a:p>
            <a:pPr marL="0" lvl="1" indent="-346075" fontAlgn="base">
              <a:buClr>
                <a:srgbClr val="97233F"/>
              </a:buClr>
              <a:buFont typeface="Arial" pitchFamily="34" charset="0"/>
              <a:buChar char="■"/>
              <a:defRPr/>
            </a:pPr>
            <a:endParaRPr lang="en-US" sz="16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Joylene John-Sowah, NIH/NHLBI</a:t>
            </a:r>
          </a:p>
          <a:p>
            <a:pPr marL="0" lvl="1" indent="-346075" fontAlgn="base">
              <a:buClr>
                <a:srgbClr val="97233F"/>
              </a:buClr>
              <a:buFont typeface="Arial" pitchFamily="34" charset="0"/>
              <a:buChar char="■"/>
              <a:defRPr/>
            </a:pPr>
            <a:endParaRPr lang="en-US" sz="16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Bill Jirles</a:t>
            </a:r>
            <a:r>
              <a:rPr lang="en-US" sz="1600" dirty="0">
                <a:solidFill>
                  <a:srgbClr val="000000"/>
                </a:solidFill>
                <a:latin typeface="Arial" pitchFamily="34" charset="0"/>
              </a:rPr>
              <a:t>, </a:t>
            </a:r>
            <a:r>
              <a:rPr lang="en-US" sz="1600" dirty="0" smtClean="0">
                <a:solidFill>
                  <a:srgbClr val="000000"/>
                </a:solidFill>
                <a:latin typeface="Arial" pitchFamily="34" charset="0"/>
              </a:rPr>
              <a:t>NIH/NIEHS</a:t>
            </a:r>
          </a:p>
          <a:p>
            <a:pPr marL="0" lvl="1" indent="-346075" fontAlgn="base">
              <a:buClr>
                <a:srgbClr val="97233F"/>
              </a:buClr>
              <a:buFont typeface="Arial" pitchFamily="34" charset="0"/>
              <a:buChar char="■"/>
              <a:defRPr/>
            </a:pPr>
            <a:endParaRPr lang="en-US" sz="16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Peter </a:t>
            </a:r>
            <a:r>
              <a:rPr lang="en-US" sz="1600" dirty="0">
                <a:solidFill>
                  <a:srgbClr val="000000"/>
                </a:solidFill>
                <a:latin typeface="Arial" pitchFamily="34" charset="0"/>
              </a:rPr>
              <a:t>Gergen, NIH/NIAID</a:t>
            </a:r>
          </a:p>
          <a:p>
            <a:pPr marL="0" lvl="1" indent="-346075" fontAlgn="base">
              <a:buClr>
                <a:srgbClr val="97233F"/>
              </a:buClr>
              <a:buFont typeface="Arial" pitchFamily="34" charset="0"/>
              <a:buChar char="■"/>
              <a:defRPr/>
            </a:pPr>
            <a:endParaRPr lang="en-US" sz="1600" dirty="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Michael Twery, NIH/NHLBI</a:t>
            </a:r>
          </a:p>
          <a:p>
            <a:pPr marL="0" lvl="1" indent="-346075" fontAlgn="base">
              <a:buClr>
                <a:srgbClr val="97233F"/>
              </a:buClr>
              <a:buFont typeface="Arial" pitchFamily="34" charset="0"/>
              <a:buChar char="■"/>
              <a:defRPr/>
            </a:pPr>
            <a:endParaRPr lang="en-US" sz="1600" dirty="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Antonello Punturieri, NIH/NHLBI </a:t>
            </a:r>
          </a:p>
          <a:p>
            <a:pPr marL="0" lvl="1" indent="-346075" fontAlgn="base">
              <a:buClr>
                <a:srgbClr val="97233F"/>
              </a:buClr>
              <a:buFont typeface="Arial" pitchFamily="34" charset="0"/>
              <a:buChar char="■"/>
              <a:defRPr/>
            </a:pPr>
            <a:endParaRPr lang="en-US" sz="16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Rachael </a:t>
            </a:r>
            <a:r>
              <a:rPr lang="en-US" sz="1600" dirty="0">
                <a:solidFill>
                  <a:srgbClr val="000000"/>
                </a:solidFill>
                <a:latin typeface="Arial" pitchFamily="34" charset="0"/>
              </a:rPr>
              <a:t>Tracy, NIH/NHLBI</a:t>
            </a:r>
          </a:p>
          <a:p>
            <a:pPr marL="0" lvl="1" indent="-346075" fontAlgn="base">
              <a:buClr>
                <a:srgbClr val="97233F"/>
              </a:buClr>
              <a:buFont typeface="Arial" pitchFamily="34" charset="0"/>
              <a:buChar char="■"/>
              <a:defRPr/>
            </a:pPr>
            <a:endParaRPr lang="en-US" sz="1600" dirty="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Stan Lehman, CDC/NCHHSTP</a:t>
            </a:r>
          </a:p>
          <a:p>
            <a:pPr marL="0" lvl="1" indent="-346075" fontAlgn="base">
              <a:buClr>
                <a:srgbClr val="97233F"/>
              </a:buClr>
              <a:buFont typeface="Arial" pitchFamily="34" charset="0"/>
              <a:buChar char="■"/>
              <a:defRPr/>
            </a:pPr>
            <a:endParaRPr lang="en-US" sz="16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Denise Stredrick NIH/OD</a:t>
            </a:r>
            <a:endParaRPr lang="en-US" sz="1600" dirty="0">
              <a:solidFill>
                <a:srgbClr val="000000"/>
              </a:solidFill>
              <a:latin typeface="Arial" pitchFamily="34" charset="0"/>
            </a:endParaRPr>
          </a:p>
          <a:p>
            <a:pPr marL="0" lvl="1" indent="-346075" fontAlgn="base">
              <a:buClr>
                <a:srgbClr val="97233F"/>
              </a:buClr>
              <a:buFont typeface="Arial" pitchFamily="34" charset="0"/>
              <a:buChar char="■"/>
              <a:defRPr/>
            </a:pPr>
            <a:endParaRPr lang="en-US" sz="16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Rebecca </a:t>
            </a:r>
            <a:r>
              <a:rPr lang="en-US" sz="1600" dirty="0">
                <a:solidFill>
                  <a:srgbClr val="000000"/>
                </a:solidFill>
                <a:latin typeface="Arial" pitchFamily="34" charset="0"/>
              </a:rPr>
              <a:t>Hines, </a:t>
            </a:r>
            <a:r>
              <a:rPr lang="en-US" sz="1600" dirty="0" smtClean="0">
                <a:solidFill>
                  <a:srgbClr val="000000"/>
                </a:solidFill>
                <a:latin typeface="Arial" pitchFamily="34" charset="0"/>
              </a:rPr>
              <a:t>CDC/NCHS</a:t>
            </a:r>
            <a:endParaRPr lang="en-US" sz="1600" dirty="0">
              <a:solidFill>
                <a:srgbClr val="000000"/>
              </a:solidFill>
              <a:latin typeface="Arial" pitchFamily="34" charset="0"/>
            </a:endParaRPr>
          </a:p>
          <a:p>
            <a:pPr marL="0" lvl="1" indent="-346075" fontAlgn="base">
              <a:buClr>
                <a:srgbClr val="97233F"/>
              </a:buClr>
              <a:buFont typeface="Arial" pitchFamily="34" charset="0"/>
              <a:buChar char="■"/>
              <a:defRPr/>
            </a:pPr>
            <a:endParaRPr lang="en-US" sz="1600" dirty="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a:solidFill>
                  <a:srgbClr val="000000"/>
                </a:solidFill>
                <a:latin typeface="Arial" pitchFamily="34" charset="0"/>
              </a:rPr>
              <a:t>Leda Gurley, </a:t>
            </a:r>
            <a:r>
              <a:rPr lang="en-US" sz="1600" dirty="0" smtClean="0">
                <a:solidFill>
                  <a:srgbClr val="000000"/>
                </a:solidFill>
                <a:latin typeface="Arial" pitchFamily="34" charset="0"/>
              </a:rPr>
              <a:t>CDC/NCHS</a:t>
            </a:r>
            <a:endParaRPr lang="en-US" sz="1600" dirty="0">
              <a:solidFill>
                <a:srgbClr val="000000"/>
              </a:solidFill>
              <a:latin typeface="Arial" pitchFamily="34" charset="0"/>
            </a:endParaRPr>
          </a:p>
          <a:p>
            <a:pPr marL="0" lvl="1" indent="-346075" fontAlgn="base">
              <a:buClr>
                <a:srgbClr val="97233F"/>
              </a:buClr>
              <a:buFont typeface="Arial" pitchFamily="34" charset="0"/>
              <a:buChar char="■"/>
              <a:defRPr/>
            </a:pPr>
            <a:endParaRPr lang="en-US" sz="1600" dirty="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a:solidFill>
                  <a:srgbClr val="000000"/>
                </a:solidFill>
                <a:latin typeface="Arial" pitchFamily="34" charset="0"/>
              </a:rPr>
              <a:t>Kimberly Hurvitz CDC/NCHS</a:t>
            </a:r>
          </a:p>
          <a:p>
            <a:pPr marL="0" lvl="1" indent="-346075" fontAlgn="base">
              <a:buClr>
                <a:srgbClr val="97233F"/>
              </a:buClr>
              <a:buFont typeface="Arial" pitchFamily="34" charset="0"/>
              <a:buChar char="■"/>
              <a:defRPr/>
            </a:pPr>
            <a:endParaRPr lang="en-US" sz="1600" dirty="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Carter </a:t>
            </a:r>
            <a:r>
              <a:rPr lang="en-US" sz="1600" dirty="0">
                <a:solidFill>
                  <a:srgbClr val="000000"/>
                </a:solidFill>
                <a:latin typeface="Arial" pitchFamily="34" charset="0"/>
              </a:rPr>
              <a:t>Blakey, HHS/ODPHP</a:t>
            </a:r>
          </a:p>
          <a:p>
            <a:pPr marL="0" lvl="1" indent="-346075" fontAlgn="base">
              <a:buClr>
                <a:srgbClr val="97233F"/>
              </a:buClr>
              <a:buFont typeface="Arial" pitchFamily="34" charset="0"/>
              <a:buChar char="■"/>
              <a:defRPr/>
            </a:pPr>
            <a:endParaRPr lang="en-US" sz="1600" dirty="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Emmeline </a:t>
            </a:r>
            <a:r>
              <a:rPr lang="en-US" sz="1600" dirty="0">
                <a:solidFill>
                  <a:srgbClr val="000000"/>
                </a:solidFill>
                <a:latin typeface="Arial" pitchFamily="34" charset="0"/>
              </a:rPr>
              <a:t>Ochiai, HHS/ODPHP</a:t>
            </a:r>
          </a:p>
          <a:p>
            <a:pPr marL="0" lvl="1" indent="-346075" fontAlgn="base">
              <a:buClr>
                <a:srgbClr val="97233F"/>
              </a:buClr>
              <a:buFont typeface="Arial" pitchFamily="34" charset="0"/>
              <a:buChar char="■"/>
              <a:defRPr/>
            </a:pPr>
            <a:endParaRPr lang="en-US" sz="1600" dirty="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a:solidFill>
                  <a:srgbClr val="000000"/>
                </a:solidFill>
                <a:latin typeface="Arial" pitchFamily="34" charset="0"/>
              </a:rPr>
              <a:t>Ellis Davis, </a:t>
            </a:r>
            <a:r>
              <a:rPr lang="en-US" sz="1600" dirty="0" smtClean="0">
                <a:solidFill>
                  <a:srgbClr val="000000"/>
                </a:solidFill>
                <a:latin typeface="Arial" pitchFamily="34" charset="0"/>
              </a:rPr>
              <a:t>HHS/ODPHP</a:t>
            </a:r>
          </a:p>
          <a:p>
            <a:pPr marL="0" lvl="1" indent="-346075" fontAlgn="base">
              <a:buClr>
                <a:srgbClr val="97233F"/>
              </a:buClr>
              <a:buFont typeface="Arial" pitchFamily="34" charset="0"/>
              <a:buChar char="■"/>
              <a:defRPr/>
            </a:pPr>
            <a:endParaRPr lang="en-US" sz="16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Yen </a:t>
            </a:r>
            <a:r>
              <a:rPr lang="en-US" sz="1600" dirty="0">
                <a:solidFill>
                  <a:srgbClr val="000000"/>
                </a:solidFill>
                <a:latin typeface="Arial" pitchFamily="34" charset="0"/>
              </a:rPr>
              <a:t>Luong, HHS/ODPHP</a:t>
            </a:r>
          </a:p>
          <a:p>
            <a:pPr marL="0" lvl="1" indent="-346075" fontAlgn="base">
              <a:buClr>
                <a:srgbClr val="97233F"/>
              </a:buClr>
              <a:buFont typeface="Arial" pitchFamily="34" charset="0"/>
              <a:buChar char="■"/>
              <a:defRPr/>
            </a:pPr>
            <a:endParaRPr lang="en-US" dirty="0">
              <a:solidFill>
                <a:srgbClr val="000000"/>
              </a:solidFill>
              <a:latin typeface="Arial" pitchFamily="34" charset="0"/>
            </a:endParaRPr>
          </a:p>
          <a:p>
            <a:pPr marL="0" lvl="1" indent="-346075" fontAlgn="base">
              <a:buClr>
                <a:srgbClr val="97233F"/>
              </a:buClr>
              <a:buFont typeface="Arial" pitchFamily="34" charset="0"/>
              <a:buChar char="■"/>
              <a:defRPr/>
            </a:pPr>
            <a:endParaRPr lang="en-US" dirty="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1026"/>
          <p:cNvSpPr>
            <a:spLocks noGrp="1" noChangeArrowheads="1"/>
          </p:cNvSpPr>
          <p:nvPr>
            <p:ph type="title"/>
          </p:nvPr>
        </p:nvSpPr>
        <p:spPr>
          <a:xfrm>
            <a:off x="0" y="152400"/>
            <a:ext cx="9144000" cy="838200"/>
          </a:xfrm>
        </p:spPr>
        <p:txBody>
          <a:bodyPr>
            <a:normAutofit/>
          </a:bodyPr>
          <a:lstStyle/>
          <a:p>
            <a:r>
              <a:rPr lang="en-US" sz="3200" b="1" dirty="0">
                <a:solidFill>
                  <a:srgbClr val="003F72"/>
                </a:solidFill>
                <a:latin typeface="Tahoma" pitchFamily="34" charset="0"/>
                <a:ea typeface="Tahoma" pitchFamily="34" charset="0"/>
                <a:cs typeface="Tahoma" pitchFamily="34" charset="0"/>
              </a:rPr>
              <a:t>Asthma </a:t>
            </a:r>
            <a:r>
              <a:rPr lang="en-US" sz="3200" b="1" dirty="0" smtClean="0">
                <a:solidFill>
                  <a:srgbClr val="003F72"/>
                </a:solidFill>
                <a:latin typeface="Tahoma" pitchFamily="34" charset="0"/>
                <a:ea typeface="Tahoma" pitchFamily="34" charset="0"/>
                <a:cs typeface="Tahoma" pitchFamily="34" charset="0"/>
              </a:rPr>
              <a:t>Prevalence, </a:t>
            </a:r>
            <a:r>
              <a:rPr lang="en-US" sz="3200" b="1" dirty="0">
                <a:solidFill>
                  <a:srgbClr val="003F72"/>
                </a:solidFill>
                <a:latin typeface="Tahoma" pitchFamily="34" charset="0"/>
                <a:ea typeface="Tahoma" pitchFamily="34" charset="0"/>
                <a:cs typeface="Tahoma" pitchFamily="34" charset="0"/>
              </a:rPr>
              <a:t>1980–2012</a:t>
            </a:r>
          </a:p>
        </p:txBody>
      </p:sp>
      <p:graphicFrame>
        <p:nvGraphicFramePr>
          <p:cNvPr id="13" name="Object 1027" descr="Graphs"/>
          <p:cNvGraphicFramePr>
            <a:graphicFrameLocks noGrp="1" noChangeAspect="1"/>
          </p:cNvGraphicFramePr>
          <p:nvPr>
            <p:ph type="chart" idx="1"/>
            <p:extLst>
              <p:ext uri="{D42A27DB-BD31-4B8C-83A1-F6EECF244321}">
                <p14:modId xmlns:p14="http://schemas.microsoft.com/office/powerpoint/2010/main" val="1537560805"/>
              </p:ext>
            </p:extLst>
          </p:nvPr>
        </p:nvGraphicFramePr>
        <p:xfrm>
          <a:off x="-465150" y="948529"/>
          <a:ext cx="9609150" cy="4958340"/>
        </p:xfrm>
        <a:graphic>
          <a:graphicData uri="http://schemas.openxmlformats.org/drawingml/2006/chart">
            <c:chart xmlns:c="http://schemas.openxmlformats.org/drawingml/2006/chart" xmlns:r="http://schemas.openxmlformats.org/officeDocument/2006/relationships" r:id="rId3"/>
          </a:graphicData>
        </a:graphic>
      </p:graphicFrame>
      <p:sp>
        <p:nvSpPr>
          <p:cNvPr id="1028" name="Text Box 1028"/>
          <p:cNvSpPr txBox="1">
            <a:spLocks noChangeArrowheads="1"/>
          </p:cNvSpPr>
          <p:nvPr/>
        </p:nvSpPr>
        <p:spPr bwMode="auto">
          <a:xfrm>
            <a:off x="0" y="6504027"/>
            <a:ext cx="8382000" cy="276999"/>
          </a:xfrm>
          <a:prstGeom prst="rect">
            <a:avLst/>
          </a:prstGeom>
          <a:noFill/>
          <a:ln w="12700">
            <a:noFill/>
            <a:miter lim="800000"/>
            <a:headEnd type="none" w="sm" len="sm"/>
            <a:tailEnd type="none" w="sm" len="sm"/>
          </a:ln>
        </p:spPr>
        <p:txBody>
          <a:bodyPr wrap="square">
            <a:spAutoFit/>
          </a:bodyPr>
          <a:lstStyle/>
          <a:p>
            <a:r>
              <a:rPr lang="en-US" sz="1200" dirty="0" smtClean="0">
                <a:solidFill>
                  <a:prstClr val="black"/>
                </a:solidFill>
                <a:latin typeface="Tahoma" pitchFamily="34" charset="0"/>
                <a:ea typeface="Tahoma" pitchFamily="34" charset="0"/>
                <a:cs typeface="Tahoma" pitchFamily="34" charset="0"/>
              </a:rPr>
              <a:t>SOURCE</a:t>
            </a:r>
            <a:r>
              <a:rPr lang="en-US" sz="1200" dirty="0">
                <a:solidFill>
                  <a:prstClr val="black"/>
                </a:solidFill>
                <a:latin typeface="Tahoma" pitchFamily="34" charset="0"/>
                <a:ea typeface="Tahoma" pitchFamily="34" charset="0"/>
                <a:cs typeface="Tahoma" pitchFamily="34" charset="0"/>
              </a:rPr>
              <a:t>: National Health Interview Survey (NHIS), </a:t>
            </a:r>
            <a:r>
              <a:rPr lang="en-US" sz="1200" dirty="0" smtClean="0">
                <a:solidFill>
                  <a:prstClr val="black"/>
                </a:solidFill>
                <a:latin typeface="Tahoma" pitchFamily="34" charset="0"/>
                <a:ea typeface="Tahoma" pitchFamily="34" charset="0"/>
                <a:cs typeface="Tahoma" pitchFamily="34" charset="0"/>
              </a:rPr>
              <a:t>CDC/NCHS</a:t>
            </a:r>
            <a:r>
              <a:rPr lang="en-US" sz="1200" dirty="0">
                <a:solidFill>
                  <a:prstClr val="black"/>
                </a:solidFill>
                <a:latin typeface="Tahoma" pitchFamily="34" charset="0"/>
                <a:ea typeface="Tahoma" pitchFamily="34" charset="0"/>
                <a:cs typeface="Tahoma" pitchFamily="34" charset="0"/>
              </a:rPr>
              <a:t>.</a:t>
            </a:r>
          </a:p>
        </p:txBody>
      </p:sp>
      <p:sp>
        <p:nvSpPr>
          <p:cNvPr id="1029" name="Text Box 1029"/>
          <p:cNvSpPr txBox="1">
            <a:spLocks noChangeArrowheads="1"/>
          </p:cNvSpPr>
          <p:nvPr/>
        </p:nvSpPr>
        <p:spPr bwMode="auto">
          <a:xfrm>
            <a:off x="1143000" y="2557046"/>
            <a:ext cx="3657600" cy="338554"/>
          </a:xfrm>
          <a:prstGeom prst="rect">
            <a:avLst/>
          </a:prstGeom>
          <a:noFill/>
          <a:ln w="9525">
            <a:noFill/>
            <a:miter lim="800000"/>
            <a:headEnd/>
            <a:tailEnd/>
          </a:ln>
        </p:spPr>
        <p:txBody>
          <a:bodyPr wrap="square">
            <a:spAutoFit/>
          </a:bodyPr>
          <a:lstStyle/>
          <a:p>
            <a:pPr>
              <a:spcBef>
                <a:spcPct val="50000"/>
              </a:spcBef>
            </a:pPr>
            <a:r>
              <a:rPr lang="en-US" sz="1600" dirty="0" smtClean="0">
                <a:solidFill>
                  <a:srgbClr val="4BACC6"/>
                </a:solidFill>
                <a:latin typeface="Tahoma" pitchFamily="34" charset="0"/>
                <a:ea typeface="Tahoma" pitchFamily="34" charset="0"/>
                <a:cs typeface="Tahoma" pitchFamily="34" charset="0"/>
              </a:rPr>
              <a:t>Asthma 12-month period prevalence</a:t>
            </a:r>
            <a:endParaRPr lang="en-US" sz="1600" dirty="0">
              <a:solidFill>
                <a:srgbClr val="4BACC6"/>
              </a:solidFill>
              <a:latin typeface="Tahoma" pitchFamily="34" charset="0"/>
              <a:ea typeface="Tahoma" pitchFamily="34" charset="0"/>
              <a:cs typeface="Tahoma" pitchFamily="34" charset="0"/>
            </a:endParaRPr>
          </a:p>
        </p:txBody>
      </p:sp>
      <p:sp>
        <p:nvSpPr>
          <p:cNvPr id="1030" name="Line 1030" descr="Arrow"/>
          <p:cNvSpPr>
            <a:spLocks noChangeShapeType="1"/>
          </p:cNvSpPr>
          <p:nvPr/>
        </p:nvSpPr>
        <p:spPr bwMode="auto">
          <a:xfrm>
            <a:off x="2819400" y="2895600"/>
            <a:ext cx="685800" cy="364235"/>
          </a:xfrm>
          <a:prstGeom prst="line">
            <a:avLst/>
          </a:prstGeom>
          <a:noFill/>
          <a:ln w="31750">
            <a:solidFill>
              <a:schemeClr val="accent5"/>
            </a:solidFill>
            <a:round/>
            <a:headEnd/>
            <a:tailEnd type="triangle" w="med" len="med"/>
          </a:ln>
        </p:spPr>
        <p:txBody>
          <a:bodyPr/>
          <a:lstStyle/>
          <a:p>
            <a:endParaRPr lang="en-US" dirty="0">
              <a:solidFill>
                <a:prstClr val="black"/>
              </a:solidFill>
            </a:endParaRPr>
          </a:p>
        </p:txBody>
      </p:sp>
      <p:sp>
        <p:nvSpPr>
          <p:cNvPr id="1035" name="Text Box 1035"/>
          <p:cNvSpPr txBox="1">
            <a:spLocks noChangeArrowheads="1"/>
          </p:cNvSpPr>
          <p:nvPr/>
        </p:nvSpPr>
        <p:spPr bwMode="auto">
          <a:xfrm>
            <a:off x="5943600" y="1535668"/>
            <a:ext cx="2743199" cy="338554"/>
          </a:xfrm>
          <a:prstGeom prst="rect">
            <a:avLst/>
          </a:prstGeom>
          <a:noFill/>
          <a:ln w="9525">
            <a:noFill/>
            <a:miter lim="800000"/>
            <a:headEnd/>
            <a:tailEnd/>
          </a:ln>
        </p:spPr>
        <p:txBody>
          <a:bodyPr wrap="square">
            <a:spAutoFit/>
          </a:bodyPr>
          <a:lstStyle/>
          <a:p>
            <a:pPr>
              <a:spcBef>
                <a:spcPct val="50000"/>
              </a:spcBef>
            </a:pPr>
            <a:r>
              <a:rPr lang="en-US" sz="1600" dirty="0" smtClean="0">
                <a:solidFill>
                  <a:srgbClr val="8064A2"/>
                </a:solidFill>
                <a:latin typeface="Tahoma" pitchFamily="34" charset="0"/>
                <a:ea typeface="Tahoma" pitchFamily="34" charset="0"/>
                <a:cs typeface="Tahoma" pitchFamily="34" charset="0"/>
              </a:rPr>
              <a:t>Current asthma prevalence</a:t>
            </a:r>
            <a:endParaRPr lang="en-US" sz="1600" dirty="0">
              <a:solidFill>
                <a:srgbClr val="8064A2"/>
              </a:solidFill>
              <a:latin typeface="Tahoma" pitchFamily="34" charset="0"/>
              <a:ea typeface="Tahoma" pitchFamily="34" charset="0"/>
              <a:cs typeface="Tahoma" pitchFamily="34" charset="0"/>
            </a:endParaRPr>
          </a:p>
        </p:txBody>
      </p:sp>
      <p:sp>
        <p:nvSpPr>
          <p:cNvPr id="1036" name="Line 1036" descr="Arrow"/>
          <p:cNvSpPr>
            <a:spLocks noChangeShapeType="1"/>
          </p:cNvSpPr>
          <p:nvPr/>
        </p:nvSpPr>
        <p:spPr bwMode="auto">
          <a:xfrm>
            <a:off x="7010400" y="1828800"/>
            <a:ext cx="0" cy="424934"/>
          </a:xfrm>
          <a:prstGeom prst="line">
            <a:avLst/>
          </a:prstGeom>
          <a:noFill/>
          <a:ln w="31750">
            <a:solidFill>
              <a:schemeClr val="accent4"/>
            </a:solidFill>
            <a:round/>
            <a:headEnd/>
            <a:tailEnd type="triangle" w="med" len="med"/>
          </a:ln>
        </p:spPr>
        <p:txBody>
          <a:bodyPr/>
          <a:lstStyle/>
          <a:p>
            <a:endParaRPr lang="en-US" dirty="0">
              <a:solidFill>
                <a:prstClr val="black"/>
              </a:solidFill>
            </a:endParaRPr>
          </a:p>
        </p:txBody>
      </p:sp>
      <p:cxnSp>
        <p:nvCxnSpPr>
          <p:cNvPr id="3" name="Straight Connector 2" descr="NHIS Redesign"/>
          <p:cNvCxnSpPr/>
          <p:nvPr/>
        </p:nvCxnSpPr>
        <p:spPr>
          <a:xfrm flipV="1">
            <a:off x="4846320" y="1828800"/>
            <a:ext cx="0" cy="3124200"/>
          </a:xfrm>
          <a:prstGeom prst="line">
            <a:avLst/>
          </a:prstGeom>
          <a:ln w="31750"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657600" y="1524000"/>
            <a:ext cx="2362201" cy="338554"/>
          </a:xfrm>
          <a:prstGeom prst="rect">
            <a:avLst/>
          </a:prstGeom>
          <a:noFill/>
        </p:spPr>
        <p:txBody>
          <a:bodyPr wrap="square" rtlCol="0">
            <a:spAutoFit/>
          </a:bodyPr>
          <a:lstStyle/>
          <a:p>
            <a:r>
              <a:rPr lang="en-US" sz="1600" dirty="0" smtClean="0">
                <a:solidFill>
                  <a:prstClr val="black"/>
                </a:solidFill>
                <a:latin typeface="Tahoma" pitchFamily="34" charset="0"/>
                <a:ea typeface="Tahoma" pitchFamily="34" charset="0"/>
                <a:cs typeface="Tahoma" pitchFamily="34" charset="0"/>
              </a:rPr>
              <a:t>1997 NHIS Redesign</a:t>
            </a:r>
            <a:endParaRPr lang="en-US" sz="1600" dirty="0">
              <a:solidFill>
                <a:prstClr val="black"/>
              </a:solidFill>
              <a:latin typeface="Tahoma" pitchFamily="34" charset="0"/>
              <a:ea typeface="Tahoma" pitchFamily="34" charset="0"/>
              <a:cs typeface="Tahoma" pitchFamily="34" charset="0"/>
            </a:endParaRPr>
          </a:p>
        </p:txBody>
      </p:sp>
      <p:sp>
        <p:nvSpPr>
          <p:cNvPr id="11"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tint val="75000"/>
                  </a:prstClr>
                </a:solidFill>
              </a:rPr>
              <a:pPr/>
              <a:t>12</a:t>
            </a:fld>
            <a:endParaRPr lang="en-US" dirty="0">
              <a:solidFill>
                <a:prstClr val="black">
                  <a:tint val="75000"/>
                </a:prstClr>
              </a:solidFill>
            </a:endParaRPr>
          </a:p>
        </p:txBody>
      </p:sp>
      <p:sp>
        <p:nvSpPr>
          <p:cNvPr id="12" name="Rectangle 9"/>
          <p:cNvSpPr>
            <a:spLocks noChangeArrowheads="1"/>
          </p:cNvSpPr>
          <p:nvPr/>
        </p:nvSpPr>
        <p:spPr bwMode="auto">
          <a:xfrm>
            <a:off x="0" y="5906869"/>
            <a:ext cx="9067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NOTES: Asthma period prevalence is the proportion of persons with asthma in the previous 12 months; current asthma prevalence is the proportion of persons with asthma at the time of interview. After the redesign, a medical diagnosis of asthma was required and proxy reporting for adults was eliminated.  </a:t>
            </a:r>
          </a:p>
          <a:p>
            <a:r>
              <a:rPr lang="en-US" sz="1200" dirty="0">
                <a:solidFill>
                  <a:prstClr val="black"/>
                </a:solidFill>
              </a:rPr>
              <a:t> </a:t>
            </a:r>
          </a:p>
        </p:txBody>
      </p:sp>
    </p:spTree>
    <p:extLst>
      <p:ext uri="{BB962C8B-B14F-4D97-AF65-F5344CB8AC3E}">
        <p14:creationId xmlns:p14="http://schemas.microsoft.com/office/powerpoint/2010/main" val="37804100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0663"/>
            <a:ext cx="9144000" cy="846137"/>
          </a:xfrm>
          <a:ln/>
        </p:spPr>
        <p:txBody>
          <a:bodyPr>
            <a:noAutofit/>
          </a:bodyPr>
          <a:lstStyle/>
          <a:p>
            <a:pPr>
              <a:defRPr/>
            </a:pPr>
            <a:r>
              <a:rPr lang="en-US" sz="3200" b="1" dirty="0" smtClean="0">
                <a:solidFill>
                  <a:srgbClr val="003F72"/>
                </a:solidFill>
                <a:latin typeface="Tahoma" pitchFamily="34" charset="0"/>
                <a:ea typeface="Tahoma" pitchFamily="34" charset="0"/>
                <a:cs typeface="Tahoma" pitchFamily="34" charset="0"/>
              </a:rPr>
              <a:t>Current Asthma Prevalence, 2012</a:t>
            </a:r>
            <a:endParaRPr lang="en-US" sz="3200" b="1" dirty="0">
              <a:solidFill>
                <a:srgbClr val="003F72"/>
              </a:solidFill>
              <a:latin typeface="Tahoma" pitchFamily="34" charset="0"/>
              <a:ea typeface="Tahoma" pitchFamily="34" charset="0"/>
              <a:cs typeface="Tahoma" pitchFamily="34" charset="0"/>
            </a:endParaRPr>
          </a:p>
        </p:txBody>
      </p:sp>
      <p:graphicFrame>
        <p:nvGraphicFramePr>
          <p:cNvPr id="2" name="Content Placeholder 5" descr="Graph"/>
          <p:cNvGraphicFramePr>
            <a:graphicFrameLocks noGrp="1"/>
          </p:cNvGraphicFramePr>
          <p:nvPr>
            <p:ph idx="1"/>
            <p:extLst>
              <p:ext uri="{D42A27DB-BD31-4B8C-83A1-F6EECF244321}">
                <p14:modId xmlns:p14="http://schemas.microsoft.com/office/powerpoint/2010/main" val="3954897120"/>
              </p:ext>
            </p:extLst>
          </p:nvPr>
        </p:nvGraphicFramePr>
        <p:xfrm>
          <a:off x="457200" y="1199564"/>
          <a:ext cx="8174038" cy="4608513"/>
        </p:xfrm>
        <a:graphic>
          <a:graphicData uri="http://schemas.openxmlformats.org/drawingml/2006/chart">
            <c:chart xmlns:c="http://schemas.openxmlformats.org/drawingml/2006/chart" xmlns:r="http://schemas.openxmlformats.org/officeDocument/2006/relationships" r:id="rId3"/>
          </a:graphicData>
        </a:graphic>
      </p:graphicFrame>
      <p:sp>
        <p:nvSpPr>
          <p:cNvPr id="26629" name="TextBox 7"/>
          <p:cNvSpPr txBox="1">
            <a:spLocks noChangeArrowheads="1"/>
          </p:cNvSpPr>
          <p:nvPr/>
        </p:nvSpPr>
        <p:spPr bwMode="auto">
          <a:xfrm>
            <a:off x="457200" y="1185446"/>
            <a:ext cx="29432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r>
              <a:rPr lang="en-US" sz="1600" b="1" dirty="0" smtClean="0">
                <a:solidFill>
                  <a:prstClr val="black"/>
                </a:solidFill>
                <a:latin typeface="Tahoma" pitchFamily="34" charset="0"/>
                <a:ea typeface="Tahoma" pitchFamily="34" charset="0"/>
                <a:cs typeface="Tahoma" pitchFamily="34" charset="0"/>
              </a:rPr>
              <a:t>Percent</a:t>
            </a:r>
            <a:endParaRPr lang="en-US" sz="1600" b="1" dirty="0">
              <a:solidFill>
                <a:prstClr val="black"/>
              </a:solidFill>
              <a:latin typeface="Tahoma" pitchFamily="34" charset="0"/>
              <a:ea typeface="Tahoma" pitchFamily="34" charset="0"/>
              <a:cs typeface="Tahoma" pitchFamily="34" charset="0"/>
            </a:endParaRPr>
          </a:p>
        </p:txBody>
      </p:sp>
      <p:sp>
        <p:nvSpPr>
          <p:cNvPr id="26630" name="Rectangle 9"/>
          <p:cNvSpPr>
            <a:spLocks noChangeArrowheads="1"/>
          </p:cNvSpPr>
          <p:nvPr/>
        </p:nvSpPr>
        <p:spPr bwMode="auto">
          <a:xfrm>
            <a:off x="-18143" y="6059269"/>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NOTES: I = 95% confidence interval. Respondents were asked to select one or more races. The race categories black and white are for persons who reported only one racial group and exclude persons of Hispanic origin. Persons identified as Hispanic can be of any race.</a:t>
            </a:r>
          </a:p>
        </p:txBody>
      </p:sp>
      <p:sp>
        <p:nvSpPr>
          <p:cNvPr id="8" name="Text Box 1028"/>
          <p:cNvSpPr txBox="1">
            <a:spLocks noChangeArrowheads="1"/>
          </p:cNvSpPr>
          <p:nvPr/>
        </p:nvSpPr>
        <p:spPr bwMode="auto">
          <a:xfrm>
            <a:off x="0" y="6581001"/>
            <a:ext cx="8305800" cy="276999"/>
          </a:xfrm>
          <a:prstGeom prst="rect">
            <a:avLst/>
          </a:prstGeom>
          <a:noFill/>
          <a:ln w="12700">
            <a:noFill/>
            <a:miter lim="800000"/>
            <a:headEnd type="none" w="sm" len="sm"/>
            <a:tailEnd type="none" w="sm" len="sm"/>
          </a:ln>
        </p:spPr>
        <p:txBody>
          <a:bodyPr wrap="square">
            <a:spAutoFit/>
          </a:bodyPr>
          <a:lstStyle/>
          <a:p>
            <a:r>
              <a:rPr lang="en-US" sz="1200" dirty="0" smtClean="0">
                <a:solidFill>
                  <a:prstClr val="black"/>
                </a:solidFill>
                <a:latin typeface="Tahoma" pitchFamily="34" charset="0"/>
                <a:ea typeface="Tahoma" pitchFamily="34" charset="0"/>
                <a:cs typeface="Tahoma" pitchFamily="34" charset="0"/>
              </a:rPr>
              <a:t>SOURCE</a:t>
            </a:r>
            <a:r>
              <a:rPr lang="en-US" sz="1200" dirty="0">
                <a:solidFill>
                  <a:prstClr val="black"/>
                </a:solidFill>
                <a:latin typeface="Tahoma" pitchFamily="34" charset="0"/>
                <a:ea typeface="Tahoma" pitchFamily="34" charset="0"/>
                <a:cs typeface="Tahoma" pitchFamily="34" charset="0"/>
              </a:rPr>
              <a:t>: National Health Interview Survey (NHIS), </a:t>
            </a:r>
            <a:r>
              <a:rPr lang="en-US" sz="1200" dirty="0" smtClean="0">
                <a:solidFill>
                  <a:prstClr val="black"/>
                </a:solidFill>
                <a:latin typeface="Tahoma" pitchFamily="34" charset="0"/>
                <a:ea typeface="Tahoma" pitchFamily="34" charset="0"/>
                <a:cs typeface="Tahoma" pitchFamily="34" charset="0"/>
              </a:rPr>
              <a:t>CDC/NCHS</a:t>
            </a:r>
            <a:r>
              <a:rPr lang="en-US" sz="1200" dirty="0">
                <a:solidFill>
                  <a:prstClr val="black"/>
                </a:solidFill>
                <a:latin typeface="Tahoma" pitchFamily="34" charset="0"/>
                <a:ea typeface="Tahoma" pitchFamily="34" charset="0"/>
                <a:cs typeface="Tahoma" pitchFamily="34" charset="0"/>
              </a:rPr>
              <a:t>.</a:t>
            </a:r>
          </a:p>
        </p:txBody>
      </p:sp>
      <p:sp>
        <p:nvSpPr>
          <p:cNvPr id="3" name="TextBox 2"/>
          <p:cNvSpPr txBox="1"/>
          <p:nvPr/>
        </p:nvSpPr>
        <p:spPr>
          <a:xfrm>
            <a:off x="5698821" y="5747386"/>
            <a:ext cx="2514600" cy="338554"/>
          </a:xfrm>
          <a:prstGeom prst="rect">
            <a:avLst/>
          </a:prstGeom>
          <a:noFill/>
        </p:spPr>
        <p:txBody>
          <a:bodyPr wrap="square" rtlCol="0">
            <a:spAutoFit/>
          </a:bodyPr>
          <a:lstStyle/>
          <a:p>
            <a:pPr algn="ctr"/>
            <a:r>
              <a:rPr lang="en-US" sz="1600" dirty="0" smtClean="0">
                <a:solidFill>
                  <a:prstClr val="black"/>
                </a:solidFill>
                <a:latin typeface="Tahoma" pitchFamily="34" charset="0"/>
                <a:ea typeface="Tahoma" pitchFamily="34" charset="0"/>
                <a:cs typeface="Tahoma" pitchFamily="34" charset="0"/>
              </a:rPr>
              <a:t>Adults 18+ years</a:t>
            </a:r>
            <a:endParaRPr lang="en-US" sz="1600" dirty="0">
              <a:solidFill>
                <a:prstClr val="black"/>
              </a:solidFill>
              <a:latin typeface="Tahoma" pitchFamily="34" charset="0"/>
              <a:ea typeface="Tahoma" pitchFamily="34" charset="0"/>
              <a:cs typeface="Tahoma" pitchFamily="34" charset="0"/>
            </a:endParaRPr>
          </a:p>
        </p:txBody>
      </p:sp>
      <p:sp>
        <p:nvSpPr>
          <p:cNvPr id="9" name="TextBox 8"/>
          <p:cNvSpPr txBox="1"/>
          <p:nvPr/>
        </p:nvSpPr>
        <p:spPr>
          <a:xfrm>
            <a:off x="1401193" y="5731568"/>
            <a:ext cx="2514600" cy="338554"/>
          </a:xfrm>
          <a:prstGeom prst="rect">
            <a:avLst/>
          </a:prstGeom>
          <a:noFill/>
        </p:spPr>
        <p:txBody>
          <a:bodyPr wrap="square" rtlCol="0">
            <a:spAutoFit/>
          </a:bodyPr>
          <a:lstStyle/>
          <a:p>
            <a:pPr algn="ct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Children &lt;18 years</a:t>
            </a:r>
            <a:endParaRPr lang="en-US" sz="1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tint val="75000"/>
                  </a:prstClr>
                </a:solidFill>
                <a:ea typeface="Tahoma" pitchFamily="34" charset="0"/>
                <a:cs typeface="Tahoma" pitchFamily="34" charset="0"/>
              </a:rPr>
              <a:pPr/>
              <a:t>13</a:t>
            </a:fld>
            <a:endParaRPr lang="en-US" dirty="0">
              <a:solidFill>
                <a:prstClr val="black">
                  <a:tint val="75000"/>
                </a:prstClr>
              </a:solidFill>
              <a:ea typeface="Tahoma" pitchFamily="34" charset="0"/>
              <a:cs typeface="Tahoma" pitchFamily="34" charset="0"/>
            </a:endParaRPr>
          </a:p>
        </p:txBody>
      </p:sp>
      <p:sp>
        <p:nvSpPr>
          <p:cNvPr id="11" name="Rectangle 10" descr="Total"/>
          <p:cNvSpPr/>
          <p:nvPr/>
        </p:nvSpPr>
        <p:spPr>
          <a:xfrm>
            <a:off x="2828145" y="1371600"/>
            <a:ext cx="228600" cy="228600"/>
          </a:xfrm>
          <a:prstGeom prst="rec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solidFill>
                <a:prstClr val="white"/>
              </a:solidFill>
            </a:endParaRPr>
          </a:p>
        </p:txBody>
      </p:sp>
      <p:sp>
        <p:nvSpPr>
          <p:cNvPr id="12" name="TextBox 8"/>
          <p:cNvSpPr txBox="1"/>
          <p:nvPr/>
        </p:nvSpPr>
        <p:spPr>
          <a:xfrm>
            <a:off x="3056745" y="1371600"/>
            <a:ext cx="563872" cy="30777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smtClean="0">
                <a:solidFill>
                  <a:prstClr val="black"/>
                </a:solidFill>
                <a:latin typeface="Tahoma" pitchFamily="34" charset="0"/>
                <a:ea typeface="Tahoma" pitchFamily="34" charset="0"/>
                <a:cs typeface="Tahoma" pitchFamily="34" charset="0"/>
              </a:rPr>
              <a:t>Total</a:t>
            </a:r>
            <a:endParaRPr lang="en-US" sz="1400" dirty="0">
              <a:solidFill>
                <a:prstClr val="black"/>
              </a:solidFill>
              <a:latin typeface="Tahoma" pitchFamily="34" charset="0"/>
              <a:ea typeface="Tahoma" pitchFamily="34" charset="0"/>
              <a:cs typeface="Tahoma" pitchFamily="34" charset="0"/>
            </a:endParaRPr>
          </a:p>
        </p:txBody>
      </p:sp>
      <p:sp>
        <p:nvSpPr>
          <p:cNvPr id="13" name="Rectangle 12" descr="Black"/>
          <p:cNvSpPr/>
          <p:nvPr/>
        </p:nvSpPr>
        <p:spPr>
          <a:xfrm>
            <a:off x="3766989" y="1371600"/>
            <a:ext cx="228600" cy="22860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solidFill>
                <a:prstClr val="white"/>
              </a:solidFill>
            </a:endParaRPr>
          </a:p>
        </p:txBody>
      </p:sp>
      <p:sp>
        <p:nvSpPr>
          <p:cNvPr id="14" name="TextBox 14"/>
          <p:cNvSpPr txBox="1"/>
          <p:nvPr/>
        </p:nvSpPr>
        <p:spPr>
          <a:xfrm>
            <a:off x="4071789" y="1371600"/>
            <a:ext cx="600870" cy="30777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smtClean="0">
                <a:solidFill>
                  <a:prstClr val="black"/>
                </a:solidFill>
                <a:latin typeface="Tahoma" pitchFamily="34" charset="0"/>
                <a:ea typeface="Tahoma" pitchFamily="34" charset="0"/>
                <a:cs typeface="Tahoma" pitchFamily="34" charset="0"/>
              </a:rPr>
              <a:t>Black</a:t>
            </a:r>
            <a:endParaRPr lang="en-US" sz="1400" dirty="0">
              <a:solidFill>
                <a:prstClr val="black"/>
              </a:solidFill>
              <a:latin typeface="Tahoma" pitchFamily="34" charset="0"/>
              <a:ea typeface="Tahoma" pitchFamily="34" charset="0"/>
              <a:cs typeface="Tahoma" pitchFamily="34" charset="0"/>
            </a:endParaRPr>
          </a:p>
        </p:txBody>
      </p:sp>
      <p:sp>
        <p:nvSpPr>
          <p:cNvPr id="15" name="Rectangle 14" descr="White"/>
          <p:cNvSpPr/>
          <p:nvPr/>
        </p:nvSpPr>
        <p:spPr>
          <a:xfrm>
            <a:off x="4868293" y="1371600"/>
            <a:ext cx="228600" cy="228600"/>
          </a:xfrm>
          <a:prstGeom prst="rect">
            <a:avLst/>
          </a:prstGeom>
          <a:solidFill>
            <a:schemeClr val="accent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solidFill>
                <a:prstClr val="white"/>
              </a:solidFill>
            </a:endParaRPr>
          </a:p>
        </p:txBody>
      </p:sp>
      <p:sp>
        <p:nvSpPr>
          <p:cNvPr id="16" name="TextBox 16"/>
          <p:cNvSpPr txBox="1"/>
          <p:nvPr/>
        </p:nvSpPr>
        <p:spPr>
          <a:xfrm>
            <a:off x="5096893" y="1371600"/>
            <a:ext cx="641842" cy="30777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smtClean="0">
                <a:solidFill>
                  <a:prstClr val="black"/>
                </a:solidFill>
                <a:latin typeface="Tahoma" pitchFamily="34" charset="0"/>
                <a:ea typeface="Tahoma" pitchFamily="34" charset="0"/>
                <a:cs typeface="Tahoma" pitchFamily="34" charset="0"/>
              </a:rPr>
              <a:t>White</a:t>
            </a:r>
            <a:endParaRPr lang="en-US" sz="1400" dirty="0">
              <a:solidFill>
                <a:prstClr val="black"/>
              </a:solidFill>
              <a:latin typeface="Tahoma" pitchFamily="34" charset="0"/>
              <a:ea typeface="Tahoma" pitchFamily="34" charset="0"/>
              <a:cs typeface="Tahoma" pitchFamily="34" charset="0"/>
            </a:endParaRPr>
          </a:p>
        </p:txBody>
      </p:sp>
      <p:sp>
        <p:nvSpPr>
          <p:cNvPr id="17" name="Rectangle 16" descr="Hispanic"/>
          <p:cNvSpPr/>
          <p:nvPr/>
        </p:nvSpPr>
        <p:spPr>
          <a:xfrm>
            <a:off x="5935093" y="1371600"/>
            <a:ext cx="228600" cy="228600"/>
          </a:xfrm>
          <a:prstGeom prst="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solidFill>
                <a:prstClr val="white"/>
              </a:solidFill>
            </a:endParaRPr>
          </a:p>
        </p:txBody>
      </p:sp>
      <p:sp>
        <p:nvSpPr>
          <p:cNvPr id="18" name="TextBox 16"/>
          <p:cNvSpPr txBox="1"/>
          <p:nvPr/>
        </p:nvSpPr>
        <p:spPr>
          <a:xfrm>
            <a:off x="6163693" y="1371600"/>
            <a:ext cx="846707" cy="30777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smtClean="0">
                <a:solidFill>
                  <a:prstClr val="black"/>
                </a:solidFill>
                <a:latin typeface="Tahoma" pitchFamily="34" charset="0"/>
                <a:ea typeface="Tahoma" pitchFamily="34" charset="0"/>
                <a:cs typeface="Tahoma" pitchFamily="34" charset="0"/>
              </a:rPr>
              <a:t>Hispanic</a:t>
            </a:r>
            <a:endParaRPr lang="en-US" sz="1400" dirty="0">
              <a:solidFill>
                <a:prstClr val="black"/>
              </a:solidFill>
              <a:latin typeface="Tahoma" pitchFamily="34" charset="0"/>
              <a:ea typeface="Tahoma" pitchFamily="34" charset="0"/>
              <a:cs typeface="Tahoma" pitchFamily="34" charset="0"/>
            </a:endParaRPr>
          </a:p>
        </p:txBody>
      </p:sp>
      <p:cxnSp>
        <p:nvCxnSpPr>
          <p:cNvPr id="19" name="Straight Connector 18" descr="Spanner"/>
          <p:cNvCxnSpPr/>
          <p:nvPr/>
        </p:nvCxnSpPr>
        <p:spPr>
          <a:xfrm flipV="1">
            <a:off x="5995356" y="5735501"/>
            <a:ext cx="2133600" cy="29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descr="Spanner"/>
          <p:cNvCxnSpPr/>
          <p:nvPr/>
        </p:nvCxnSpPr>
        <p:spPr>
          <a:xfrm flipV="1">
            <a:off x="1478829" y="5746709"/>
            <a:ext cx="2133600" cy="29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06735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descr="Graph"/>
          <p:cNvGraphicFramePr>
            <a:graphicFrameLocks noGrp="1"/>
          </p:cNvGraphicFramePr>
          <p:nvPr>
            <p:ph idx="4294967295"/>
            <p:extLst>
              <p:ext uri="{D42A27DB-BD31-4B8C-83A1-F6EECF244321}">
                <p14:modId xmlns:p14="http://schemas.microsoft.com/office/powerpoint/2010/main" val="153963190"/>
              </p:ext>
            </p:extLst>
          </p:nvPr>
        </p:nvGraphicFramePr>
        <p:xfrm>
          <a:off x="0" y="609600"/>
          <a:ext cx="9144000" cy="5715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p:cNvSpPr>
            <a:spLocks noGrp="1"/>
          </p:cNvSpPr>
          <p:nvPr>
            <p:ph type="body" sz="quarter" idx="4294967295"/>
          </p:nvPr>
        </p:nvSpPr>
        <p:spPr>
          <a:xfrm>
            <a:off x="0" y="5715000"/>
            <a:ext cx="9144000" cy="458634"/>
          </a:xfrm>
        </p:spPr>
        <p:txBody>
          <a:bodyPr>
            <a:noAutofit/>
          </a:bodyPr>
          <a:lstStyle/>
          <a:p>
            <a:pPr marL="0" indent="0">
              <a:buNone/>
            </a:pPr>
            <a:r>
              <a:rPr lang="en-US" sz="1200" dirty="0">
                <a:latin typeface="Tahoma" panose="020B0604030504040204" pitchFamily="34" charset="0"/>
                <a:ea typeface="Tahoma" panose="020B0604030504040204" pitchFamily="34" charset="0"/>
                <a:cs typeface="Tahoma" panose="020B0604030504040204" pitchFamily="34" charset="0"/>
              </a:rPr>
              <a:t>NOTES: I = 95% confidence interval. Data are age adjusted to the 2000 standard population. Income groups are defined based on the ratio of family income to poverty threshold: nonpoor 200%+, near poor 100-199%, poor &lt;100%. Respondents were asked to select one or more races. The categories black and white are for persons who reported only one racial group and exclude persons of Hispanic origin. Persons identified as Mexican or Puerto Rican may be of any race.</a:t>
            </a:r>
          </a:p>
          <a:p>
            <a:r>
              <a:rPr lang="en-US" sz="1200" b="1" dirty="0"/>
              <a:t> </a:t>
            </a:r>
            <a:endParaRPr lang="en-US" sz="1200" dirty="0"/>
          </a:p>
        </p:txBody>
      </p:sp>
      <p:sp>
        <p:nvSpPr>
          <p:cNvPr id="2" name="Title 1"/>
          <p:cNvSpPr>
            <a:spLocks noGrp="1"/>
          </p:cNvSpPr>
          <p:nvPr>
            <p:ph type="title" idx="4294967295"/>
          </p:nvPr>
        </p:nvSpPr>
        <p:spPr>
          <a:xfrm>
            <a:off x="-76200" y="355600"/>
            <a:ext cx="9296400" cy="635000"/>
          </a:xfrm>
        </p:spPr>
        <p:txBody>
          <a:bodyPr>
            <a:noAutofit/>
          </a:bodyPr>
          <a:lstStyle/>
          <a:p>
            <a:r>
              <a:rPr lang="en-US" sz="3200" b="1" dirty="0" smtClean="0">
                <a:solidFill>
                  <a:srgbClr val="003F72"/>
                </a:solidFill>
                <a:latin typeface="Tahoma" pitchFamily="34" charset="0"/>
                <a:ea typeface="Tahoma" pitchFamily="34" charset="0"/>
                <a:cs typeface="Tahoma" pitchFamily="34" charset="0"/>
              </a:rPr>
              <a:t>Current Asthma Prevalence, 2010</a:t>
            </a:r>
            <a:r>
              <a:rPr lang="en-US" sz="3200" b="1" dirty="0">
                <a:solidFill>
                  <a:srgbClr val="003F72"/>
                </a:solidFill>
                <a:latin typeface="Tahoma" pitchFamily="34" charset="0"/>
                <a:ea typeface="Tahoma" pitchFamily="34" charset="0"/>
                <a:cs typeface="Tahoma" pitchFamily="34" charset="0"/>
              </a:rPr>
              <a:t>–</a:t>
            </a:r>
            <a:r>
              <a:rPr lang="en-US" sz="3200" b="1" dirty="0" smtClean="0">
                <a:solidFill>
                  <a:srgbClr val="003F72"/>
                </a:solidFill>
                <a:latin typeface="Tahoma" pitchFamily="34" charset="0"/>
                <a:ea typeface="Tahoma" pitchFamily="34" charset="0"/>
                <a:cs typeface="Tahoma" pitchFamily="34" charset="0"/>
              </a:rPr>
              <a:t>2012</a:t>
            </a:r>
            <a:endParaRPr lang="en-US" sz="3200" b="1" dirty="0">
              <a:solidFill>
                <a:srgbClr val="003F72"/>
              </a:solidFill>
              <a:latin typeface="Tahoma" pitchFamily="34" charset="0"/>
              <a:ea typeface="Tahoma" pitchFamily="34" charset="0"/>
              <a:cs typeface="Tahoma" pitchFamily="34" charset="0"/>
            </a:endParaRPr>
          </a:p>
        </p:txBody>
      </p:sp>
      <p:sp>
        <p:nvSpPr>
          <p:cNvPr id="9" name="TextBox 1"/>
          <p:cNvSpPr txBox="1"/>
          <p:nvPr/>
        </p:nvSpPr>
        <p:spPr>
          <a:xfrm>
            <a:off x="0" y="6553200"/>
            <a:ext cx="7924800" cy="381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smtClean="0">
                <a:solidFill>
                  <a:prstClr val="black"/>
                </a:solidFill>
                <a:latin typeface="Tahoma" pitchFamily="34" charset="0"/>
                <a:ea typeface="Tahoma" pitchFamily="34" charset="0"/>
                <a:cs typeface="Tahoma" pitchFamily="34" charset="0"/>
              </a:rPr>
              <a:t>SOURCE: National Health Interview Survey (NHIS), CDC/NCHS.</a:t>
            </a:r>
            <a:endParaRPr lang="en-US" sz="1200" dirty="0">
              <a:solidFill>
                <a:prstClr val="black"/>
              </a:solidFill>
              <a:latin typeface="Tahoma" pitchFamily="34" charset="0"/>
              <a:ea typeface="Tahoma" pitchFamily="34" charset="0"/>
              <a:cs typeface="Tahoma" pitchFamily="34" charset="0"/>
            </a:endParaRPr>
          </a:p>
        </p:txBody>
      </p:sp>
      <p:sp>
        <p:nvSpPr>
          <p:cNvPr id="7"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tint val="75000"/>
                  </a:prstClr>
                </a:solidFill>
                <a:ea typeface="Tahoma" pitchFamily="34" charset="0"/>
                <a:cs typeface="Tahoma" pitchFamily="34" charset="0"/>
              </a:rPr>
              <a:pPr/>
              <a:t>14</a:t>
            </a:fld>
            <a:endParaRPr lang="en-US" dirty="0">
              <a:solidFill>
                <a:prstClr val="black">
                  <a:tint val="75000"/>
                </a:prstClr>
              </a:solidFill>
              <a:ea typeface="Tahoma" pitchFamily="34" charset="0"/>
              <a:cs typeface="Tahoma" pitchFamily="34" charset="0"/>
            </a:endParaRPr>
          </a:p>
        </p:txBody>
      </p:sp>
      <p:sp>
        <p:nvSpPr>
          <p:cNvPr id="15" name="Rectangle 14" descr="Nonpoor"/>
          <p:cNvSpPr/>
          <p:nvPr/>
        </p:nvSpPr>
        <p:spPr>
          <a:xfrm>
            <a:off x="2512954" y="1523981"/>
            <a:ext cx="228600" cy="228600"/>
          </a:xfrm>
          <a:prstGeom prst="rect">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solidFill>
                <a:prstClr val="white"/>
              </a:solidFill>
            </a:endParaRPr>
          </a:p>
        </p:txBody>
      </p:sp>
      <p:sp>
        <p:nvSpPr>
          <p:cNvPr id="16" name="TextBox 8"/>
          <p:cNvSpPr txBox="1"/>
          <p:nvPr/>
        </p:nvSpPr>
        <p:spPr>
          <a:xfrm>
            <a:off x="2741554" y="1484433"/>
            <a:ext cx="861090" cy="307753"/>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err="1" smtClean="0">
                <a:solidFill>
                  <a:prstClr val="black"/>
                </a:solidFill>
                <a:latin typeface="Tahoma" pitchFamily="34" charset="0"/>
                <a:ea typeface="Tahoma" pitchFamily="34" charset="0"/>
                <a:cs typeface="Tahoma" pitchFamily="34" charset="0"/>
              </a:rPr>
              <a:t>Nonpoor</a:t>
            </a:r>
            <a:endParaRPr lang="en-US" sz="1400" dirty="0">
              <a:solidFill>
                <a:prstClr val="black"/>
              </a:solidFill>
              <a:latin typeface="Tahoma" pitchFamily="34" charset="0"/>
              <a:ea typeface="Tahoma" pitchFamily="34" charset="0"/>
              <a:cs typeface="Tahoma" pitchFamily="34" charset="0"/>
            </a:endParaRPr>
          </a:p>
        </p:txBody>
      </p:sp>
      <p:sp>
        <p:nvSpPr>
          <p:cNvPr id="17" name="Rectangle 16" descr="Near Poor"/>
          <p:cNvSpPr/>
          <p:nvPr/>
        </p:nvSpPr>
        <p:spPr>
          <a:xfrm>
            <a:off x="4189324" y="1487405"/>
            <a:ext cx="228600" cy="228600"/>
          </a:xfrm>
          <a:prstGeom prst="rect">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solidFill>
                <a:prstClr val="white"/>
              </a:solidFill>
            </a:endParaRPr>
          </a:p>
        </p:txBody>
      </p:sp>
      <p:sp>
        <p:nvSpPr>
          <p:cNvPr id="18" name="TextBox 14"/>
          <p:cNvSpPr txBox="1"/>
          <p:nvPr/>
        </p:nvSpPr>
        <p:spPr>
          <a:xfrm>
            <a:off x="4417924" y="1447800"/>
            <a:ext cx="969264" cy="307753"/>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smtClean="0">
                <a:solidFill>
                  <a:prstClr val="black"/>
                </a:solidFill>
                <a:latin typeface="Tahoma" pitchFamily="34" charset="0"/>
                <a:ea typeface="Tahoma" pitchFamily="34" charset="0"/>
                <a:cs typeface="Tahoma" pitchFamily="34" charset="0"/>
              </a:rPr>
              <a:t>Near Poor</a:t>
            </a:r>
            <a:endParaRPr lang="en-US" sz="1400" dirty="0">
              <a:solidFill>
                <a:prstClr val="black"/>
              </a:solidFill>
              <a:latin typeface="Tahoma" pitchFamily="34" charset="0"/>
              <a:ea typeface="Tahoma" pitchFamily="34" charset="0"/>
              <a:cs typeface="Tahoma" pitchFamily="34" charset="0"/>
            </a:endParaRPr>
          </a:p>
        </p:txBody>
      </p:sp>
      <p:sp>
        <p:nvSpPr>
          <p:cNvPr id="19" name="Rectangle 18" descr="Poor"/>
          <p:cNvSpPr/>
          <p:nvPr/>
        </p:nvSpPr>
        <p:spPr>
          <a:xfrm>
            <a:off x="5865784" y="1523981"/>
            <a:ext cx="228600" cy="228600"/>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solidFill>
                <a:prstClr val="white"/>
              </a:solidFill>
            </a:endParaRPr>
          </a:p>
        </p:txBody>
      </p:sp>
      <p:sp>
        <p:nvSpPr>
          <p:cNvPr id="20" name="TextBox 16"/>
          <p:cNvSpPr txBox="1"/>
          <p:nvPr/>
        </p:nvSpPr>
        <p:spPr>
          <a:xfrm>
            <a:off x="6091367" y="1484433"/>
            <a:ext cx="539679" cy="307753"/>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smtClean="0">
                <a:solidFill>
                  <a:prstClr val="black"/>
                </a:solidFill>
                <a:latin typeface="Tahoma" pitchFamily="34" charset="0"/>
                <a:ea typeface="Tahoma" pitchFamily="34" charset="0"/>
                <a:cs typeface="Tahoma" pitchFamily="34" charset="0"/>
              </a:rPr>
              <a:t>Poor</a:t>
            </a:r>
            <a:endParaRPr lang="en-US" sz="1400" dirty="0">
              <a:solidFill>
                <a:prstClr val="black"/>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550186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21020" y="146050"/>
            <a:ext cx="9122979" cy="539750"/>
          </a:xfrm>
        </p:spPr>
        <p:txBody>
          <a:bodyPr>
            <a:noAutofit/>
          </a:bodyPr>
          <a:lstStyle/>
          <a:p>
            <a:r>
              <a:rPr lang="en-US" sz="3200" b="1" dirty="0" smtClean="0">
                <a:solidFill>
                  <a:srgbClr val="003F72"/>
                </a:solidFill>
                <a:latin typeface="Tahoma" pitchFamily="34" charset="0"/>
                <a:ea typeface="Tahoma" pitchFamily="34" charset="0"/>
                <a:cs typeface="Tahoma" pitchFamily="34" charset="0"/>
              </a:rPr>
              <a:t>Asthma Hospitalizations, 2010</a:t>
            </a:r>
            <a:endParaRPr lang="en-US" sz="3200" b="1" dirty="0">
              <a:solidFill>
                <a:srgbClr val="003F72"/>
              </a:solidFill>
              <a:latin typeface="Tahoma" pitchFamily="34" charset="0"/>
              <a:ea typeface="Tahoma" pitchFamily="34" charset="0"/>
              <a:cs typeface="Tahoma" pitchFamily="34" charset="0"/>
            </a:endParaRPr>
          </a:p>
        </p:txBody>
      </p:sp>
      <p:sp>
        <p:nvSpPr>
          <p:cNvPr id="18" name="Text Placeholder 8"/>
          <p:cNvSpPr txBox="1">
            <a:spLocks/>
          </p:cNvSpPr>
          <p:nvPr/>
        </p:nvSpPr>
        <p:spPr>
          <a:xfrm>
            <a:off x="7010400" y="6324600"/>
            <a:ext cx="1905000" cy="45720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err="1" smtClean="0">
                <a:solidFill>
                  <a:prstClr val="black"/>
                </a:solidFill>
                <a:latin typeface="Tahoma" pitchFamily="34" charset="0"/>
                <a:ea typeface="Tahoma" pitchFamily="34" charset="0"/>
                <a:cs typeface="Tahoma" pitchFamily="34" charset="0"/>
              </a:rPr>
              <a:t>Objs</a:t>
            </a:r>
            <a:r>
              <a:rPr lang="en-US" sz="1200" dirty="0" smtClean="0">
                <a:solidFill>
                  <a:prstClr val="black"/>
                </a:solidFill>
                <a:latin typeface="Tahoma" pitchFamily="34" charset="0"/>
                <a:ea typeface="Tahoma" pitchFamily="34" charset="0"/>
                <a:cs typeface="Tahoma" pitchFamily="34" charset="0"/>
              </a:rPr>
              <a:t>. RD-2.1, 2.2, 2.3</a:t>
            </a:r>
          </a:p>
          <a:p>
            <a:pPr algn="ctr">
              <a:spcBef>
                <a:spcPts val="0"/>
              </a:spcBef>
            </a:pPr>
            <a:r>
              <a:rPr lang="en-US" sz="1200" b="0" dirty="0" smtClean="0">
                <a:solidFill>
                  <a:prstClr val="black"/>
                </a:solidFill>
                <a:latin typeface="Tahoma" pitchFamily="34" charset="0"/>
                <a:ea typeface="Tahoma" pitchFamily="34" charset="0"/>
                <a:cs typeface="Tahoma" pitchFamily="34" charset="0"/>
              </a:rPr>
              <a:t>Decrease </a:t>
            </a:r>
            <a:r>
              <a:rPr lang="en-US" sz="1200" b="0" dirty="0">
                <a:solidFill>
                  <a:prstClr val="black"/>
                </a:solidFill>
                <a:latin typeface="Tahoma" pitchFamily="34" charset="0"/>
                <a:ea typeface="Tahoma" pitchFamily="34" charset="0"/>
                <a:cs typeface="Tahoma" pitchFamily="34" charset="0"/>
              </a:rPr>
              <a:t>desired</a:t>
            </a:r>
          </a:p>
          <a:p>
            <a:pPr algn="l">
              <a:spcBef>
                <a:spcPts val="0"/>
              </a:spcBef>
            </a:pP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sp>
        <p:nvSpPr>
          <p:cNvPr id="7"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tint val="75000"/>
                  </a:prstClr>
                </a:solidFill>
                <a:ea typeface="Tahoma" pitchFamily="34" charset="0"/>
                <a:cs typeface="Tahoma" pitchFamily="34" charset="0"/>
              </a:rPr>
              <a:pPr/>
              <a:t>15</a:t>
            </a:fld>
            <a:endParaRPr lang="en-US" dirty="0">
              <a:solidFill>
                <a:prstClr val="black">
                  <a:tint val="75000"/>
                </a:prstClr>
              </a:solidFill>
              <a:ea typeface="Tahoma" pitchFamily="34" charset="0"/>
              <a:cs typeface="Tahoma" pitchFamily="34" charset="0"/>
            </a:endParaRPr>
          </a:p>
        </p:txBody>
      </p:sp>
      <p:sp>
        <p:nvSpPr>
          <p:cNvPr id="8" name="TextBox 1"/>
          <p:cNvSpPr txBox="1"/>
          <p:nvPr/>
        </p:nvSpPr>
        <p:spPr>
          <a:xfrm>
            <a:off x="0" y="6511504"/>
            <a:ext cx="7924800" cy="381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smtClean="0">
                <a:solidFill>
                  <a:prstClr val="black"/>
                </a:solidFill>
                <a:latin typeface="Tahoma" pitchFamily="34" charset="0"/>
                <a:ea typeface="Tahoma" pitchFamily="34" charset="0"/>
                <a:cs typeface="Tahoma" pitchFamily="34" charset="0"/>
              </a:rPr>
              <a:t>SOURCE: National Hospital Discharge Survey (NHDS), CDC/NCHS.</a:t>
            </a:r>
            <a:endParaRPr lang="en-US" sz="1200" dirty="0">
              <a:solidFill>
                <a:prstClr val="black"/>
              </a:solidFill>
              <a:latin typeface="Tahoma" pitchFamily="34" charset="0"/>
              <a:ea typeface="Tahoma" pitchFamily="34" charset="0"/>
              <a:cs typeface="Tahoma" pitchFamily="34" charset="0"/>
            </a:endParaRPr>
          </a:p>
        </p:txBody>
      </p:sp>
      <p:sp>
        <p:nvSpPr>
          <p:cNvPr id="24" name="Text Box 5"/>
          <p:cNvSpPr txBox="1">
            <a:spLocks noChangeArrowheads="1"/>
          </p:cNvSpPr>
          <p:nvPr/>
        </p:nvSpPr>
        <p:spPr bwMode="auto">
          <a:xfrm>
            <a:off x="0" y="5510150"/>
            <a:ext cx="9220200"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NOTES: I = 95% confidence interval. Data are for hospital discharges with a principal diagnosis of asthma (ICD-9-CM code 493).  Data, except those for children under age 5 years, are age adjusted to the 2000 standard population. Healthy People 2020 objectives RD-2.1, 2.2, and 2.3 track asthma hospitalizations separately for ages &lt;5, 5-64, and 65+, respectively, while the data displayed here by sex and race are for all ages. The race categories black and white include persons of Hispanic or non-Hispanic origin for whom only one racial group was recorded. * Data are unreliable. </a:t>
            </a:r>
          </a:p>
          <a:p>
            <a:r>
              <a:rPr lang="en-US" sz="1200" b="1" dirty="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descr="Asthma Hospitaliza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 y="838200"/>
            <a:ext cx="9131808" cy="4663440"/>
          </a:xfrm>
          <a:prstGeom prst="rect">
            <a:avLst/>
          </a:prstGeom>
        </p:spPr>
      </p:pic>
    </p:spTree>
    <p:extLst>
      <p:ext uri="{BB962C8B-B14F-4D97-AF65-F5344CB8AC3E}">
        <p14:creationId xmlns:p14="http://schemas.microsoft.com/office/powerpoint/2010/main" val="2383693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1462"/>
            <a:ext cx="9144000" cy="566738"/>
          </a:xfrm>
        </p:spPr>
        <p:txBody>
          <a:bodyPr>
            <a:noAutofit/>
          </a:bodyPr>
          <a:lstStyle/>
          <a:p>
            <a:r>
              <a:rPr lang="en-US" sz="3200" b="1" dirty="0">
                <a:solidFill>
                  <a:srgbClr val="003F72"/>
                </a:solidFill>
                <a:latin typeface="Tahoma" pitchFamily="34" charset="0"/>
                <a:ea typeface="Tahoma" pitchFamily="34" charset="0"/>
                <a:cs typeface="Tahoma" pitchFamily="34" charset="0"/>
              </a:rPr>
              <a:t>Asthma </a:t>
            </a:r>
            <a:r>
              <a:rPr lang="en-US" sz="3200" b="1" dirty="0" smtClean="0">
                <a:solidFill>
                  <a:srgbClr val="003F72"/>
                </a:solidFill>
                <a:latin typeface="Tahoma" pitchFamily="34" charset="0"/>
                <a:ea typeface="Tahoma" pitchFamily="34" charset="0"/>
                <a:cs typeface="Tahoma" pitchFamily="34" charset="0"/>
              </a:rPr>
              <a:t>Deaths, 1999–2010</a:t>
            </a:r>
            <a:endParaRPr lang="en-US" sz="3200" b="1" dirty="0">
              <a:solidFill>
                <a:srgbClr val="003F72"/>
              </a:solidFill>
              <a:latin typeface="Tahoma" pitchFamily="34" charset="0"/>
              <a:ea typeface="Tahoma" pitchFamily="34" charset="0"/>
              <a:cs typeface="Tahoma" pitchFamily="34" charset="0"/>
            </a:endParaRPr>
          </a:p>
        </p:txBody>
      </p:sp>
      <p:graphicFrame>
        <p:nvGraphicFramePr>
          <p:cNvPr id="4" name="Content Placeholder 3" descr="This figure is a line chart showing trends in overall cancer mortality between 1999 and 2007 for the total population, as well as by five population subgroups (American Indian or Alaska Native, Asian or Pacific Islander, Hispanic, non-Hispanic black, and non-Hispanic white). &#10;&#10;The overall cancer death rate (tracked with Healthy People 2010 objective 3-1) declined 11.2% between 1999 and 2007, from 200.8 to 178.4 per 100,000 population (age adjusted), moving closer to the 2010 target of 158.6 per 100,000. This decline is reflected among all population subgroups. However, disparities persisted. In 2007, the Asian or Pacific Islander population remained with the lowest rate of overall cancer mortality, 106.7 per 100,000 (age adjusted), whereas the non-Hispanic black population remained with the highest rate, 221.7 per 100,000 (age adjusted), over twice the rate for the Asian or Pacific Islander population.&#10;" title="Trends in overall cancer mortality between 1999 and 2007"/>
          <p:cNvGraphicFramePr>
            <a:graphicFrameLocks noGrp="1"/>
          </p:cNvGraphicFramePr>
          <p:nvPr>
            <p:ph type="chart" sz="quarter" idx="4294967295"/>
            <p:extLst>
              <p:ext uri="{D42A27DB-BD31-4B8C-83A1-F6EECF244321}">
                <p14:modId xmlns:p14="http://schemas.microsoft.com/office/powerpoint/2010/main" val="3326493098"/>
              </p:ext>
            </p:extLst>
          </p:nvPr>
        </p:nvGraphicFramePr>
        <p:xfrm>
          <a:off x="0" y="1219200"/>
          <a:ext cx="8991600"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76" name="Text Placeholder 75"/>
          <p:cNvSpPr>
            <a:spLocks noGrp="1"/>
          </p:cNvSpPr>
          <p:nvPr>
            <p:ph type="body" sz="quarter" idx="4294967295"/>
          </p:nvPr>
        </p:nvSpPr>
        <p:spPr>
          <a:xfrm>
            <a:off x="914400" y="4464050"/>
            <a:ext cx="1443037" cy="228600"/>
          </a:xfrm>
        </p:spPr>
        <p:txBody>
          <a:bodyPr>
            <a:noAutofit/>
          </a:bodyPr>
          <a:lstStyle/>
          <a:p>
            <a:pPr marL="0" indent="0" algn="r">
              <a:buNone/>
            </a:pPr>
            <a:r>
              <a:rPr lang="en-US" sz="1600" dirty="0" smtClean="0">
                <a:solidFill>
                  <a:srgbClr val="9BBB59"/>
                </a:solidFill>
                <a:latin typeface="Tahoma" pitchFamily="34" charset="0"/>
                <a:ea typeface="Tahoma" pitchFamily="34" charset="0"/>
                <a:cs typeface="Tahoma" pitchFamily="34" charset="0"/>
              </a:rPr>
              <a:t>35-64 years</a:t>
            </a:r>
          </a:p>
        </p:txBody>
      </p:sp>
      <p:sp>
        <p:nvSpPr>
          <p:cNvPr id="82" name="Text Placeholder 81"/>
          <p:cNvSpPr>
            <a:spLocks noGrp="1"/>
          </p:cNvSpPr>
          <p:nvPr>
            <p:ph type="body" sz="quarter" idx="4294967295"/>
          </p:nvPr>
        </p:nvSpPr>
        <p:spPr>
          <a:xfrm>
            <a:off x="990600" y="1949450"/>
            <a:ext cx="1290637" cy="304800"/>
          </a:xfrm>
        </p:spPr>
        <p:txBody>
          <a:bodyPr>
            <a:noAutofit/>
          </a:bodyPr>
          <a:lstStyle/>
          <a:p>
            <a:pPr marL="0" indent="0" algn="r">
              <a:buNone/>
            </a:pPr>
            <a:r>
              <a:rPr lang="en-US" sz="1600" dirty="0" smtClean="0">
                <a:solidFill>
                  <a:schemeClr val="accent2"/>
                </a:solidFill>
                <a:latin typeface="Tahoma" pitchFamily="34" charset="0"/>
                <a:ea typeface="Tahoma" pitchFamily="34" charset="0"/>
                <a:cs typeface="Tahoma" pitchFamily="34" charset="0"/>
              </a:rPr>
              <a:t>65+ years</a:t>
            </a:r>
          </a:p>
        </p:txBody>
      </p:sp>
      <p:sp>
        <p:nvSpPr>
          <p:cNvPr id="17" name="Text Placeholder 16"/>
          <p:cNvSpPr>
            <a:spLocks noGrp="1"/>
          </p:cNvSpPr>
          <p:nvPr>
            <p:ph type="body" sz="quarter" idx="4294967295"/>
          </p:nvPr>
        </p:nvSpPr>
        <p:spPr>
          <a:xfrm>
            <a:off x="0" y="6324600"/>
            <a:ext cx="9144000" cy="381000"/>
          </a:xfrm>
        </p:spPr>
        <p:txBody>
          <a:bodyPr>
            <a:noAutofit/>
          </a:bodyPr>
          <a:lstStyle/>
          <a:p>
            <a:pPr marL="0" indent="0">
              <a:buNone/>
            </a:pPr>
            <a:r>
              <a:rPr lang="en-US" sz="1200" dirty="0">
                <a:latin typeface="Tahoma" panose="020B0604030504040204" pitchFamily="34" charset="0"/>
                <a:ea typeface="Tahoma" panose="020B0604030504040204" pitchFamily="34" charset="0"/>
                <a:cs typeface="Tahoma" panose="020B0604030504040204" pitchFamily="34" charset="0"/>
              </a:rPr>
              <a:t>NOTES: Data are for deaths with an underlying cause of asthma (ICD-10 codes J45–J46).</a:t>
            </a:r>
          </a:p>
          <a:p>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5" name="Text Placeholder 4"/>
          <p:cNvSpPr>
            <a:spLocks noGrp="1"/>
          </p:cNvSpPr>
          <p:nvPr>
            <p:ph type="body" sz="quarter" idx="4294967295"/>
          </p:nvPr>
        </p:nvSpPr>
        <p:spPr>
          <a:xfrm>
            <a:off x="0" y="6553200"/>
            <a:ext cx="7113588" cy="255588"/>
          </a:xfrm>
        </p:spPr>
        <p:txBody>
          <a:bodyPr>
            <a:noAutofit/>
          </a:bodyPr>
          <a:lstStyle/>
          <a:p>
            <a:pPr marL="0" indent="0">
              <a:buNone/>
            </a:pPr>
            <a:r>
              <a:rPr lang="en-US" sz="1200" dirty="0" smtClean="0">
                <a:latin typeface="Tahoma" pitchFamily="34" charset="0"/>
                <a:ea typeface="Tahoma" pitchFamily="34" charset="0"/>
                <a:cs typeface="Tahoma" pitchFamily="34" charset="0"/>
              </a:rPr>
              <a:t>SOURCE: National Vital Statistics System—Mortality (NVSS-M), CDC/NCHS.</a:t>
            </a:r>
            <a:endParaRPr lang="en-US" sz="1200" dirty="0">
              <a:latin typeface="Tahoma" pitchFamily="34" charset="0"/>
              <a:ea typeface="Tahoma" pitchFamily="34" charset="0"/>
              <a:cs typeface="Tahoma" pitchFamily="34" charset="0"/>
            </a:endParaRPr>
          </a:p>
        </p:txBody>
      </p:sp>
      <p:sp>
        <p:nvSpPr>
          <p:cNvPr id="15" name="Text Placeholder 76"/>
          <p:cNvSpPr>
            <a:spLocks noGrp="1"/>
          </p:cNvSpPr>
          <p:nvPr>
            <p:ph type="body" sz="quarter" idx="4294967295"/>
          </p:nvPr>
        </p:nvSpPr>
        <p:spPr>
          <a:xfrm>
            <a:off x="988218" y="5105400"/>
            <a:ext cx="1295400" cy="412750"/>
          </a:xfrm>
        </p:spPr>
        <p:txBody>
          <a:bodyPr>
            <a:normAutofit/>
          </a:bodyPr>
          <a:lstStyle/>
          <a:p>
            <a:pPr marL="0" indent="0">
              <a:buNone/>
            </a:pPr>
            <a:r>
              <a:rPr lang="en-US" sz="1600" dirty="0" smtClean="0">
                <a:solidFill>
                  <a:schemeClr val="accent4"/>
                </a:solidFill>
                <a:latin typeface="Tahoma" pitchFamily="34" charset="0"/>
                <a:ea typeface="Tahoma" pitchFamily="34" charset="0"/>
                <a:cs typeface="Tahoma" pitchFamily="34" charset="0"/>
              </a:rPr>
              <a:t>&lt;35 years</a:t>
            </a:r>
            <a:endParaRPr lang="en-US" sz="1600" dirty="0">
              <a:solidFill>
                <a:schemeClr val="accent4"/>
              </a:solidFill>
              <a:latin typeface="Tahoma" pitchFamily="34" charset="0"/>
              <a:ea typeface="Tahoma" pitchFamily="34" charset="0"/>
              <a:cs typeface="Tahoma" pitchFamily="34" charset="0"/>
            </a:endParaRPr>
          </a:p>
        </p:txBody>
      </p:sp>
      <p:sp>
        <p:nvSpPr>
          <p:cNvPr id="18" name="TextBox 13"/>
          <p:cNvSpPr txBox="1"/>
          <p:nvPr/>
        </p:nvSpPr>
        <p:spPr>
          <a:xfrm>
            <a:off x="304801" y="1033024"/>
            <a:ext cx="1981200" cy="338576"/>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smtClean="0">
                <a:solidFill>
                  <a:prstClr val="black"/>
                </a:solidFill>
                <a:latin typeface="Tahoma" pitchFamily="34" charset="0"/>
                <a:ea typeface="Tahoma" pitchFamily="34" charset="0"/>
                <a:cs typeface="Tahoma" pitchFamily="34" charset="0"/>
              </a:rPr>
              <a:t>Rate </a:t>
            </a:r>
            <a:r>
              <a:rPr lang="en-US" sz="1600" b="1" dirty="0">
                <a:solidFill>
                  <a:prstClr val="black"/>
                </a:solidFill>
                <a:latin typeface="Tahoma" pitchFamily="34" charset="0"/>
                <a:ea typeface="Tahoma" pitchFamily="34" charset="0"/>
                <a:cs typeface="Tahoma" pitchFamily="34" charset="0"/>
              </a:rPr>
              <a:t>per </a:t>
            </a:r>
            <a:r>
              <a:rPr lang="en-US" sz="1600" b="1" dirty="0" smtClean="0">
                <a:solidFill>
                  <a:prstClr val="black"/>
                </a:solidFill>
                <a:latin typeface="Tahoma" pitchFamily="34" charset="0"/>
                <a:ea typeface="Tahoma" pitchFamily="34" charset="0"/>
                <a:cs typeface="Tahoma" pitchFamily="34" charset="0"/>
              </a:rPr>
              <a:t>million </a:t>
            </a:r>
            <a:endParaRPr lang="en-US" sz="1600" b="1" dirty="0">
              <a:solidFill>
                <a:prstClr val="black"/>
              </a:solidFill>
              <a:latin typeface="Tahoma" pitchFamily="34" charset="0"/>
              <a:ea typeface="Tahoma" pitchFamily="34" charset="0"/>
              <a:cs typeface="Tahoma" pitchFamily="34" charset="0"/>
            </a:endParaRPr>
          </a:p>
        </p:txBody>
      </p:sp>
      <p:sp>
        <p:nvSpPr>
          <p:cNvPr id="11"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tint val="75000"/>
                  </a:prstClr>
                </a:solidFill>
                <a:ea typeface="Tahoma" pitchFamily="34" charset="0"/>
                <a:cs typeface="Tahoma" pitchFamily="34" charset="0"/>
              </a:rPr>
              <a:pPr/>
              <a:t>16</a:t>
            </a:fld>
            <a:endParaRPr lang="en-US" dirty="0">
              <a:solidFill>
                <a:prstClr val="black">
                  <a:tint val="75000"/>
                </a:prstClr>
              </a:solidFill>
              <a:ea typeface="Tahoma" pitchFamily="34" charset="0"/>
              <a:cs typeface="Tahoma" pitchFamily="34" charset="0"/>
            </a:endParaRPr>
          </a:p>
        </p:txBody>
      </p:sp>
      <p:sp>
        <p:nvSpPr>
          <p:cNvPr id="12" name="Text Placeholder 8"/>
          <p:cNvSpPr txBox="1">
            <a:spLocks/>
          </p:cNvSpPr>
          <p:nvPr/>
        </p:nvSpPr>
        <p:spPr>
          <a:xfrm>
            <a:off x="7010400" y="6324600"/>
            <a:ext cx="1762124" cy="45720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RD-1.1, 1.2, 1.3 </a:t>
            </a:r>
            <a:r>
              <a:rPr lang="en-US" sz="1200" b="0" dirty="0" smtClean="0">
                <a:solidFill>
                  <a:prstClr val="black"/>
                </a:solidFill>
                <a:latin typeface="Tahoma" pitchFamily="34" charset="0"/>
                <a:ea typeface="Tahoma" pitchFamily="34" charset="0"/>
                <a:cs typeface="Tahoma" pitchFamily="34" charset="0"/>
              </a:rPr>
              <a:t>Decrease </a:t>
            </a:r>
            <a:r>
              <a:rPr lang="en-US" sz="1200" b="0" dirty="0">
                <a:solidFill>
                  <a:prstClr val="black"/>
                </a:solidFill>
                <a:latin typeface="Tahoma" pitchFamily="34" charset="0"/>
                <a:ea typeface="Tahoma" pitchFamily="34" charset="0"/>
                <a:cs typeface="Tahoma" pitchFamily="34" charset="0"/>
              </a:rPr>
              <a:t>desired</a:t>
            </a:r>
          </a:p>
          <a:p>
            <a:pPr algn="l">
              <a:spcBef>
                <a:spcPts val="0"/>
              </a:spcBef>
            </a:pP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sp>
        <p:nvSpPr>
          <p:cNvPr id="3" name="Rectangle 2"/>
          <p:cNvSpPr/>
          <p:nvPr/>
        </p:nvSpPr>
        <p:spPr>
          <a:xfrm>
            <a:off x="6248400" y="4081046"/>
            <a:ext cx="2052421" cy="338554"/>
          </a:xfrm>
          <a:prstGeom prst="rect">
            <a:avLst/>
          </a:prstGeom>
        </p:spPr>
        <p:txBody>
          <a:bodyPr wrap="none">
            <a:spAutoFit/>
          </a:bodyPr>
          <a:lstStyle/>
          <a:p>
            <a:r>
              <a:rPr lang="en-US" sz="1600" dirty="0">
                <a:solidFill>
                  <a:srgbClr val="C0504D"/>
                </a:solidFill>
                <a:latin typeface="Tahoma" pitchFamily="34" charset="0"/>
                <a:ea typeface="Tahoma" pitchFamily="34" charset="0"/>
                <a:cs typeface="Tahoma" pitchFamily="34" charset="0"/>
              </a:rPr>
              <a:t>HP2020 Target: </a:t>
            </a:r>
            <a:r>
              <a:rPr lang="en-US" sz="1600" dirty="0" smtClean="0">
                <a:solidFill>
                  <a:srgbClr val="C0504D"/>
                </a:solidFill>
                <a:latin typeface="Tahoma" pitchFamily="34" charset="0"/>
                <a:ea typeface="Tahoma" pitchFamily="34" charset="0"/>
                <a:cs typeface="Tahoma" pitchFamily="34" charset="0"/>
              </a:rPr>
              <a:t>21.5</a:t>
            </a:r>
            <a:endParaRPr lang="en-US" sz="1600" dirty="0">
              <a:solidFill>
                <a:srgbClr val="C0504D"/>
              </a:solidFill>
              <a:latin typeface="Tahoma" pitchFamily="34" charset="0"/>
              <a:ea typeface="Tahoma" pitchFamily="34" charset="0"/>
              <a:cs typeface="Tahoma" pitchFamily="34" charset="0"/>
            </a:endParaRPr>
          </a:p>
        </p:txBody>
      </p:sp>
      <p:sp>
        <p:nvSpPr>
          <p:cNvPr id="13" name="Text Placeholder 76"/>
          <p:cNvSpPr txBox="1">
            <a:spLocks/>
          </p:cNvSpPr>
          <p:nvPr/>
        </p:nvSpPr>
        <p:spPr>
          <a:xfrm>
            <a:off x="6248400" y="5105400"/>
            <a:ext cx="2052421"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Font typeface="Arial" pitchFamily="34" charset="0"/>
              <a:buNone/>
            </a:pPr>
            <a:r>
              <a:rPr lang="en-US" sz="1600" dirty="0" smtClean="0">
                <a:solidFill>
                  <a:srgbClr val="9BBB59"/>
                </a:solidFill>
                <a:latin typeface="Tahoma" pitchFamily="34" charset="0"/>
                <a:ea typeface="Tahoma" pitchFamily="34" charset="0"/>
                <a:cs typeface="Tahoma" pitchFamily="34" charset="0"/>
              </a:rPr>
              <a:t>HP2020 Target: 4.9</a:t>
            </a:r>
            <a:endParaRPr lang="en-US" sz="1600" dirty="0">
              <a:solidFill>
                <a:srgbClr val="9BBB59"/>
              </a:solidFill>
              <a:latin typeface="Tahoma" pitchFamily="34" charset="0"/>
              <a:ea typeface="Tahoma" pitchFamily="34" charset="0"/>
              <a:cs typeface="Tahoma" pitchFamily="34" charset="0"/>
            </a:endParaRPr>
          </a:p>
        </p:txBody>
      </p:sp>
      <p:sp>
        <p:nvSpPr>
          <p:cNvPr id="14" name="Text Placeholder 76"/>
          <p:cNvSpPr txBox="1">
            <a:spLocks/>
          </p:cNvSpPr>
          <p:nvPr/>
        </p:nvSpPr>
        <p:spPr>
          <a:xfrm>
            <a:off x="6248400" y="5410200"/>
            <a:ext cx="1992312" cy="457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600" dirty="0" smtClean="0">
                <a:solidFill>
                  <a:srgbClr val="8064A2"/>
                </a:solidFill>
                <a:latin typeface="Tahoma" pitchFamily="34" charset="0"/>
                <a:ea typeface="Tahoma" pitchFamily="34" charset="0"/>
                <a:cs typeface="Tahoma" pitchFamily="34" charset="0"/>
              </a:rPr>
              <a:t>No HP2020 Target</a:t>
            </a:r>
            <a:endParaRPr lang="en-US" sz="1600" dirty="0">
              <a:solidFill>
                <a:srgbClr val="8064A2"/>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467632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Placeholder 4" descr="This figure is a grouped vertical bar chart comparing healthy life expectancy at age 65 for the overall population between the 2000-01 time period and the 2006-07 time period, using various measures of healthy life expectancy.&#10;&#10;Over the past decade, total healthy life expectancy has increased for Americans aged 65, from 17.7 years in 2000–01 to 18.6 years in 2006–07. This gain of just under 1 year in healthy life expectancy beyond age 65 is reflected in two of the three other measures presented here: expected years in good or better health, and expected years free of activity limitations. This continues a trend started in the last century. Even though the data indicate that, in 2006–07, Americans over 65 are expected to have less than 3 years (2.7 years) free of chronic disease, with improved disease management, they experience close to 14 years (13.7 years) in good or better health and close to 12 years (11.8 years) free of activity limitation." title="Trends in healthy life expectancy at age 65 from 2000-01 to 2006-07"/>
          <p:cNvGraphicFramePr>
            <a:graphicFrameLocks noGrp="1"/>
          </p:cNvGraphicFramePr>
          <p:nvPr>
            <p:ph idx="4294967295"/>
            <p:extLst>
              <p:ext uri="{D42A27DB-BD31-4B8C-83A1-F6EECF244321}">
                <p14:modId xmlns:p14="http://schemas.microsoft.com/office/powerpoint/2010/main" val="1353477759"/>
              </p:ext>
            </p:extLst>
          </p:nvPr>
        </p:nvGraphicFramePr>
        <p:xfrm>
          <a:off x="30948" y="797938"/>
          <a:ext cx="9127100" cy="5715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idx="4294967295"/>
          </p:nvPr>
        </p:nvSpPr>
        <p:spPr>
          <a:xfrm>
            <a:off x="-152400" y="152400"/>
            <a:ext cx="9296400" cy="558800"/>
          </a:xfrm>
        </p:spPr>
        <p:txBody>
          <a:bodyPr>
            <a:noAutofit/>
          </a:bodyPr>
          <a:lstStyle/>
          <a:p>
            <a:r>
              <a:rPr lang="en-US" sz="3200" b="1" dirty="0">
                <a:solidFill>
                  <a:srgbClr val="003F72"/>
                </a:solidFill>
                <a:latin typeface="Tahoma" pitchFamily="34" charset="0"/>
                <a:ea typeface="Tahoma" pitchFamily="34" charset="0"/>
                <a:cs typeface="Tahoma" pitchFamily="34" charset="0"/>
              </a:rPr>
              <a:t>Asthma </a:t>
            </a:r>
            <a:r>
              <a:rPr lang="en-US" sz="3200" b="1" dirty="0" smtClean="0">
                <a:solidFill>
                  <a:srgbClr val="003F72"/>
                </a:solidFill>
                <a:latin typeface="Tahoma" pitchFamily="34" charset="0"/>
                <a:ea typeface="Tahoma" pitchFamily="34" charset="0"/>
                <a:cs typeface="Tahoma" pitchFamily="34" charset="0"/>
              </a:rPr>
              <a:t>Deaths</a:t>
            </a:r>
            <a:endParaRPr lang="en-US" sz="3200" b="1" dirty="0">
              <a:solidFill>
                <a:srgbClr val="003F72"/>
              </a:solidFill>
              <a:latin typeface="Tahoma" pitchFamily="34" charset="0"/>
              <a:ea typeface="Tahoma" pitchFamily="34" charset="0"/>
              <a:cs typeface="Tahoma" pitchFamily="34" charset="0"/>
            </a:endParaRPr>
          </a:p>
        </p:txBody>
      </p:sp>
      <p:sp>
        <p:nvSpPr>
          <p:cNvPr id="3" name="Text Placeholder 2"/>
          <p:cNvSpPr>
            <a:spLocks noGrp="1"/>
          </p:cNvSpPr>
          <p:nvPr>
            <p:ph type="body" sz="quarter" idx="4294967295"/>
          </p:nvPr>
        </p:nvSpPr>
        <p:spPr>
          <a:xfrm>
            <a:off x="0" y="5526662"/>
            <a:ext cx="9144000" cy="1102738"/>
          </a:xfrm>
        </p:spPr>
        <p:txBody>
          <a:bodyPr>
            <a:noAutofit/>
          </a:bodyPr>
          <a:lstStyle/>
          <a:p>
            <a:pPr marL="0" indent="0">
              <a:buNone/>
            </a:pPr>
            <a:r>
              <a:rPr lang="en-US" sz="1200" dirty="0">
                <a:latin typeface="Tahoma" panose="020B0604030504040204" pitchFamily="34" charset="0"/>
                <a:ea typeface="Tahoma" panose="020B0604030504040204" pitchFamily="34" charset="0"/>
                <a:cs typeface="Tahoma" panose="020B0604030504040204" pitchFamily="34" charset="0"/>
              </a:rPr>
              <a:t>NOTES: I = 95% confidence interval. Data are for deaths with an underlying cause of asthma (ICD-10 codes J45–J46). HP2020 objectives RD-1.1, 1.2, and 1.3 track asthma deaths separately for ages &lt;35, 35-64, and 65+, respectively, while the data displayed here for the total and by sex and race are for all ages. Prior to 2003, only one race could be recorded; recording more than one race was not an option. Beginning in 2003 multiple-race data were reported by some states; multiple-race data were bridged to the single-race categories for comparability. Persons of Hispanic origin may be of any race. </a:t>
            </a:r>
          </a:p>
        </p:txBody>
      </p:sp>
      <p:sp>
        <p:nvSpPr>
          <p:cNvPr id="12"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tint val="75000"/>
                  </a:prstClr>
                </a:solidFill>
                <a:ea typeface="Tahoma" pitchFamily="34" charset="0"/>
                <a:cs typeface="Tahoma" pitchFamily="34" charset="0"/>
              </a:rPr>
              <a:pPr/>
              <a:t>17</a:t>
            </a:fld>
            <a:endParaRPr lang="en-US" dirty="0">
              <a:solidFill>
                <a:prstClr val="black">
                  <a:tint val="75000"/>
                </a:prstClr>
              </a:solidFill>
              <a:ea typeface="Tahoma" pitchFamily="34" charset="0"/>
              <a:cs typeface="Tahoma" pitchFamily="34" charset="0"/>
            </a:endParaRPr>
          </a:p>
        </p:txBody>
      </p:sp>
      <p:sp>
        <p:nvSpPr>
          <p:cNvPr id="16" name="Text Placeholder 4"/>
          <p:cNvSpPr txBox="1">
            <a:spLocks/>
          </p:cNvSpPr>
          <p:nvPr/>
        </p:nvSpPr>
        <p:spPr>
          <a:xfrm>
            <a:off x="0" y="6512938"/>
            <a:ext cx="7113588" cy="255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defRPr/>
            </a:pPr>
            <a:r>
              <a:rPr lang="en-US" sz="1200" dirty="0">
                <a:solidFill>
                  <a:prstClr val="black"/>
                </a:solidFill>
                <a:latin typeface="Tahoma" pitchFamily="34" charset="0"/>
                <a:ea typeface="Tahoma" pitchFamily="34" charset="0"/>
                <a:cs typeface="Tahoma" pitchFamily="34" charset="0"/>
              </a:rPr>
              <a:t>SOURCE: National Vital Statistics System—Mortality (NVSS-M), CDC/NCHS</a:t>
            </a:r>
            <a:r>
              <a:rPr lang="en-US" sz="1200" dirty="0" smtClean="0">
                <a:solidFill>
                  <a:prstClr val="black"/>
                </a:solidFill>
                <a:latin typeface="Tahoma" pitchFamily="34" charset="0"/>
                <a:ea typeface="Tahoma" pitchFamily="34" charset="0"/>
                <a:cs typeface="Tahoma" pitchFamily="34" charset="0"/>
              </a:rPr>
              <a:t>.</a:t>
            </a:r>
            <a:endParaRPr lang="en-US" sz="1200" dirty="0">
              <a:solidFill>
                <a:prstClr val="black"/>
              </a:solidFill>
              <a:latin typeface="Tahoma" pitchFamily="34" charset="0"/>
              <a:ea typeface="Tahoma" pitchFamily="34" charset="0"/>
              <a:cs typeface="Tahoma" pitchFamily="34" charset="0"/>
            </a:endParaRPr>
          </a:p>
        </p:txBody>
      </p:sp>
      <p:sp>
        <p:nvSpPr>
          <p:cNvPr id="17" name="Rectangle 16" descr="1999"/>
          <p:cNvSpPr/>
          <p:nvPr/>
        </p:nvSpPr>
        <p:spPr>
          <a:xfrm>
            <a:off x="3691401" y="990600"/>
            <a:ext cx="228600" cy="228600"/>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solidFill>
                <a:prstClr val="white"/>
              </a:solidFill>
            </a:endParaRPr>
          </a:p>
        </p:txBody>
      </p:sp>
      <p:sp>
        <p:nvSpPr>
          <p:cNvPr id="18" name="TextBox 8"/>
          <p:cNvSpPr txBox="1"/>
          <p:nvPr/>
        </p:nvSpPr>
        <p:spPr>
          <a:xfrm>
            <a:off x="3920001" y="990600"/>
            <a:ext cx="575799" cy="30777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smtClean="0">
                <a:solidFill>
                  <a:prstClr val="black"/>
                </a:solidFill>
                <a:latin typeface="Tahoma" pitchFamily="34" charset="0"/>
                <a:ea typeface="Tahoma" pitchFamily="34" charset="0"/>
                <a:cs typeface="Tahoma" pitchFamily="34" charset="0"/>
              </a:rPr>
              <a:t>1999</a:t>
            </a:r>
            <a:endParaRPr lang="en-US" sz="1400" dirty="0">
              <a:solidFill>
                <a:prstClr val="black"/>
              </a:solidFill>
              <a:latin typeface="Tahoma" pitchFamily="34" charset="0"/>
              <a:ea typeface="Tahoma" pitchFamily="34" charset="0"/>
              <a:cs typeface="Tahoma" pitchFamily="34" charset="0"/>
            </a:endParaRPr>
          </a:p>
        </p:txBody>
      </p:sp>
      <p:sp>
        <p:nvSpPr>
          <p:cNvPr id="19" name="Rectangle 18" descr="2010"/>
          <p:cNvSpPr/>
          <p:nvPr/>
        </p:nvSpPr>
        <p:spPr>
          <a:xfrm>
            <a:off x="4953000" y="990600"/>
            <a:ext cx="228600" cy="228600"/>
          </a:xfrm>
          <a:prstGeom prst="rect">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solidFill>
                <a:prstClr val="white"/>
              </a:solidFill>
            </a:endParaRPr>
          </a:p>
        </p:txBody>
      </p:sp>
      <p:sp>
        <p:nvSpPr>
          <p:cNvPr id="20" name="TextBox 14"/>
          <p:cNvSpPr txBox="1"/>
          <p:nvPr/>
        </p:nvSpPr>
        <p:spPr>
          <a:xfrm>
            <a:off x="5181600" y="990600"/>
            <a:ext cx="575799" cy="30777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smtClean="0">
                <a:solidFill>
                  <a:prstClr val="black"/>
                </a:solidFill>
                <a:latin typeface="Tahoma" pitchFamily="34" charset="0"/>
                <a:ea typeface="Tahoma" pitchFamily="34" charset="0"/>
                <a:cs typeface="Tahoma" pitchFamily="34" charset="0"/>
              </a:rPr>
              <a:t>2010</a:t>
            </a:r>
            <a:endParaRPr lang="en-US" sz="1400" dirty="0">
              <a:solidFill>
                <a:prstClr val="black"/>
              </a:solidFill>
              <a:latin typeface="Tahoma" pitchFamily="34" charset="0"/>
              <a:ea typeface="Tahoma" pitchFamily="34" charset="0"/>
              <a:cs typeface="Tahoma" pitchFamily="34" charset="0"/>
            </a:endParaRPr>
          </a:p>
        </p:txBody>
      </p:sp>
      <p:pic>
        <p:nvPicPr>
          <p:cNvPr id="4" name="Picture 3" descr="Asthma Deaths Tab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6864" y="1524000"/>
            <a:ext cx="4364736" cy="1225296"/>
          </a:xfrm>
          <a:prstGeom prst="rect">
            <a:avLst/>
          </a:prstGeom>
        </p:spPr>
      </p:pic>
    </p:spTree>
    <p:extLst>
      <p:ext uri="{BB962C8B-B14F-4D97-AF65-F5344CB8AC3E}">
        <p14:creationId xmlns:p14="http://schemas.microsoft.com/office/powerpoint/2010/main" val="743381673"/>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715962"/>
          </a:xfrm>
        </p:spPr>
        <p:txBody>
          <a:bodyPr>
            <a:normAutofit/>
          </a:bodyPr>
          <a:lstStyle/>
          <a:p>
            <a:r>
              <a:rPr lang="en-US" sz="3200" b="1" dirty="0">
                <a:solidFill>
                  <a:srgbClr val="003F72"/>
                </a:solidFill>
                <a:latin typeface="Tahoma" pitchFamily="34" charset="0"/>
                <a:ea typeface="Tahoma" pitchFamily="34" charset="0"/>
                <a:cs typeface="Tahoma" pitchFamily="34" charset="0"/>
              </a:rPr>
              <a:t>Appropriate Asthma Care, </a:t>
            </a:r>
            <a:r>
              <a:rPr lang="en-US" sz="3200" b="1" dirty="0" smtClean="0">
                <a:solidFill>
                  <a:srgbClr val="003F72"/>
                </a:solidFill>
                <a:latin typeface="Tahoma" pitchFamily="34" charset="0"/>
                <a:ea typeface="Tahoma" pitchFamily="34" charset="0"/>
                <a:cs typeface="Tahoma" pitchFamily="34" charset="0"/>
              </a:rPr>
              <a:t>2008</a:t>
            </a:r>
            <a:endParaRPr lang="en-US" sz="3200" dirty="0"/>
          </a:p>
        </p:txBody>
      </p:sp>
      <p:sp>
        <p:nvSpPr>
          <p:cNvPr id="17" name="Slide Number Placeholder 2"/>
          <p:cNvSpPr>
            <a:spLocks noGrp="1"/>
          </p:cNvSpPr>
          <p:nvPr>
            <p:ph type="sldNum" sz="quarter" idx="12"/>
          </p:nvPr>
        </p:nvSpPr>
        <p:spPr>
          <a:prstGeom prst="rect">
            <a:avLst/>
          </a:prstGeom>
        </p:spPr>
        <p:txBody>
          <a:bodyPr/>
          <a:lstStyle/>
          <a:p>
            <a:fld id="{F8ECAD15-DF40-4D57-8D99-2197AD37FB1A}" type="slidenum">
              <a:rPr lang="en-US" smtClean="0">
                <a:solidFill>
                  <a:prstClr val="black">
                    <a:tint val="75000"/>
                  </a:prstClr>
                </a:solidFill>
                <a:ea typeface="Tahoma" pitchFamily="34" charset="0"/>
                <a:cs typeface="Tahoma" pitchFamily="34" charset="0"/>
              </a:rPr>
              <a:pPr/>
              <a:t>18</a:t>
            </a:fld>
            <a:endParaRPr lang="en-US" dirty="0">
              <a:solidFill>
                <a:prstClr val="black">
                  <a:tint val="75000"/>
                </a:prstClr>
              </a:solidFill>
              <a:ea typeface="Tahoma" pitchFamily="34" charset="0"/>
              <a:cs typeface="Tahoma" pitchFamily="34" charset="0"/>
            </a:endParaRPr>
          </a:p>
        </p:txBody>
      </p:sp>
      <p:graphicFrame>
        <p:nvGraphicFramePr>
          <p:cNvPr id="16" name="Chart Placeholder 15" descr="Appropriate Asthma Care, 2008"/>
          <p:cNvGraphicFramePr>
            <a:graphicFrameLocks noGrp="1"/>
          </p:cNvGraphicFramePr>
          <p:nvPr>
            <p:ph type="chart" sz="quarter" idx="4294967295"/>
            <p:extLst>
              <p:ext uri="{D42A27DB-BD31-4B8C-83A1-F6EECF244321}">
                <p14:modId xmlns:p14="http://schemas.microsoft.com/office/powerpoint/2010/main" val="1898773759"/>
              </p:ext>
            </p:extLst>
          </p:nvPr>
        </p:nvGraphicFramePr>
        <p:xfrm>
          <a:off x="76200" y="585788"/>
          <a:ext cx="90678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 Placeholder 76"/>
          <p:cNvSpPr>
            <a:spLocks noGrp="1"/>
          </p:cNvSpPr>
          <p:nvPr>
            <p:ph type="body" sz="quarter" idx="4294967295"/>
          </p:nvPr>
        </p:nvSpPr>
        <p:spPr>
          <a:xfrm>
            <a:off x="6896100" y="3671888"/>
            <a:ext cx="2247900" cy="442912"/>
          </a:xfrm>
        </p:spPr>
        <p:txBody>
          <a:bodyPr>
            <a:noAutofit/>
          </a:bodyPr>
          <a:lstStyle/>
          <a:p>
            <a:pPr marL="0" indent="0">
              <a:buNone/>
            </a:pPr>
            <a:r>
              <a:rPr lang="en-US" sz="1600" dirty="0" smtClean="0">
                <a:solidFill>
                  <a:schemeClr val="accent3"/>
                </a:solidFill>
                <a:latin typeface="Tahoma" pitchFamily="34" charset="0"/>
                <a:ea typeface="Tahoma" pitchFamily="34" charset="0"/>
                <a:cs typeface="Tahoma" pitchFamily="34" charset="0"/>
              </a:rPr>
              <a:t>HP2020 Target: 36.8%</a:t>
            </a:r>
            <a:endParaRPr lang="en-US" sz="1600" dirty="0">
              <a:solidFill>
                <a:schemeClr val="accent3"/>
              </a:solidFill>
              <a:latin typeface="Tahoma" pitchFamily="34" charset="0"/>
              <a:ea typeface="Tahoma" pitchFamily="34" charset="0"/>
              <a:cs typeface="Tahoma" pitchFamily="34" charset="0"/>
            </a:endParaRPr>
          </a:p>
        </p:txBody>
      </p:sp>
      <p:sp>
        <p:nvSpPr>
          <p:cNvPr id="22" name="Text Placeholder 76"/>
          <p:cNvSpPr>
            <a:spLocks noGrp="1"/>
          </p:cNvSpPr>
          <p:nvPr>
            <p:ph type="body" sz="quarter" idx="4294967295"/>
          </p:nvPr>
        </p:nvSpPr>
        <p:spPr>
          <a:xfrm>
            <a:off x="6865938" y="2362200"/>
            <a:ext cx="2278062" cy="381000"/>
          </a:xfrm>
        </p:spPr>
        <p:txBody>
          <a:bodyPr>
            <a:noAutofit/>
          </a:bodyPr>
          <a:lstStyle/>
          <a:p>
            <a:pPr marL="0" indent="0">
              <a:buNone/>
            </a:pPr>
            <a:r>
              <a:rPr lang="en-US" sz="1600" dirty="0" smtClean="0">
                <a:solidFill>
                  <a:schemeClr val="accent1"/>
                </a:solidFill>
                <a:latin typeface="Tahoma" pitchFamily="34" charset="0"/>
                <a:ea typeface="Tahoma" pitchFamily="34" charset="0"/>
                <a:cs typeface="Tahoma" pitchFamily="34" charset="0"/>
              </a:rPr>
              <a:t>HP2020 Target: 68.5%</a:t>
            </a:r>
            <a:endParaRPr lang="en-US" sz="1600" dirty="0">
              <a:solidFill>
                <a:schemeClr val="accent1"/>
              </a:solidFill>
              <a:latin typeface="Tahoma" pitchFamily="34" charset="0"/>
              <a:ea typeface="Tahoma" pitchFamily="34" charset="0"/>
              <a:cs typeface="Tahoma" pitchFamily="34" charset="0"/>
            </a:endParaRPr>
          </a:p>
        </p:txBody>
      </p:sp>
      <p:sp>
        <p:nvSpPr>
          <p:cNvPr id="24" name="Text Placeholder 76"/>
          <p:cNvSpPr>
            <a:spLocks noGrp="1"/>
          </p:cNvSpPr>
          <p:nvPr>
            <p:ph type="body" sz="quarter" idx="4294967295"/>
          </p:nvPr>
        </p:nvSpPr>
        <p:spPr>
          <a:xfrm>
            <a:off x="6858000" y="1938338"/>
            <a:ext cx="2286000" cy="403225"/>
          </a:xfrm>
        </p:spPr>
        <p:txBody>
          <a:bodyPr>
            <a:noAutofit/>
          </a:bodyPr>
          <a:lstStyle/>
          <a:p>
            <a:pPr marL="0" indent="0">
              <a:buNone/>
            </a:pPr>
            <a:r>
              <a:rPr lang="en-US" sz="1600" dirty="0" smtClean="0">
                <a:solidFill>
                  <a:schemeClr val="accent4"/>
                </a:solidFill>
                <a:latin typeface="Tahoma" pitchFamily="34" charset="0"/>
                <a:ea typeface="Tahoma" pitchFamily="34" charset="0"/>
                <a:cs typeface="Tahoma" pitchFamily="34" charset="0"/>
              </a:rPr>
              <a:t>HP2020 Target: 90.2%</a:t>
            </a:r>
            <a:endParaRPr lang="en-US" sz="1600" dirty="0">
              <a:solidFill>
                <a:schemeClr val="accent4"/>
              </a:solidFill>
              <a:latin typeface="Tahoma" pitchFamily="34" charset="0"/>
              <a:ea typeface="Tahoma" pitchFamily="34" charset="0"/>
              <a:cs typeface="Tahoma" pitchFamily="34" charset="0"/>
            </a:endParaRPr>
          </a:p>
        </p:txBody>
      </p:sp>
      <p:sp>
        <p:nvSpPr>
          <p:cNvPr id="26" name="Text Placeholder 76"/>
          <p:cNvSpPr>
            <a:spLocks noGrp="1"/>
          </p:cNvSpPr>
          <p:nvPr>
            <p:ph type="body" sz="quarter" idx="4294967295"/>
          </p:nvPr>
        </p:nvSpPr>
        <p:spPr>
          <a:xfrm>
            <a:off x="6858000" y="3048000"/>
            <a:ext cx="2286000" cy="442913"/>
          </a:xfrm>
        </p:spPr>
        <p:txBody>
          <a:bodyPr>
            <a:noAutofit/>
          </a:bodyPr>
          <a:lstStyle/>
          <a:p>
            <a:pPr marL="0" indent="0">
              <a:buNone/>
            </a:pPr>
            <a:r>
              <a:rPr lang="en-US" sz="1600" dirty="0" smtClean="0">
                <a:solidFill>
                  <a:schemeClr val="accent5"/>
                </a:solidFill>
                <a:latin typeface="Tahoma" pitchFamily="34" charset="0"/>
                <a:ea typeface="Tahoma" pitchFamily="34" charset="0"/>
                <a:cs typeface="Tahoma" pitchFamily="34" charset="0"/>
              </a:rPr>
              <a:t>HP2020 Target: 54.6%</a:t>
            </a:r>
            <a:endParaRPr lang="en-US" sz="1600" dirty="0">
              <a:solidFill>
                <a:schemeClr val="accent5"/>
              </a:solidFill>
              <a:latin typeface="Tahoma" pitchFamily="34" charset="0"/>
              <a:ea typeface="Tahoma" pitchFamily="34" charset="0"/>
              <a:cs typeface="Tahoma" pitchFamily="34" charset="0"/>
            </a:endParaRPr>
          </a:p>
        </p:txBody>
      </p:sp>
      <p:sp>
        <p:nvSpPr>
          <p:cNvPr id="28" name="Text Placeholder 76"/>
          <p:cNvSpPr>
            <a:spLocks noGrp="1"/>
          </p:cNvSpPr>
          <p:nvPr>
            <p:ph type="body" sz="quarter" idx="4294967295"/>
          </p:nvPr>
        </p:nvSpPr>
        <p:spPr>
          <a:xfrm>
            <a:off x="6781800" y="4357688"/>
            <a:ext cx="2362200" cy="442912"/>
          </a:xfrm>
        </p:spPr>
        <p:txBody>
          <a:bodyPr>
            <a:noAutofit/>
          </a:bodyPr>
          <a:lstStyle/>
          <a:p>
            <a:pPr marL="0" indent="0">
              <a:buNone/>
            </a:pPr>
            <a:r>
              <a:rPr lang="en-US" sz="1600" dirty="0" smtClean="0">
                <a:solidFill>
                  <a:schemeClr val="accent6"/>
                </a:solidFill>
                <a:latin typeface="Tahoma" pitchFamily="34" charset="0"/>
                <a:ea typeface="Tahoma" pitchFamily="34" charset="0"/>
                <a:cs typeface="Tahoma" pitchFamily="34" charset="0"/>
              </a:rPr>
              <a:t>HP2020 Target:  17.9%</a:t>
            </a:r>
            <a:endParaRPr lang="en-US" sz="1600" dirty="0">
              <a:solidFill>
                <a:schemeClr val="accent6"/>
              </a:solidFill>
              <a:latin typeface="Tahoma" pitchFamily="34" charset="0"/>
              <a:ea typeface="Tahoma" pitchFamily="34" charset="0"/>
              <a:cs typeface="Tahoma" pitchFamily="34" charset="0"/>
            </a:endParaRPr>
          </a:p>
        </p:txBody>
      </p:sp>
      <p:sp>
        <p:nvSpPr>
          <p:cNvPr id="12" name="Text Placeholder 76"/>
          <p:cNvSpPr>
            <a:spLocks noGrp="1"/>
          </p:cNvSpPr>
          <p:nvPr>
            <p:ph type="body" sz="quarter" idx="4294967295"/>
          </p:nvPr>
        </p:nvSpPr>
        <p:spPr>
          <a:xfrm>
            <a:off x="7302500" y="1295400"/>
            <a:ext cx="1841500" cy="457200"/>
          </a:xfrm>
        </p:spPr>
        <p:txBody>
          <a:bodyPr>
            <a:noAutofit/>
          </a:bodyPr>
          <a:lstStyle/>
          <a:p>
            <a:pPr marL="0" indent="0">
              <a:buNone/>
            </a:pPr>
            <a:r>
              <a:rPr lang="en-US" sz="1600" dirty="0" smtClean="0">
                <a:solidFill>
                  <a:srgbClr val="FB5192"/>
                </a:solidFill>
                <a:latin typeface="Tahoma" pitchFamily="34" charset="0"/>
                <a:ea typeface="Tahoma" pitchFamily="34" charset="0"/>
                <a:cs typeface="Tahoma" pitchFamily="34" charset="0"/>
              </a:rPr>
              <a:t>No HP2020 Target</a:t>
            </a:r>
            <a:endParaRPr lang="en-US" sz="1600" dirty="0">
              <a:solidFill>
                <a:srgbClr val="FB5192"/>
              </a:solidFill>
              <a:latin typeface="Tahoma" pitchFamily="34" charset="0"/>
              <a:ea typeface="Tahoma" pitchFamily="34" charset="0"/>
              <a:cs typeface="Tahoma" pitchFamily="34" charset="0"/>
            </a:endParaRPr>
          </a:p>
        </p:txBody>
      </p:sp>
      <p:sp>
        <p:nvSpPr>
          <p:cNvPr id="2" name="TextBox 1"/>
          <p:cNvSpPr txBox="1"/>
          <p:nvPr/>
        </p:nvSpPr>
        <p:spPr>
          <a:xfrm>
            <a:off x="-100644" y="990600"/>
            <a:ext cx="3110545" cy="3754874"/>
          </a:xfrm>
          <a:prstGeom prst="rect">
            <a:avLst/>
          </a:prstGeom>
          <a:noFill/>
        </p:spPr>
        <p:txBody>
          <a:bodyPr wrap="square" rtlCol="0">
            <a:spAutoFit/>
          </a:bodyPr>
          <a:lstStyle/>
          <a:p>
            <a:pPr algn="r">
              <a:lnSpc>
                <a:spcPct val="150000"/>
              </a:lnSpc>
            </a:pPr>
            <a:r>
              <a:rPr lang="en-US" sz="1400" dirty="0" smtClean="0">
                <a:solidFill>
                  <a:prstClr val="black"/>
                </a:solidFill>
                <a:latin typeface="Tahoma" pitchFamily="34" charset="0"/>
                <a:ea typeface="Tahoma" pitchFamily="34" charset="0"/>
                <a:cs typeface="Tahoma" pitchFamily="34" charset="0"/>
              </a:rPr>
              <a:t>Told how to use inhaler</a:t>
            </a:r>
          </a:p>
          <a:p>
            <a:pPr algn="r">
              <a:lnSpc>
                <a:spcPct val="150000"/>
              </a:lnSpc>
            </a:pPr>
            <a:endParaRPr lang="en-US" sz="1400" dirty="0" smtClean="0">
              <a:solidFill>
                <a:prstClr val="black"/>
              </a:solidFill>
              <a:latin typeface="Tahoma" pitchFamily="34" charset="0"/>
              <a:ea typeface="Tahoma" pitchFamily="34" charset="0"/>
              <a:cs typeface="Tahoma" pitchFamily="34" charset="0"/>
            </a:endParaRPr>
          </a:p>
          <a:p>
            <a:pPr algn="r">
              <a:lnSpc>
                <a:spcPct val="150000"/>
              </a:lnSpc>
            </a:pPr>
            <a:r>
              <a:rPr lang="en-US" sz="1400" dirty="0" smtClean="0">
                <a:solidFill>
                  <a:prstClr val="black"/>
                </a:solidFill>
                <a:latin typeface="Tahoma" pitchFamily="34" charset="0"/>
                <a:ea typeface="Tahoma" pitchFamily="34" charset="0"/>
                <a:cs typeface="Tahoma" pitchFamily="34" charset="0"/>
              </a:rPr>
              <a:t>No overuse of rescue inhaler</a:t>
            </a:r>
            <a:endParaRPr lang="en-US" sz="1400" dirty="0">
              <a:solidFill>
                <a:prstClr val="black"/>
              </a:solidFill>
              <a:latin typeface="Tahoma" pitchFamily="34" charset="0"/>
              <a:ea typeface="Tahoma" pitchFamily="34" charset="0"/>
              <a:cs typeface="Tahoma" pitchFamily="34" charset="0"/>
            </a:endParaRPr>
          </a:p>
          <a:p>
            <a:pPr algn="r">
              <a:lnSpc>
                <a:spcPct val="150000"/>
              </a:lnSpc>
            </a:pPr>
            <a:endParaRPr lang="en-US" sz="1400" dirty="0" smtClean="0">
              <a:solidFill>
                <a:prstClr val="black"/>
              </a:solidFill>
              <a:latin typeface="Tahoma" pitchFamily="34" charset="0"/>
              <a:ea typeface="Tahoma" pitchFamily="34" charset="0"/>
              <a:cs typeface="Tahoma" pitchFamily="34" charset="0"/>
            </a:endParaRPr>
          </a:p>
          <a:p>
            <a:pPr algn="r"/>
            <a:r>
              <a:rPr lang="en-US" sz="1400" dirty="0" smtClean="0">
                <a:solidFill>
                  <a:prstClr val="black"/>
                </a:solidFill>
                <a:latin typeface="Tahoma" pitchFamily="34" charset="0"/>
                <a:ea typeface="Tahoma" pitchFamily="34" charset="0"/>
                <a:cs typeface="Tahoma" pitchFamily="34" charset="0"/>
              </a:rPr>
              <a:t>Taught to recognize and respond to symptoms</a:t>
            </a:r>
            <a:endParaRPr lang="en-US" sz="1400" dirty="0">
              <a:solidFill>
                <a:prstClr val="black"/>
              </a:solidFill>
              <a:latin typeface="Tahoma" pitchFamily="34" charset="0"/>
              <a:ea typeface="Tahoma" pitchFamily="34" charset="0"/>
              <a:cs typeface="Tahoma" pitchFamily="34" charset="0"/>
            </a:endParaRPr>
          </a:p>
          <a:p>
            <a:pPr algn="r"/>
            <a:endParaRPr lang="en-US" sz="1400" dirty="0" smtClean="0">
              <a:solidFill>
                <a:prstClr val="black"/>
              </a:solidFill>
              <a:latin typeface="Tahoma" pitchFamily="34" charset="0"/>
              <a:ea typeface="Tahoma" pitchFamily="34" charset="0"/>
              <a:cs typeface="Tahoma" pitchFamily="34" charset="0"/>
            </a:endParaRPr>
          </a:p>
          <a:p>
            <a:pPr algn="r"/>
            <a:r>
              <a:rPr lang="en-US" sz="1400" dirty="0" smtClean="0">
                <a:solidFill>
                  <a:prstClr val="black"/>
                </a:solidFill>
                <a:latin typeface="Tahoma" pitchFamily="34" charset="0"/>
                <a:ea typeface="Tahoma" pitchFamily="34" charset="0"/>
                <a:cs typeface="Tahoma" pitchFamily="34" charset="0"/>
              </a:rPr>
              <a:t>Advice re: exposure </a:t>
            </a:r>
            <a:r>
              <a:rPr lang="en-US" sz="1400" dirty="0">
                <a:solidFill>
                  <a:prstClr val="black"/>
                </a:solidFill>
                <a:latin typeface="Tahoma" pitchFamily="34" charset="0"/>
                <a:ea typeface="Tahoma" pitchFamily="34" charset="0"/>
                <a:cs typeface="Tahoma" pitchFamily="34" charset="0"/>
              </a:rPr>
              <a:t>to environmental </a:t>
            </a:r>
            <a:r>
              <a:rPr lang="en-US" sz="1400" dirty="0" smtClean="0">
                <a:solidFill>
                  <a:prstClr val="black"/>
                </a:solidFill>
                <a:latin typeface="Tahoma" pitchFamily="34" charset="0"/>
                <a:ea typeface="Tahoma" pitchFamily="34" charset="0"/>
                <a:cs typeface="Tahoma" pitchFamily="34" charset="0"/>
              </a:rPr>
              <a:t>triggers</a:t>
            </a:r>
          </a:p>
          <a:p>
            <a:pPr algn="r">
              <a:lnSpc>
                <a:spcPct val="150000"/>
              </a:lnSpc>
            </a:pPr>
            <a:r>
              <a:rPr lang="en-US" sz="1400" dirty="0" smtClean="0">
                <a:solidFill>
                  <a:prstClr val="black"/>
                </a:solidFill>
                <a:latin typeface="Tahoma" pitchFamily="34" charset="0"/>
                <a:ea typeface="Tahoma" pitchFamily="34" charset="0"/>
                <a:cs typeface="Tahoma" pitchFamily="34" charset="0"/>
              </a:rPr>
              <a:t> </a:t>
            </a:r>
            <a:endParaRPr lang="en-US" sz="1400" dirty="0">
              <a:solidFill>
                <a:prstClr val="black"/>
              </a:solidFill>
              <a:latin typeface="Tahoma" pitchFamily="34" charset="0"/>
              <a:ea typeface="Tahoma" pitchFamily="34" charset="0"/>
              <a:cs typeface="Tahoma" pitchFamily="34" charset="0"/>
            </a:endParaRPr>
          </a:p>
          <a:p>
            <a:pPr algn="r">
              <a:lnSpc>
                <a:spcPct val="150000"/>
              </a:lnSpc>
            </a:pPr>
            <a:r>
              <a:rPr lang="en-US" sz="1400" dirty="0" smtClean="0">
                <a:solidFill>
                  <a:prstClr val="black"/>
                </a:solidFill>
                <a:latin typeface="Tahoma" pitchFamily="34" charset="0"/>
                <a:ea typeface="Tahoma" pitchFamily="34" charset="0"/>
                <a:cs typeface="Tahoma" pitchFamily="34" charset="0"/>
              </a:rPr>
              <a:t>Received written </a:t>
            </a:r>
            <a:r>
              <a:rPr lang="en-US" sz="1400" dirty="0">
                <a:solidFill>
                  <a:prstClr val="black"/>
                </a:solidFill>
                <a:latin typeface="Tahoma" pitchFamily="34" charset="0"/>
                <a:ea typeface="Tahoma" pitchFamily="34" charset="0"/>
                <a:cs typeface="Tahoma" pitchFamily="34" charset="0"/>
              </a:rPr>
              <a:t>asthma plan </a:t>
            </a:r>
            <a:endParaRPr lang="en-US" sz="1400" dirty="0" smtClean="0">
              <a:solidFill>
                <a:prstClr val="black"/>
              </a:solidFill>
              <a:latin typeface="Tahoma" pitchFamily="34" charset="0"/>
              <a:ea typeface="Tahoma" pitchFamily="34" charset="0"/>
              <a:cs typeface="Tahoma" pitchFamily="34" charset="0"/>
            </a:endParaRPr>
          </a:p>
          <a:p>
            <a:pPr algn="r">
              <a:lnSpc>
                <a:spcPct val="150000"/>
              </a:lnSpc>
            </a:pPr>
            <a:endParaRPr lang="en-US" sz="1400" dirty="0" smtClean="0">
              <a:solidFill>
                <a:prstClr val="black"/>
              </a:solidFill>
              <a:latin typeface="Tahoma" pitchFamily="34" charset="0"/>
              <a:ea typeface="Tahoma" pitchFamily="34" charset="0"/>
              <a:cs typeface="Tahoma" pitchFamily="34" charset="0"/>
            </a:endParaRPr>
          </a:p>
          <a:p>
            <a:pPr algn="r">
              <a:lnSpc>
                <a:spcPct val="150000"/>
              </a:lnSpc>
            </a:pPr>
            <a:r>
              <a:rPr lang="en-US" sz="1400" dirty="0" smtClean="0">
                <a:solidFill>
                  <a:prstClr val="black"/>
                </a:solidFill>
                <a:latin typeface="Tahoma" pitchFamily="34" charset="0"/>
                <a:ea typeface="Tahoma" pitchFamily="34" charset="0"/>
                <a:cs typeface="Tahoma" pitchFamily="34" charset="0"/>
              </a:rPr>
              <a:t>Told if asthma is work-related (2010)</a:t>
            </a:r>
            <a:endParaRPr lang="en-US" sz="1400" dirty="0">
              <a:solidFill>
                <a:prstClr val="black"/>
              </a:solidFill>
              <a:latin typeface="Tahoma" pitchFamily="34" charset="0"/>
              <a:ea typeface="Tahoma" pitchFamily="34" charset="0"/>
              <a:cs typeface="Tahoma" pitchFamily="34" charset="0"/>
            </a:endParaRPr>
          </a:p>
        </p:txBody>
      </p:sp>
      <p:sp>
        <p:nvSpPr>
          <p:cNvPr id="11" name="Text Placeholder 8"/>
          <p:cNvSpPr txBox="1">
            <a:spLocks/>
          </p:cNvSpPr>
          <p:nvPr/>
        </p:nvSpPr>
        <p:spPr>
          <a:xfrm>
            <a:off x="6248400" y="6324600"/>
            <a:ext cx="2438400" cy="45720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err="1" smtClean="0">
                <a:solidFill>
                  <a:prstClr val="black"/>
                </a:solidFill>
                <a:latin typeface="Tahoma" pitchFamily="34" charset="0"/>
                <a:ea typeface="Tahoma" pitchFamily="34" charset="0"/>
                <a:cs typeface="Tahoma" pitchFamily="34" charset="0"/>
              </a:rPr>
              <a:t>Objs</a:t>
            </a:r>
            <a:r>
              <a:rPr lang="en-US" sz="1200" dirty="0" smtClean="0">
                <a:solidFill>
                  <a:prstClr val="black"/>
                </a:solidFill>
                <a:latin typeface="Tahoma" pitchFamily="34" charset="0"/>
                <a:ea typeface="Tahoma" pitchFamily="34" charset="0"/>
                <a:cs typeface="Tahoma" pitchFamily="34" charset="0"/>
              </a:rPr>
              <a:t>. RD-7.1 through 7.5, 7.8</a:t>
            </a:r>
          </a:p>
          <a:p>
            <a:pPr algn="ctr">
              <a:spcBef>
                <a:spcPts val="0"/>
              </a:spcBef>
            </a:pPr>
            <a:r>
              <a:rPr lang="en-US" sz="1200" b="0" dirty="0" smtClean="0">
                <a:solidFill>
                  <a:prstClr val="black"/>
                </a:solidFill>
                <a:latin typeface="Tahoma" pitchFamily="34" charset="0"/>
                <a:ea typeface="Tahoma" pitchFamily="34" charset="0"/>
                <a:cs typeface="Tahoma" pitchFamily="34" charset="0"/>
              </a:rPr>
              <a:t>Increase </a:t>
            </a:r>
            <a:r>
              <a:rPr lang="en-US" sz="1200" b="0" dirty="0">
                <a:solidFill>
                  <a:prstClr val="black"/>
                </a:solidFill>
                <a:latin typeface="Tahoma" pitchFamily="34" charset="0"/>
                <a:ea typeface="Tahoma" pitchFamily="34" charset="0"/>
                <a:cs typeface="Tahoma" pitchFamily="34" charset="0"/>
              </a:rPr>
              <a:t>desired</a:t>
            </a:r>
          </a:p>
          <a:p>
            <a:pPr algn="l">
              <a:spcBef>
                <a:spcPts val="0"/>
              </a:spcBef>
            </a:pP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sp>
        <p:nvSpPr>
          <p:cNvPr id="14" name="Text Box 6"/>
          <p:cNvSpPr txBox="1">
            <a:spLocks noChangeArrowheads="1"/>
          </p:cNvSpPr>
          <p:nvPr/>
        </p:nvSpPr>
        <p:spPr bwMode="auto">
          <a:xfrm>
            <a:off x="1" y="5948565"/>
            <a:ext cx="6019800"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NOTES: I = 95% confidence interval. Data are for persons with current asthma who received the specified care from a health care provider, and are age adjusted to the 2000 standard population.</a:t>
            </a:r>
          </a:p>
          <a:p>
            <a:r>
              <a:rPr lang="en-US" sz="1200" b="1" dirty="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2"/>
          <p:cNvSpPr txBox="1">
            <a:spLocks/>
          </p:cNvSpPr>
          <p:nvPr/>
        </p:nvSpPr>
        <p:spPr>
          <a:xfrm>
            <a:off x="0" y="6553200"/>
            <a:ext cx="5867400" cy="228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200" dirty="0" smtClean="0">
                <a:solidFill>
                  <a:prstClr val="black"/>
                </a:solidFill>
                <a:latin typeface="Tahoma" pitchFamily="34" charset="0"/>
                <a:ea typeface="Tahoma" pitchFamily="34" charset="0"/>
                <a:cs typeface="Tahoma" pitchFamily="34" charset="0"/>
              </a:rPr>
              <a:t>SOURCE: National Health Interview Survey (NHIS</a:t>
            </a:r>
            <a:r>
              <a:rPr lang="en-US" sz="1200" dirty="0">
                <a:solidFill>
                  <a:prstClr val="black"/>
                </a:solidFill>
                <a:latin typeface="Tahoma" pitchFamily="34" charset="0"/>
                <a:ea typeface="Tahoma" pitchFamily="34" charset="0"/>
                <a:cs typeface="Tahoma" pitchFamily="34" charset="0"/>
              </a:rPr>
              <a:t>),</a:t>
            </a:r>
            <a:r>
              <a:rPr lang="en-US" sz="1200" dirty="0" smtClean="0">
                <a:solidFill>
                  <a:prstClr val="black"/>
                </a:solidFill>
                <a:latin typeface="Tahoma" pitchFamily="34" charset="0"/>
                <a:ea typeface="Tahoma" pitchFamily="34" charset="0"/>
                <a:cs typeface="Tahoma" pitchFamily="34" charset="0"/>
              </a:rPr>
              <a:t> CDC/NCHS.</a:t>
            </a:r>
            <a:endParaRPr lang="en-US" sz="1200" dirty="0">
              <a:solidFill>
                <a:prstClr val="black"/>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789033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Content Placeholder 4" descr="Graph"/>
          <p:cNvGraphicFramePr>
            <a:graphicFrameLocks noChangeAspect="1"/>
          </p:cNvGraphicFramePr>
          <p:nvPr>
            <p:extLst>
              <p:ext uri="{D42A27DB-BD31-4B8C-83A1-F6EECF244321}">
                <p14:modId xmlns:p14="http://schemas.microsoft.com/office/powerpoint/2010/main" val="2485333085"/>
              </p:ext>
            </p:extLst>
          </p:nvPr>
        </p:nvGraphicFramePr>
        <p:xfrm>
          <a:off x="152400" y="656491"/>
          <a:ext cx="8839200" cy="4982309"/>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a:xfrm>
            <a:off x="457200" y="0"/>
            <a:ext cx="8229600" cy="1143000"/>
          </a:xfrm>
        </p:spPr>
        <p:txBody>
          <a:bodyPr>
            <a:normAutofit/>
          </a:bodyPr>
          <a:lstStyle/>
          <a:p>
            <a:r>
              <a:rPr lang="en-US" sz="3200" b="1" dirty="0">
                <a:solidFill>
                  <a:srgbClr val="003F72"/>
                </a:solidFill>
                <a:latin typeface="Tahoma" pitchFamily="34" charset="0"/>
                <a:ea typeface="Tahoma" pitchFamily="34" charset="0"/>
                <a:cs typeface="Tahoma" pitchFamily="34" charset="0"/>
              </a:rPr>
              <a:t>Activity Limitations due to Asthma</a:t>
            </a:r>
            <a:br>
              <a:rPr lang="en-US" sz="3200" b="1" dirty="0">
                <a:solidFill>
                  <a:srgbClr val="003F72"/>
                </a:solidFill>
                <a:latin typeface="Tahoma" pitchFamily="34" charset="0"/>
                <a:ea typeface="Tahoma" pitchFamily="34" charset="0"/>
                <a:cs typeface="Tahoma" pitchFamily="34" charset="0"/>
              </a:rPr>
            </a:br>
            <a:r>
              <a:rPr lang="en-US" sz="3200" b="1" dirty="0">
                <a:solidFill>
                  <a:srgbClr val="003F72"/>
                </a:solidFill>
                <a:latin typeface="Tahoma" pitchFamily="34" charset="0"/>
                <a:ea typeface="Tahoma" pitchFamily="34" charset="0"/>
                <a:cs typeface="Tahoma" pitchFamily="34" charset="0"/>
              </a:rPr>
              <a:t>Adults 18+ Years, </a:t>
            </a:r>
            <a:r>
              <a:rPr lang="en-US" sz="3200" b="1" dirty="0" smtClean="0">
                <a:solidFill>
                  <a:srgbClr val="003F72"/>
                </a:solidFill>
                <a:latin typeface="Tahoma" pitchFamily="34" charset="0"/>
                <a:ea typeface="Tahoma" pitchFamily="34" charset="0"/>
                <a:cs typeface="Tahoma" pitchFamily="34" charset="0"/>
              </a:rPr>
              <a:t>2008–2012</a:t>
            </a:r>
            <a:endParaRPr lang="en-US" sz="3200" dirty="0"/>
          </a:p>
        </p:txBody>
      </p:sp>
      <p:sp>
        <p:nvSpPr>
          <p:cNvPr id="7" name="Text Placeholder 6"/>
          <p:cNvSpPr>
            <a:spLocks noGrp="1"/>
          </p:cNvSpPr>
          <p:nvPr>
            <p:ph idx="1"/>
          </p:nvPr>
        </p:nvSpPr>
        <p:spPr>
          <a:xfrm>
            <a:off x="0" y="6599237"/>
            <a:ext cx="8229600" cy="258763"/>
          </a:xfrm>
        </p:spPr>
        <p:txBody>
          <a:bodyPr>
            <a:normAutofit lnSpcReduction="10000"/>
          </a:bodyPr>
          <a:lstStyle/>
          <a:p>
            <a:pPr marL="0" indent="0">
              <a:buNone/>
            </a:pPr>
            <a:r>
              <a:rPr lang="en-US" sz="1200" dirty="0">
                <a:latin typeface="Tahoma" pitchFamily="34" charset="0"/>
                <a:ea typeface="Tahoma" pitchFamily="34" charset="0"/>
                <a:cs typeface="Tahoma" pitchFamily="34" charset="0"/>
              </a:rPr>
              <a:t>SOURCE: National Health Interview Survey (NHIS), CDC/NCHS</a:t>
            </a:r>
            <a:endParaRPr lang="en-US" sz="1200" dirty="0"/>
          </a:p>
        </p:txBody>
      </p:sp>
      <p:sp>
        <p:nvSpPr>
          <p:cNvPr id="15" name="Slide Number Placeholder 4"/>
          <p:cNvSpPr>
            <a:spLocks noGrp="1"/>
          </p:cNvSpPr>
          <p:nvPr>
            <p:ph type="sldNum" sz="quarter" idx="12"/>
          </p:nvPr>
        </p:nvSpPr>
        <p:spPr/>
        <p:txBody>
          <a:bodyPr/>
          <a:lstStyle/>
          <a:p>
            <a:pPr>
              <a:defRPr/>
            </a:pPr>
            <a:fld id="{1A4EBD27-DC53-4898-B72E-5655E4B22A68}" type="slidenum">
              <a:rPr lang="en-US" smtClean="0">
                <a:solidFill>
                  <a:prstClr val="black">
                    <a:tint val="75000"/>
                  </a:prstClr>
                </a:solidFill>
              </a:rPr>
              <a:pPr>
                <a:defRPr/>
              </a:pPr>
              <a:t>19</a:t>
            </a:fld>
            <a:endParaRPr lang="en-US" dirty="0">
              <a:solidFill>
                <a:prstClr val="black">
                  <a:tint val="75000"/>
                </a:prstClr>
              </a:solidFill>
            </a:endParaRPr>
          </a:p>
        </p:txBody>
      </p:sp>
      <p:sp>
        <p:nvSpPr>
          <p:cNvPr id="4" name="Text Placeholder 3"/>
          <p:cNvSpPr>
            <a:spLocks noGrp="1"/>
          </p:cNvSpPr>
          <p:nvPr>
            <p:ph type="body" sz="quarter" idx="4294967295"/>
          </p:nvPr>
        </p:nvSpPr>
        <p:spPr>
          <a:xfrm>
            <a:off x="0" y="5988050"/>
            <a:ext cx="7335838" cy="685800"/>
          </a:xfrm>
        </p:spPr>
        <p:txBody>
          <a:bodyPr>
            <a:normAutofit/>
          </a:bodyPr>
          <a:lstStyle/>
          <a:p>
            <a:pPr marL="0" indent="0">
              <a:buNone/>
            </a:pPr>
            <a:r>
              <a:rPr lang="en-US" sz="1200" dirty="0">
                <a:latin typeface="Tahoma" panose="020B0604030504040204" pitchFamily="34" charset="0"/>
                <a:ea typeface="Tahoma" panose="020B0604030504040204" pitchFamily="34" charset="0"/>
                <a:cs typeface="Tahoma" panose="020B0604030504040204" pitchFamily="34" charset="0"/>
              </a:rPr>
              <a:t>NOTES: I = 95% confidence interval. Data are for adults aged 18 years and over with current asthma who experienced activity limitations due to lung or breathing problems, and are age adjusted to the 2000 standard population. * Data are unreliable.   </a:t>
            </a:r>
          </a:p>
        </p:txBody>
      </p:sp>
      <p:sp>
        <p:nvSpPr>
          <p:cNvPr id="20" name="Text Placeholder 8"/>
          <p:cNvSpPr txBox="1">
            <a:spLocks/>
          </p:cNvSpPr>
          <p:nvPr/>
        </p:nvSpPr>
        <p:spPr>
          <a:xfrm>
            <a:off x="7335839" y="6324600"/>
            <a:ext cx="1427161" cy="45720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RD-4</a:t>
            </a:r>
          </a:p>
          <a:p>
            <a:pPr algn="ctr">
              <a:spcBef>
                <a:spcPts val="0"/>
              </a:spcBef>
            </a:pPr>
            <a:r>
              <a:rPr lang="en-US" sz="1200" b="0" dirty="0" smtClean="0">
                <a:solidFill>
                  <a:prstClr val="black"/>
                </a:solidFill>
                <a:latin typeface="Tahoma" pitchFamily="34" charset="0"/>
                <a:ea typeface="Tahoma" pitchFamily="34" charset="0"/>
                <a:cs typeface="Tahoma" pitchFamily="34" charset="0"/>
              </a:rPr>
              <a:t>Decrease </a:t>
            </a:r>
            <a:r>
              <a:rPr lang="en-US" sz="1200" b="0" dirty="0">
                <a:solidFill>
                  <a:prstClr val="black"/>
                </a:solidFill>
                <a:latin typeface="Tahoma" pitchFamily="34" charset="0"/>
                <a:ea typeface="Tahoma" pitchFamily="34" charset="0"/>
                <a:cs typeface="Tahoma" pitchFamily="34" charset="0"/>
              </a:rPr>
              <a:t>desired</a:t>
            </a:r>
          </a:p>
          <a:p>
            <a:pPr algn="l">
              <a:spcBef>
                <a:spcPts val="0"/>
              </a:spcBef>
            </a:pP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sp>
        <p:nvSpPr>
          <p:cNvPr id="22" name="Text Placeholder 76"/>
          <p:cNvSpPr txBox="1">
            <a:spLocks/>
          </p:cNvSpPr>
          <p:nvPr/>
        </p:nvSpPr>
        <p:spPr>
          <a:xfrm>
            <a:off x="6019800" y="2681287"/>
            <a:ext cx="2408237" cy="44291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600" dirty="0" smtClean="0">
                <a:solidFill>
                  <a:prstClr val="black"/>
                </a:solidFill>
                <a:latin typeface="Tahoma" pitchFamily="34" charset="0"/>
                <a:ea typeface="Tahoma" pitchFamily="34" charset="0"/>
                <a:cs typeface="Tahoma" pitchFamily="34" charset="0"/>
              </a:rPr>
              <a:t>HP2020 Target: 10.3%</a:t>
            </a:r>
            <a:endParaRPr lang="en-US" sz="1600" dirty="0">
              <a:solidFill>
                <a:prstClr val="black"/>
              </a:solidFill>
              <a:latin typeface="Tahoma" pitchFamily="34" charset="0"/>
              <a:ea typeface="Tahoma" pitchFamily="34" charset="0"/>
              <a:cs typeface="Tahoma" pitchFamily="34" charset="0"/>
            </a:endParaRPr>
          </a:p>
        </p:txBody>
      </p:sp>
      <p:cxnSp>
        <p:nvCxnSpPr>
          <p:cNvPr id="23" name="Straight Connector 22" descr="Spanner"/>
          <p:cNvCxnSpPr/>
          <p:nvPr/>
        </p:nvCxnSpPr>
        <p:spPr>
          <a:xfrm>
            <a:off x="4191000" y="5257800"/>
            <a:ext cx="3581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29000" y="5257800"/>
            <a:ext cx="5029200" cy="307777"/>
          </a:xfrm>
          <a:prstGeom prst="rect">
            <a:avLst/>
          </a:prstGeom>
          <a:noFill/>
        </p:spPr>
        <p:txBody>
          <a:bodyPr wrap="square" rtlCol="0">
            <a:spAutoFit/>
          </a:bodyPr>
          <a:lstStyle/>
          <a:p>
            <a:pPr algn="ctr"/>
            <a:r>
              <a:rPr lang="en-US" sz="1400" dirty="0" smtClean="0">
                <a:solidFill>
                  <a:prstClr val="black"/>
                </a:solidFill>
                <a:latin typeface="Tahoma" panose="020B0604030504040204" pitchFamily="34" charset="0"/>
                <a:ea typeface="Tahoma" panose="020B0604030504040204" pitchFamily="34" charset="0"/>
                <a:cs typeface="Tahoma" panose="020B0604030504040204" pitchFamily="34" charset="0"/>
              </a:rPr>
              <a:t>Family Income (Percent Poverty Threshold)</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6" name="Rectangle 25" descr="2008"/>
          <p:cNvSpPr/>
          <p:nvPr/>
        </p:nvSpPr>
        <p:spPr>
          <a:xfrm>
            <a:off x="3691401" y="1597223"/>
            <a:ext cx="228600" cy="228600"/>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solidFill>
                <a:prstClr val="white"/>
              </a:solidFill>
            </a:endParaRPr>
          </a:p>
        </p:txBody>
      </p:sp>
      <p:sp>
        <p:nvSpPr>
          <p:cNvPr id="27" name="TextBox 8"/>
          <p:cNvSpPr txBox="1"/>
          <p:nvPr/>
        </p:nvSpPr>
        <p:spPr>
          <a:xfrm>
            <a:off x="3920001" y="1597223"/>
            <a:ext cx="575799" cy="30777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smtClean="0">
                <a:solidFill>
                  <a:prstClr val="black"/>
                </a:solidFill>
                <a:latin typeface="Tahoma" pitchFamily="34" charset="0"/>
                <a:ea typeface="Tahoma" pitchFamily="34" charset="0"/>
                <a:cs typeface="Tahoma" pitchFamily="34" charset="0"/>
              </a:rPr>
              <a:t>2008</a:t>
            </a:r>
            <a:endParaRPr lang="en-US" sz="1400" dirty="0">
              <a:solidFill>
                <a:prstClr val="black"/>
              </a:solidFill>
              <a:latin typeface="Tahoma" pitchFamily="34" charset="0"/>
              <a:ea typeface="Tahoma" pitchFamily="34" charset="0"/>
              <a:cs typeface="Tahoma" pitchFamily="34" charset="0"/>
            </a:endParaRPr>
          </a:p>
        </p:txBody>
      </p:sp>
      <p:sp>
        <p:nvSpPr>
          <p:cNvPr id="28" name="Rectangle 27" descr="2012"/>
          <p:cNvSpPr/>
          <p:nvPr/>
        </p:nvSpPr>
        <p:spPr>
          <a:xfrm>
            <a:off x="4953000" y="1597223"/>
            <a:ext cx="228600" cy="228600"/>
          </a:xfrm>
          <a:prstGeom prst="rect">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solidFill>
                <a:prstClr val="white"/>
              </a:solidFill>
            </a:endParaRPr>
          </a:p>
        </p:txBody>
      </p:sp>
      <p:sp>
        <p:nvSpPr>
          <p:cNvPr id="29" name="TextBox 14"/>
          <p:cNvSpPr txBox="1"/>
          <p:nvPr/>
        </p:nvSpPr>
        <p:spPr>
          <a:xfrm>
            <a:off x="5181600" y="1597223"/>
            <a:ext cx="575799" cy="30777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smtClean="0">
                <a:solidFill>
                  <a:prstClr val="black"/>
                </a:solidFill>
                <a:latin typeface="Tahoma" pitchFamily="34" charset="0"/>
                <a:ea typeface="Tahoma" pitchFamily="34" charset="0"/>
                <a:cs typeface="Tahoma" pitchFamily="34" charset="0"/>
              </a:rPr>
              <a:t>2012</a:t>
            </a:r>
            <a:endParaRPr lang="en-US" sz="1400" dirty="0">
              <a:solidFill>
                <a:prstClr val="black"/>
              </a:solidFill>
              <a:latin typeface="Tahoma" pitchFamily="34" charset="0"/>
              <a:ea typeface="Tahoma" pitchFamily="34" charset="0"/>
              <a:cs typeface="Tahoma" pitchFamily="34" charset="0"/>
            </a:endParaRPr>
          </a:p>
        </p:txBody>
      </p:sp>
      <p:sp>
        <p:nvSpPr>
          <p:cNvPr id="14" name="TextBox 13"/>
          <p:cNvSpPr txBox="1"/>
          <p:nvPr/>
        </p:nvSpPr>
        <p:spPr>
          <a:xfrm>
            <a:off x="7335839" y="4034135"/>
            <a:ext cx="304800" cy="461665"/>
          </a:xfrm>
          <a:prstGeom prst="rect">
            <a:avLst/>
          </a:prstGeom>
          <a:noFill/>
        </p:spPr>
        <p:txBody>
          <a:bodyPr wrap="square" rtlCol="0">
            <a:spAutoFit/>
          </a:bodyPr>
          <a:lstStyle/>
          <a:p>
            <a:r>
              <a:rPr lang="en-US" sz="2400" dirty="0" smtClean="0">
                <a:solidFill>
                  <a:prstClr val="white"/>
                </a:solidFill>
              </a:rPr>
              <a:t>*</a:t>
            </a:r>
            <a:endParaRPr lang="en-US" sz="2400" dirty="0">
              <a:solidFill>
                <a:prstClr val="white"/>
              </a:solidFill>
            </a:endParaRPr>
          </a:p>
        </p:txBody>
      </p:sp>
    </p:spTree>
    <p:extLst>
      <p:ext uri="{BB962C8B-B14F-4D97-AF65-F5344CB8AC3E}">
        <p14:creationId xmlns:p14="http://schemas.microsoft.com/office/powerpoint/2010/main" val="185855282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905000"/>
          </a:xfrm>
        </p:spPr>
        <p:txBody>
          <a:bodyPr>
            <a:normAutofit/>
          </a:bodyPr>
          <a:lstStyle/>
          <a:p>
            <a:pPr lvl="0">
              <a:defRPr/>
            </a:pPr>
            <a:r>
              <a:rPr lang="en-US" dirty="0">
                <a:latin typeface="Arial Black" panose="020B0A04020102020204" pitchFamily="34" charset="0"/>
              </a:rPr>
              <a:t>Howard K. </a:t>
            </a:r>
            <a:r>
              <a:rPr lang="en-US" dirty="0" err="1">
                <a:latin typeface="Arial Black" panose="020B0A04020102020204" pitchFamily="34" charset="0"/>
              </a:rPr>
              <a:t>Koh</a:t>
            </a:r>
            <a:r>
              <a:rPr lang="en-US" dirty="0">
                <a:latin typeface="Arial Black" panose="020B0A04020102020204" pitchFamily="34" charset="0"/>
              </a:rPr>
              <a:t>, MD, MPH </a:t>
            </a:r>
            <a:r>
              <a:rPr lang="en-US" sz="2400" dirty="0">
                <a:latin typeface="Arial Black" panose="020B0A04020102020204" pitchFamily="34" charset="0"/>
              </a:rPr>
              <a:t/>
            </a:r>
            <a:br>
              <a:rPr lang="en-US" sz="2400" dirty="0">
                <a:latin typeface="Arial Black" panose="020B0A04020102020204" pitchFamily="34" charset="0"/>
              </a:rPr>
            </a:br>
            <a:r>
              <a:rPr lang="en-US" sz="2200" dirty="0">
                <a:latin typeface="Arial Black" panose="020B0A04020102020204" pitchFamily="34" charset="0"/>
              </a:rPr>
              <a:t>Assistant Secretary for Health</a:t>
            </a:r>
            <a:br>
              <a:rPr lang="en-US" sz="2200" dirty="0">
                <a:latin typeface="Arial Black" panose="020B0A04020102020204" pitchFamily="34" charset="0"/>
              </a:rPr>
            </a:br>
            <a:r>
              <a:rPr lang="en-US" sz="2200" dirty="0">
                <a:latin typeface="Arial Black" panose="020B0A04020102020204" pitchFamily="34" charset="0"/>
              </a:rPr>
              <a:t>U.S. Department of Health and Human Services</a:t>
            </a:r>
            <a:r>
              <a:rPr lang="en-US" sz="1600" dirty="0"/>
              <a:t/>
            </a:r>
            <a:br>
              <a:rPr lang="en-US" sz="1600" dirty="0"/>
            </a:br>
            <a:endParaRPr lang="en-US" sz="22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3200" b="1" dirty="0">
                <a:solidFill>
                  <a:srgbClr val="003F72"/>
                </a:solidFill>
                <a:latin typeface="Tahoma" pitchFamily="34" charset="0"/>
                <a:ea typeface="Tahoma" pitchFamily="34" charset="0"/>
                <a:cs typeface="Tahoma" pitchFamily="34" charset="0"/>
              </a:rPr>
              <a:t>Burden of Respiratory Diseases, 2010 </a:t>
            </a:r>
            <a:endParaRPr lang="en-US" sz="3200" dirty="0"/>
          </a:p>
        </p:txBody>
      </p:sp>
      <p:sp>
        <p:nvSpPr>
          <p:cNvPr id="5" name="Slide Number Placeholder 4"/>
          <p:cNvSpPr>
            <a:spLocks noGrp="1"/>
          </p:cNvSpPr>
          <p:nvPr>
            <p:ph type="sldNum" sz="quarter" idx="12"/>
          </p:nvPr>
        </p:nvSpPr>
        <p:spPr/>
        <p:txBody>
          <a:bodyPr/>
          <a:lstStyle/>
          <a:p>
            <a:pPr>
              <a:defRPr/>
            </a:pPr>
            <a:fld id="{1A4EBD27-DC53-4898-B72E-5655E4B22A68}" type="slidenum">
              <a:rPr lang="en-US" smtClean="0">
                <a:solidFill>
                  <a:prstClr val="black">
                    <a:tint val="75000"/>
                  </a:prstClr>
                </a:solidFill>
              </a:rPr>
              <a:pPr>
                <a:defRPr/>
              </a:pPr>
              <a:t>20</a:t>
            </a:fld>
            <a:endParaRPr lang="en-US" dirty="0">
              <a:solidFill>
                <a:prstClr val="black">
                  <a:tint val="75000"/>
                </a:prstClr>
              </a:solidFill>
            </a:endParaRPr>
          </a:p>
        </p:txBody>
      </p:sp>
      <p:sp>
        <p:nvSpPr>
          <p:cNvPr id="13" name="Text Box 1028"/>
          <p:cNvSpPr txBox="1">
            <a:spLocks noChangeArrowheads="1"/>
          </p:cNvSpPr>
          <p:nvPr/>
        </p:nvSpPr>
        <p:spPr bwMode="auto">
          <a:xfrm>
            <a:off x="0" y="6172200"/>
            <a:ext cx="8382000" cy="830997"/>
          </a:xfrm>
          <a:prstGeom prst="rect">
            <a:avLst/>
          </a:prstGeom>
          <a:noFill/>
          <a:ln w="12700">
            <a:noFill/>
            <a:miter lim="800000"/>
            <a:headEnd type="none" w="sm" len="sm"/>
            <a:tailEnd type="none" w="sm" len="sm"/>
          </a:ln>
        </p:spPr>
        <p:txBody>
          <a:bodyPr wrap="square">
            <a:spAutoFit/>
          </a:bodyPr>
          <a:lstStyle/>
          <a:p>
            <a:r>
              <a:rPr lang="en-US" sz="1200" dirty="0" smtClean="0">
                <a:solidFill>
                  <a:prstClr val="black"/>
                </a:solidFill>
                <a:latin typeface="Tahoma" pitchFamily="34" charset="0"/>
                <a:ea typeface="Tahoma" pitchFamily="34" charset="0"/>
                <a:cs typeface="Tahoma" pitchFamily="34" charset="0"/>
              </a:rPr>
              <a:t>SOURCES</a:t>
            </a:r>
            <a:r>
              <a:rPr lang="en-US" sz="1200" dirty="0">
                <a:solidFill>
                  <a:prstClr val="black"/>
                </a:solidFill>
                <a:latin typeface="Tahoma" pitchFamily="34" charset="0"/>
                <a:ea typeface="Tahoma" pitchFamily="34" charset="0"/>
                <a:cs typeface="Tahoma" pitchFamily="34" charset="0"/>
              </a:rPr>
              <a:t>: National Vital Statistics System—Mortality (NVSS-M), </a:t>
            </a:r>
            <a:r>
              <a:rPr lang="en-US" sz="1200" dirty="0" smtClean="0">
                <a:solidFill>
                  <a:prstClr val="black"/>
                </a:solidFill>
                <a:latin typeface="Tahoma" pitchFamily="34" charset="0"/>
                <a:ea typeface="Tahoma" pitchFamily="34" charset="0"/>
                <a:cs typeface="Tahoma" pitchFamily="34" charset="0"/>
              </a:rPr>
              <a:t>National </a:t>
            </a:r>
            <a:r>
              <a:rPr lang="en-US" sz="1200" dirty="0">
                <a:solidFill>
                  <a:prstClr val="black"/>
                </a:solidFill>
                <a:latin typeface="Tahoma" pitchFamily="34" charset="0"/>
                <a:ea typeface="Tahoma" pitchFamily="34" charset="0"/>
                <a:cs typeface="Tahoma" pitchFamily="34" charset="0"/>
              </a:rPr>
              <a:t>Hospital Discharge Survey (NHDS), National Hospital Ambulatory Medical Care Survey (NHAMCS), National </a:t>
            </a:r>
            <a:r>
              <a:rPr lang="en-US" sz="1200" dirty="0" smtClean="0">
                <a:solidFill>
                  <a:prstClr val="black"/>
                </a:solidFill>
                <a:latin typeface="Tahoma" pitchFamily="34" charset="0"/>
                <a:ea typeface="Tahoma" pitchFamily="34" charset="0"/>
                <a:cs typeface="Tahoma" pitchFamily="34" charset="0"/>
              </a:rPr>
              <a:t>Ambulatory </a:t>
            </a:r>
            <a:r>
              <a:rPr lang="en-US" sz="1200" dirty="0">
                <a:solidFill>
                  <a:prstClr val="black"/>
                </a:solidFill>
                <a:latin typeface="Tahoma" pitchFamily="34" charset="0"/>
                <a:ea typeface="Tahoma" pitchFamily="34" charset="0"/>
                <a:cs typeface="Tahoma" pitchFamily="34" charset="0"/>
              </a:rPr>
              <a:t>Medical Care Survey (</a:t>
            </a:r>
            <a:r>
              <a:rPr lang="en-US" sz="1200" dirty="0" smtClean="0">
                <a:solidFill>
                  <a:prstClr val="black"/>
                </a:solidFill>
                <a:latin typeface="Tahoma" pitchFamily="34" charset="0"/>
                <a:ea typeface="Tahoma" pitchFamily="34" charset="0"/>
                <a:cs typeface="Tahoma" pitchFamily="34" charset="0"/>
              </a:rPr>
              <a:t>NAMCS</a:t>
            </a:r>
            <a:r>
              <a:rPr lang="en-US" sz="1200" dirty="0">
                <a:solidFill>
                  <a:prstClr val="black"/>
                </a:solidFill>
                <a:latin typeface="Tahoma" pitchFamily="34" charset="0"/>
                <a:ea typeface="Tahoma" pitchFamily="34" charset="0"/>
                <a:cs typeface="Tahoma" pitchFamily="34" charset="0"/>
              </a:rPr>
              <a:t>), </a:t>
            </a:r>
            <a:r>
              <a:rPr lang="en-US" sz="1200" dirty="0" smtClean="0">
                <a:solidFill>
                  <a:prstClr val="black"/>
                </a:solidFill>
                <a:latin typeface="Tahoma" pitchFamily="34" charset="0"/>
                <a:ea typeface="Tahoma" pitchFamily="34" charset="0"/>
                <a:cs typeface="Tahoma" pitchFamily="34" charset="0"/>
              </a:rPr>
              <a:t>and National </a:t>
            </a:r>
            <a:r>
              <a:rPr lang="en-US" sz="1200" dirty="0">
                <a:solidFill>
                  <a:prstClr val="black"/>
                </a:solidFill>
                <a:latin typeface="Tahoma" pitchFamily="34" charset="0"/>
                <a:ea typeface="Tahoma" pitchFamily="34" charset="0"/>
                <a:cs typeface="Tahoma" pitchFamily="34" charset="0"/>
              </a:rPr>
              <a:t>Health Interview Survey (NHIS), CDC/NCHS. </a:t>
            </a:r>
            <a:endParaRPr lang="en-US" sz="1200" dirty="0">
              <a:solidFill>
                <a:srgbClr val="FF0000"/>
              </a:solidFill>
              <a:latin typeface="Tahoma" pitchFamily="34" charset="0"/>
              <a:ea typeface="Tahoma" pitchFamily="34" charset="0"/>
              <a:cs typeface="Tahoma" pitchFamily="34" charset="0"/>
            </a:endParaRPr>
          </a:p>
          <a:p>
            <a:endParaRPr lang="en-US" sz="1200" dirty="0">
              <a:solidFill>
                <a:prstClr val="black"/>
              </a:solidFill>
              <a:latin typeface="Tahoma" pitchFamily="34" charset="0"/>
              <a:ea typeface="Tahoma" pitchFamily="34" charset="0"/>
              <a:cs typeface="Tahoma" pitchFamily="34" charset="0"/>
            </a:endParaRPr>
          </a:p>
        </p:txBody>
      </p:sp>
      <p:sp>
        <p:nvSpPr>
          <p:cNvPr id="8" name="Rectangle 9"/>
          <p:cNvSpPr>
            <a:spLocks noChangeArrowheads="1"/>
          </p:cNvSpPr>
          <p:nvPr/>
        </p:nvSpPr>
        <p:spPr bwMode="auto">
          <a:xfrm>
            <a:off x="0" y="5181600"/>
            <a:ext cx="9067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NOTES: Data are for all ages except for COPD prevalence which is among adults aged 18 and over. Deaths are based on an underlying cause of asthma (ICD-10 codes J45–J46) or COPD (ICD-10 codes J40–J44). Hospital discharges, emergency department visits, and office visits are based on a principal diagnosis of asthma (ICD-9-CM code 493) or COPD (ICD-9-CM code 490-492, 496). Asthma prevalence is defined as the proportion of persons with current asthma. COPD prevalence is defined as proportion of adults who have ever been diagnosed with emphysema or who were diagnosed with chronic bronchitis in the last 12 months. </a:t>
            </a:r>
          </a:p>
        </p:txBody>
      </p:sp>
      <p:pic>
        <p:nvPicPr>
          <p:cNvPr id="3" name="Picture 2" descr="Burden of COP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776" y="1770888"/>
            <a:ext cx="7394448" cy="3316224"/>
          </a:xfrm>
          <a:prstGeom prst="rect">
            <a:avLst/>
          </a:prstGeom>
        </p:spPr>
      </p:pic>
    </p:spTree>
    <p:extLst>
      <p:ext uri="{BB962C8B-B14F-4D97-AF65-F5344CB8AC3E}">
        <p14:creationId xmlns:p14="http://schemas.microsoft.com/office/powerpoint/2010/main" val="16030367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685800"/>
          </a:xfrm>
        </p:spPr>
        <p:txBody>
          <a:bodyPr>
            <a:noAutofit/>
          </a:bodyPr>
          <a:lstStyle/>
          <a:p>
            <a:r>
              <a:rPr lang="en-US" sz="3200" b="1" dirty="0">
                <a:solidFill>
                  <a:srgbClr val="003F72"/>
                </a:solidFill>
                <a:latin typeface="Tahoma" pitchFamily="34" charset="0"/>
                <a:ea typeface="Tahoma" pitchFamily="34" charset="0"/>
                <a:cs typeface="Tahoma" pitchFamily="34" charset="0"/>
              </a:rPr>
              <a:t>COPD Prevalence, Adults </a:t>
            </a:r>
            <a:r>
              <a:rPr lang="en-US" sz="3200" b="1" dirty="0" smtClean="0">
                <a:solidFill>
                  <a:srgbClr val="003F72"/>
                </a:solidFill>
                <a:latin typeface="Tahoma" pitchFamily="34" charset="0"/>
                <a:ea typeface="Tahoma" pitchFamily="34" charset="0"/>
                <a:cs typeface="Tahoma" pitchFamily="34" charset="0"/>
              </a:rPr>
              <a:t>45+ </a:t>
            </a:r>
            <a:r>
              <a:rPr lang="en-US" sz="3200" b="1" dirty="0">
                <a:solidFill>
                  <a:srgbClr val="003F72"/>
                </a:solidFill>
                <a:latin typeface="Tahoma" pitchFamily="34" charset="0"/>
                <a:ea typeface="Tahoma" pitchFamily="34" charset="0"/>
                <a:cs typeface="Tahoma" pitchFamily="34" charset="0"/>
              </a:rPr>
              <a:t>Years, </a:t>
            </a:r>
            <a:r>
              <a:rPr lang="en-US" sz="3200" b="1" dirty="0" smtClean="0">
                <a:solidFill>
                  <a:srgbClr val="003F72"/>
                </a:solidFill>
                <a:latin typeface="Tahoma" pitchFamily="34" charset="0"/>
                <a:ea typeface="Tahoma" pitchFamily="34" charset="0"/>
                <a:cs typeface="Tahoma" pitchFamily="34" charset="0"/>
              </a:rPr>
              <a:t>2012</a:t>
            </a:r>
            <a:endParaRPr lang="en-US" sz="2400" b="1" dirty="0"/>
          </a:p>
        </p:txBody>
      </p:sp>
      <p:pic>
        <p:nvPicPr>
          <p:cNvPr id="1026" name="Picture 2" descr="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794" y="990600"/>
            <a:ext cx="7879080" cy="4760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9"/>
          <p:cNvSpPr>
            <a:spLocks noChangeArrowheads="1"/>
          </p:cNvSpPr>
          <p:nvPr/>
        </p:nvSpPr>
        <p:spPr bwMode="auto">
          <a:xfrm>
            <a:off x="0" y="5957191"/>
            <a:ext cx="9067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NOTES: Data are for adults aged 45 years and over who have ever been diagnosed with COPD, emphysema, or chronic bronchitis, and are age adjusted to the 2000 standard population. State data from the BRFSS may not be comparable to the national data from the NHIS. </a:t>
            </a:r>
          </a:p>
        </p:txBody>
      </p:sp>
      <p:sp>
        <p:nvSpPr>
          <p:cNvPr id="7" name="Text Placeholder 6"/>
          <p:cNvSpPr txBox="1">
            <a:spLocks/>
          </p:cNvSpPr>
          <p:nvPr/>
        </p:nvSpPr>
        <p:spPr>
          <a:xfrm>
            <a:off x="-12940" y="6565900"/>
            <a:ext cx="6986588" cy="2921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200" dirty="0" smtClean="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Behavioral Risk Factor Surveillance System (BRFSS), </a:t>
            </a:r>
            <a:r>
              <a:rPr lang="en-US" sz="1200" dirty="0" smtClean="0">
                <a:solidFill>
                  <a:prstClr val="black"/>
                </a:solidFill>
                <a:latin typeface="Tahoma" panose="020B0604030504040204" pitchFamily="34" charset="0"/>
                <a:ea typeface="Tahoma" panose="020B0604030504040204" pitchFamily="34" charset="0"/>
                <a:cs typeface="Tahoma" panose="020B0604030504040204" pitchFamily="34" charset="0"/>
              </a:rPr>
              <a:t>CDC/PHSPO.</a:t>
            </a:r>
            <a:endParaRPr lang="en-US"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 name="Slide Number Placeholder 4"/>
          <p:cNvSpPr>
            <a:spLocks noGrp="1"/>
          </p:cNvSpPr>
          <p:nvPr>
            <p:ph type="sldNum" sz="quarter" idx="12"/>
          </p:nvPr>
        </p:nvSpPr>
        <p:spPr>
          <a:xfrm>
            <a:off x="8686800" y="6477000"/>
            <a:ext cx="457200" cy="457200"/>
          </a:xfrm>
        </p:spPr>
        <p:txBody>
          <a:bodyPr/>
          <a:lstStyle/>
          <a:p>
            <a:pPr>
              <a:defRPr/>
            </a:pPr>
            <a:fld id="{1A4EBD27-DC53-4898-B72E-5655E4B22A68}" type="slidenum">
              <a:rPr lang="en-US" smtClean="0">
                <a:solidFill>
                  <a:prstClr val="black">
                    <a:tint val="75000"/>
                  </a:prstClr>
                </a:solidFill>
              </a:rPr>
              <a:pPr>
                <a:defRPr/>
              </a:pPr>
              <a:t>21</a:t>
            </a:fld>
            <a:endParaRPr lang="en-US" dirty="0">
              <a:solidFill>
                <a:prstClr val="black">
                  <a:tint val="75000"/>
                </a:prstClr>
              </a:solidFill>
            </a:endParaRPr>
          </a:p>
        </p:txBody>
      </p:sp>
    </p:spTree>
    <p:extLst>
      <p:ext uri="{BB962C8B-B14F-4D97-AF65-F5344CB8AC3E}">
        <p14:creationId xmlns:p14="http://schemas.microsoft.com/office/powerpoint/2010/main" val="41025147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95262"/>
            <a:ext cx="9144000" cy="566738"/>
          </a:xfrm>
        </p:spPr>
        <p:txBody>
          <a:bodyPr>
            <a:noAutofit/>
          </a:bodyPr>
          <a:lstStyle/>
          <a:p>
            <a:r>
              <a:rPr lang="en-US" sz="3200" b="1" dirty="0" smtClean="0">
                <a:solidFill>
                  <a:srgbClr val="003F72"/>
                </a:solidFill>
                <a:latin typeface="Tahoma" pitchFamily="34" charset="0"/>
                <a:ea typeface="Tahoma" pitchFamily="34" charset="0"/>
                <a:cs typeface="Tahoma" pitchFamily="34" charset="0"/>
              </a:rPr>
              <a:t>COPD Prevalence, 1997–2012</a:t>
            </a:r>
            <a:endParaRPr lang="en-US" sz="3200" b="1" dirty="0">
              <a:solidFill>
                <a:srgbClr val="003F72"/>
              </a:solidFill>
              <a:latin typeface="Tahoma" pitchFamily="34" charset="0"/>
              <a:ea typeface="Tahoma" pitchFamily="34" charset="0"/>
              <a:cs typeface="Tahoma" pitchFamily="34" charset="0"/>
            </a:endParaRPr>
          </a:p>
        </p:txBody>
      </p:sp>
      <p:graphicFrame>
        <p:nvGraphicFramePr>
          <p:cNvPr id="4" name="Content Placeholder 3" descr="This figure is a line chart showing trends in overall cancer mortality between 1999 and 2007 for the total population, as well as by five population subgroups (American Indian or Alaska Native, Asian or Pacific Islander, Hispanic, non-Hispanic black, and non-Hispanic white). &#10;&#10;The overall cancer death rate (tracked with Healthy People 2010 objective 3-1) declined 11.2% between 1999 and 2007, from 200.8 to 178.4 per 100,000 population (age adjusted), moving closer to the 2010 target of 158.6 per 100,000. This decline is reflected among all population subgroups. However, disparities persisted. In 2007, the Asian or Pacific Islander population remained with the lowest rate of overall cancer mortality, 106.7 per 100,000 (age adjusted), whereas the non-Hispanic black population remained with the highest rate, 221.7 per 100,000 (age adjusted), over twice the rate for the Asian or Pacific Islander population.&#10;" title="Trends in overall cancer mortality between 1999 and 2007"/>
          <p:cNvGraphicFramePr>
            <a:graphicFrameLocks noGrp="1"/>
          </p:cNvGraphicFramePr>
          <p:nvPr>
            <p:ph type="chart" sz="quarter" idx="4294967295"/>
            <p:extLst>
              <p:ext uri="{D42A27DB-BD31-4B8C-83A1-F6EECF244321}">
                <p14:modId xmlns:p14="http://schemas.microsoft.com/office/powerpoint/2010/main" val="2013905235"/>
              </p:ext>
            </p:extLst>
          </p:nvPr>
        </p:nvGraphicFramePr>
        <p:xfrm>
          <a:off x="0" y="1143000"/>
          <a:ext cx="8991600" cy="4826000"/>
        </p:xfrm>
        <a:graphic>
          <a:graphicData uri="http://schemas.openxmlformats.org/drawingml/2006/chart">
            <c:chart xmlns:c="http://schemas.openxmlformats.org/drawingml/2006/chart" xmlns:r="http://schemas.openxmlformats.org/officeDocument/2006/relationships" r:id="rId3"/>
          </a:graphicData>
        </a:graphic>
      </p:graphicFrame>
      <p:sp>
        <p:nvSpPr>
          <p:cNvPr id="82" name="Text Placeholder 81"/>
          <p:cNvSpPr>
            <a:spLocks noGrp="1"/>
          </p:cNvSpPr>
          <p:nvPr>
            <p:ph type="body" sz="quarter" idx="4294967295"/>
          </p:nvPr>
        </p:nvSpPr>
        <p:spPr>
          <a:xfrm>
            <a:off x="7700963" y="1828800"/>
            <a:ext cx="1290637" cy="304800"/>
          </a:xfrm>
        </p:spPr>
        <p:txBody>
          <a:bodyPr>
            <a:noAutofit/>
          </a:bodyPr>
          <a:lstStyle/>
          <a:p>
            <a:pPr marL="0" indent="0" algn="r">
              <a:buNone/>
            </a:pPr>
            <a:r>
              <a:rPr lang="en-US" sz="1600" dirty="0">
                <a:solidFill>
                  <a:srgbClr val="C00000"/>
                </a:solidFill>
                <a:latin typeface="Tahoma" pitchFamily="34" charset="0"/>
                <a:ea typeface="Tahoma" pitchFamily="34" charset="0"/>
                <a:cs typeface="Tahoma" pitchFamily="34" charset="0"/>
              </a:rPr>
              <a:t>6</a:t>
            </a:r>
            <a:r>
              <a:rPr lang="en-US" sz="1600" dirty="0" smtClean="0">
                <a:solidFill>
                  <a:srgbClr val="C00000"/>
                </a:solidFill>
                <a:latin typeface="Tahoma" pitchFamily="34" charset="0"/>
                <a:ea typeface="Tahoma" pitchFamily="34" charset="0"/>
                <a:cs typeface="Tahoma" pitchFamily="34" charset="0"/>
              </a:rPr>
              <a:t>5+ years</a:t>
            </a:r>
          </a:p>
        </p:txBody>
      </p:sp>
      <p:sp>
        <p:nvSpPr>
          <p:cNvPr id="15" name="Text Placeholder 76"/>
          <p:cNvSpPr>
            <a:spLocks noGrp="1"/>
          </p:cNvSpPr>
          <p:nvPr>
            <p:ph type="body" sz="quarter" idx="4294967295"/>
          </p:nvPr>
        </p:nvSpPr>
        <p:spPr>
          <a:xfrm>
            <a:off x="7848600" y="2822154"/>
            <a:ext cx="1295400" cy="412750"/>
          </a:xfrm>
        </p:spPr>
        <p:txBody>
          <a:bodyPr>
            <a:normAutofit/>
          </a:bodyPr>
          <a:lstStyle/>
          <a:p>
            <a:pPr marL="0" indent="0">
              <a:buNone/>
            </a:pPr>
            <a:r>
              <a:rPr lang="en-US" sz="1600" dirty="0">
                <a:solidFill>
                  <a:srgbClr val="9BBB59"/>
                </a:solidFill>
                <a:latin typeface="Tahoma" pitchFamily="34" charset="0"/>
                <a:ea typeface="Tahoma" pitchFamily="34" charset="0"/>
                <a:cs typeface="Tahoma" pitchFamily="34" charset="0"/>
              </a:rPr>
              <a:t>4</a:t>
            </a:r>
            <a:r>
              <a:rPr lang="en-US" sz="1600" dirty="0" smtClean="0">
                <a:solidFill>
                  <a:srgbClr val="9BBB59"/>
                </a:solidFill>
                <a:latin typeface="Tahoma" pitchFamily="34" charset="0"/>
                <a:ea typeface="Tahoma" pitchFamily="34" charset="0"/>
                <a:cs typeface="Tahoma" pitchFamily="34" charset="0"/>
              </a:rPr>
              <a:t>5-64 years</a:t>
            </a:r>
            <a:endParaRPr lang="en-US" sz="1600" dirty="0">
              <a:solidFill>
                <a:srgbClr val="9BBB59"/>
              </a:solidFill>
              <a:latin typeface="Tahoma" pitchFamily="34" charset="0"/>
              <a:ea typeface="Tahoma" pitchFamily="34" charset="0"/>
              <a:cs typeface="Tahoma" pitchFamily="34" charset="0"/>
            </a:endParaRPr>
          </a:p>
        </p:txBody>
      </p:sp>
      <p:sp>
        <p:nvSpPr>
          <p:cNvPr id="18" name="TextBox 13"/>
          <p:cNvSpPr txBox="1"/>
          <p:nvPr/>
        </p:nvSpPr>
        <p:spPr>
          <a:xfrm>
            <a:off x="152401" y="911423"/>
            <a:ext cx="1066800" cy="307777"/>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smtClean="0">
                <a:solidFill>
                  <a:prstClr val="black"/>
                </a:solidFill>
                <a:latin typeface="Tahoma" pitchFamily="34" charset="0"/>
                <a:ea typeface="Tahoma" pitchFamily="34" charset="0"/>
                <a:cs typeface="Tahoma" pitchFamily="34" charset="0"/>
              </a:rPr>
              <a:t>Percent </a:t>
            </a:r>
            <a:endParaRPr lang="en-US" sz="1400" b="1" dirty="0">
              <a:solidFill>
                <a:prstClr val="black"/>
              </a:solidFill>
              <a:latin typeface="Tahoma" pitchFamily="34" charset="0"/>
              <a:ea typeface="Tahoma" pitchFamily="34" charset="0"/>
              <a:cs typeface="Tahoma" pitchFamily="34" charset="0"/>
            </a:endParaRPr>
          </a:p>
        </p:txBody>
      </p:sp>
      <p:sp>
        <p:nvSpPr>
          <p:cNvPr id="12" name="Text Placeholder 81"/>
          <p:cNvSpPr txBox="1">
            <a:spLocks/>
          </p:cNvSpPr>
          <p:nvPr/>
        </p:nvSpPr>
        <p:spPr>
          <a:xfrm>
            <a:off x="7777163" y="4022782"/>
            <a:ext cx="1290637" cy="304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1600" dirty="0" smtClean="0">
                <a:solidFill>
                  <a:srgbClr val="8064A2"/>
                </a:solidFill>
                <a:latin typeface="Tahoma" pitchFamily="34" charset="0"/>
                <a:ea typeface="Tahoma" pitchFamily="34" charset="0"/>
                <a:cs typeface="Tahoma" pitchFamily="34" charset="0"/>
              </a:rPr>
              <a:t>18-44 years</a:t>
            </a:r>
          </a:p>
        </p:txBody>
      </p:sp>
      <p:sp>
        <p:nvSpPr>
          <p:cNvPr id="13" name="TextBox 1"/>
          <p:cNvSpPr txBox="1"/>
          <p:nvPr/>
        </p:nvSpPr>
        <p:spPr>
          <a:xfrm>
            <a:off x="0" y="6553200"/>
            <a:ext cx="7924800" cy="381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smtClean="0">
                <a:solidFill>
                  <a:prstClr val="black"/>
                </a:solidFill>
                <a:latin typeface="Tahoma" pitchFamily="34" charset="0"/>
                <a:ea typeface="Tahoma" pitchFamily="34" charset="0"/>
                <a:cs typeface="Tahoma" pitchFamily="34" charset="0"/>
              </a:rPr>
              <a:t>SOURCE: National Health Interview Survey (NHIS), CDC/NCHS.</a:t>
            </a:r>
            <a:endParaRPr lang="en-US" sz="1200" dirty="0">
              <a:solidFill>
                <a:prstClr val="black"/>
              </a:solidFill>
              <a:latin typeface="Tahoma" pitchFamily="34" charset="0"/>
              <a:ea typeface="Tahoma" pitchFamily="34" charset="0"/>
              <a:cs typeface="Tahoma" pitchFamily="34" charset="0"/>
            </a:endParaRPr>
          </a:p>
        </p:txBody>
      </p:sp>
      <p:sp>
        <p:nvSpPr>
          <p:cNvPr id="10" name="Text Placeholder 4"/>
          <p:cNvSpPr txBox="1">
            <a:spLocks/>
          </p:cNvSpPr>
          <p:nvPr/>
        </p:nvSpPr>
        <p:spPr>
          <a:xfrm>
            <a:off x="0" y="6137696"/>
            <a:ext cx="9144000"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NOTES: Data are for adults who have ever been diagnosed with emphysema or who were diagnosed with chronic bronchitis in the last 12 months.</a:t>
            </a:r>
          </a:p>
        </p:txBody>
      </p:sp>
      <p:sp>
        <p:nvSpPr>
          <p:cNvPr id="14"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tint val="75000"/>
                  </a:prstClr>
                </a:solidFill>
                <a:ea typeface="Tahoma" pitchFamily="34" charset="0"/>
                <a:cs typeface="Tahoma" pitchFamily="34" charset="0"/>
              </a:rPr>
              <a:pPr/>
              <a:t>22</a:t>
            </a:fld>
            <a:endParaRPr lang="en-US" dirty="0">
              <a:solidFill>
                <a:prstClr val="black">
                  <a:tint val="75000"/>
                </a:prstClr>
              </a:solidFill>
              <a:ea typeface="Tahoma" pitchFamily="34" charset="0"/>
              <a:cs typeface="Tahoma" pitchFamily="34" charset="0"/>
            </a:endParaRPr>
          </a:p>
        </p:txBody>
      </p:sp>
    </p:spTree>
    <p:extLst>
      <p:ext uri="{BB962C8B-B14F-4D97-AF65-F5344CB8AC3E}">
        <p14:creationId xmlns:p14="http://schemas.microsoft.com/office/powerpoint/2010/main" val="225564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descr="Graph"/>
          <p:cNvGraphicFramePr>
            <a:graphicFrameLocks noGrp="1"/>
          </p:cNvGraphicFramePr>
          <p:nvPr>
            <p:ph idx="4294967295"/>
            <p:extLst>
              <p:ext uri="{D42A27DB-BD31-4B8C-83A1-F6EECF244321}">
                <p14:modId xmlns:p14="http://schemas.microsoft.com/office/powerpoint/2010/main" val="4231584214"/>
              </p:ext>
            </p:extLst>
          </p:nvPr>
        </p:nvGraphicFramePr>
        <p:xfrm>
          <a:off x="0" y="609600"/>
          <a:ext cx="9144000" cy="5715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p:cNvSpPr>
            <a:spLocks noGrp="1"/>
          </p:cNvSpPr>
          <p:nvPr>
            <p:ph type="body" sz="quarter" idx="4294967295"/>
          </p:nvPr>
        </p:nvSpPr>
        <p:spPr>
          <a:xfrm>
            <a:off x="0" y="5562600"/>
            <a:ext cx="9144000" cy="457200"/>
          </a:xfrm>
        </p:spPr>
        <p:txBody>
          <a:bodyPr>
            <a:noAutofit/>
          </a:bodyPr>
          <a:lstStyle/>
          <a:p>
            <a:pPr marL="0" indent="0">
              <a:buNone/>
            </a:pPr>
            <a:r>
              <a:rPr lang="en-US" sz="1200" dirty="0">
                <a:latin typeface="Tahoma" panose="020B0604030504040204" pitchFamily="34" charset="0"/>
                <a:ea typeface="Tahoma" panose="020B0604030504040204" pitchFamily="34" charset="0"/>
                <a:cs typeface="Tahoma" panose="020B0604030504040204" pitchFamily="34" charset="0"/>
              </a:rPr>
              <a:t>NOTES: I = 95% confidence interval. Data are for adults aged 45 years and over who have ever been diagnosed with emphysema or who were diagnosed with chronic bronchitis in the last 12 months, and are age adjusted to the 2000 standard population.  Income groups are defined based on the ratio of family income to poverty threshold: nonpoor 200%+, near poor 100-199%, poor &lt;100%. Respondents were asked to select one or more races. The categories black and white are for persons who reported only one racial group and exclude persons of Hispanic origin. Persons identified as Mexican or Puerto Rican may be of any race.</a:t>
            </a:r>
          </a:p>
          <a:p>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2" name="Title 1"/>
          <p:cNvSpPr>
            <a:spLocks noGrp="1"/>
          </p:cNvSpPr>
          <p:nvPr>
            <p:ph type="title" idx="4294967295"/>
          </p:nvPr>
        </p:nvSpPr>
        <p:spPr>
          <a:xfrm>
            <a:off x="0" y="228600"/>
            <a:ext cx="9220200" cy="635000"/>
          </a:xfrm>
        </p:spPr>
        <p:txBody>
          <a:bodyPr>
            <a:noAutofit/>
          </a:bodyPr>
          <a:lstStyle/>
          <a:p>
            <a:r>
              <a:rPr lang="en-US" sz="2800" b="1" dirty="0">
                <a:solidFill>
                  <a:srgbClr val="003F72"/>
                </a:solidFill>
                <a:latin typeface="Tahoma" pitchFamily="34" charset="0"/>
                <a:ea typeface="Tahoma" pitchFamily="34" charset="0"/>
                <a:cs typeface="Tahoma" pitchFamily="34" charset="0"/>
              </a:rPr>
              <a:t>COPD </a:t>
            </a:r>
            <a:r>
              <a:rPr lang="en-US" sz="2800" b="1" dirty="0" smtClean="0">
                <a:solidFill>
                  <a:srgbClr val="003F72"/>
                </a:solidFill>
                <a:latin typeface="Tahoma" pitchFamily="34" charset="0"/>
                <a:ea typeface="Tahoma" pitchFamily="34" charset="0"/>
                <a:cs typeface="Tahoma" pitchFamily="34" charset="0"/>
              </a:rPr>
              <a:t>Prevalence, Adults 45+ Years, 2010–2012</a:t>
            </a:r>
            <a:endParaRPr lang="en-US" sz="2800" b="1" dirty="0">
              <a:solidFill>
                <a:srgbClr val="003F72"/>
              </a:solidFill>
              <a:latin typeface="Tahoma" pitchFamily="34" charset="0"/>
              <a:ea typeface="Tahoma" pitchFamily="34" charset="0"/>
              <a:cs typeface="Tahoma" pitchFamily="34" charset="0"/>
            </a:endParaRPr>
          </a:p>
        </p:txBody>
      </p:sp>
      <p:sp>
        <p:nvSpPr>
          <p:cNvPr id="9" name="TextBox 1"/>
          <p:cNvSpPr txBox="1"/>
          <p:nvPr/>
        </p:nvSpPr>
        <p:spPr>
          <a:xfrm>
            <a:off x="0" y="6553200"/>
            <a:ext cx="7924800" cy="1905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smtClean="0">
                <a:solidFill>
                  <a:prstClr val="black"/>
                </a:solidFill>
                <a:latin typeface="Tahoma" pitchFamily="34" charset="0"/>
                <a:ea typeface="Tahoma" pitchFamily="34" charset="0"/>
                <a:cs typeface="Tahoma" pitchFamily="34" charset="0"/>
              </a:rPr>
              <a:t>SOURCE: National Health Interview Survey (NHIS), CDC/NCHS.</a:t>
            </a:r>
            <a:endParaRPr lang="en-US" sz="1200" dirty="0">
              <a:solidFill>
                <a:prstClr val="black"/>
              </a:solidFill>
              <a:latin typeface="Tahoma" pitchFamily="34" charset="0"/>
              <a:ea typeface="Tahoma" pitchFamily="34" charset="0"/>
              <a:cs typeface="Tahoma" pitchFamily="34" charset="0"/>
            </a:endParaRPr>
          </a:p>
        </p:txBody>
      </p:sp>
      <p:sp>
        <p:nvSpPr>
          <p:cNvPr id="8"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tint val="75000"/>
                  </a:prstClr>
                </a:solidFill>
                <a:ea typeface="Tahoma" pitchFamily="34" charset="0"/>
                <a:cs typeface="Tahoma" pitchFamily="34" charset="0"/>
              </a:rPr>
              <a:pPr/>
              <a:t>23</a:t>
            </a:fld>
            <a:endParaRPr lang="en-US" dirty="0">
              <a:solidFill>
                <a:prstClr val="black">
                  <a:tint val="75000"/>
                </a:prstClr>
              </a:solidFill>
              <a:ea typeface="Tahoma" pitchFamily="34" charset="0"/>
              <a:cs typeface="Tahoma" pitchFamily="34" charset="0"/>
            </a:endParaRPr>
          </a:p>
        </p:txBody>
      </p:sp>
    </p:spTree>
    <p:extLst>
      <p:ext uri="{BB962C8B-B14F-4D97-AF65-F5344CB8AC3E}">
        <p14:creationId xmlns:p14="http://schemas.microsoft.com/office/powerpoint/2010/main" val="125168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15" descr="Graph"/>
          <p:cNvGraphicFramePr>
            <a:graphicFrameLocks noGrp="1"/>
          </p:cNvGraphicFramePr>
          <p:nvPr>
            <p:ph type="chart" sz="quarter" idx="4294967295"/>
            <p:extLst>
              <p:ext uri="{D42A27DB-BD31-4B8C-83A1-F6EECF244321}">
                <p14:modId xmlns:p14="http://schemas.microsoft.com/office/powerpoint/2010/main" val="2250161030"/>
              </p:ext>
            </p:extLst>
          </p:nvPr>
        </p:nvGraphicFramePr>
        <p:xfrm>
          <a:off x="0" y="779253"/>
          <a:ext cx="9134475"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idx="4294967295"/>
          </p:nvPr>
        </p:nvSpPr>
        <p:spPr>
          <a:xfrm>
            <a:off x="21020" y="222250"/>
            <a:ext cx="9122979" cy="539750"/>
          </a:xfrm>
        </p:spPr>
        <p:txBody>
          <a:bodyPr>
            <a:noAutofit/>
          </a:bodyPr>
          <a:lstStyle/>
          <a:p>
            <a:r>
              <a:rPr lang="en-US" sz="2800" b="1" dirty="0" smtClean="0">
                <a:solidFill>
                  <a:srgbClr val="003F72"/>
                </a:solidFill>
                <a:latin typeface="Tahoma" pitchFamily="34" charset="0"/>
                <a:ea typeface="Tahoma" pitchFamily="34" charset="0"/>
                <a:cs typeface="Tahoma" pitchFamily="34" charset="0"/>
              </a:rPr>
              <a:t>COPD Hospitalizations, Adults </a:t>
            </a:r>
            <a:r>
              <a:rPr lang="en-US" sz="2800" b="1" dirty="0">
                <a:solidFill>
                  <a:srgbClr val="003F72"/>
                </a:solidFill>
                <a:latin typeface="Tahoma" pitchFamily="34" charset="0"/>
                <a:ea typeface="Tahoma" pitchFamily="34" charset="0"/>
                <a:cs typeface="Tahoma" pitchFamily="34" charset="0"/>
              </a:rPr>
              <a:t>45</a:t>
            </a:r>
            <a:r>
              <a:rPr lang="en-US" sz="2800" b="1" dirty="0" smtClean="0">
                <a:solidFill>
                  <a:srgbClr val="003F72"/>
                </a:solidFill>
                <a:latin typeface="Tahoma" pitchFamily="34" charset="0"/>
                <a:ea typeface="Tahoma" pitchFamily="34" charset="0"/>
                <a:cs typeface="Tahoma" pitchFamily="34" charset="0"/>
              </a:rPr>
              <a:t>+ Years, 2010</a:t>
            </a:r>
            <a:endParaRPr lang="en-US" sz="2800" b="1" dirty="0">
              <a:solidFill>
                <a:srgbClr val="003F72"/>
              </a:solidFill>
              <a:latin typeface="Tahoma" pitchFamily="34" charset="0"/>
              <a:ea typeface="Tahoma" pitchFamily="34" charset="0"/>
              <a:cs typeface="Tahoma" pitchFamily="34" charset="0"/>
            </a:endParaRPr>
          </a:p>
        </p:txBody>
      </p:sp>
      <p:sp>
        <p:nvSpPr>
          <p:cNvPr id="18" name="Text Placeholder 8"/>
          <p:cNvSpPr txBox="1">
            <a:spLocks/>
          </p:cNvSpPr>
          <p:nvPr/>
        </p:nvSpPr>
        <p:spPr>
          <a:xfrm>
            <a:off x="7307943" y="6271986"/>
            <a:ext cx="1531257" cy="45720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RD-11</a:t>
            </a:r>
          </a:p>
          <a:p>
            <a:pPr algn="ctr">
              <a:spcBef>
                <a:spcPts val="0"/>
              </a:spcBef>
            </a:pPr>
            <a:r>
              <a:rPr lang="en-US" sz="1200" b="0" dirty="0">
                <a:solidFill>
                  <a:prstClr val="black"/>
                </a:solidFill>
                <a:latin typeface="Tahoma" pitchFamily="34" charset="0"/>
                <a:ea typeface="Tahoma" pitchFamily="34" charset="0"/>
                <a:cs typeface="Tahoma" pitchFamily="34" charset="0"/>
              </a:rPr>
              <a:t>D</a:t>
            </a:r>
            <a:r>
              <a:rPr lang="en-US" sz="1200" b="0" dirty="0" smtClean="0">
                <a:solidFill>
                  <a:prstClr val="black"/>
                </a:solidFill>
                <a:latin typeface="Tahoma" pitchFamily="34" charset="0"/>
                <a:ea typeface="Tahoma" pitchFamily="34" charset="0"/>
                <a:cs typeface="Tahoma" pitchFamily="34" charset="0"/>
              </a:rPr>
              <a:t>ecrease </a:t>
            </a:r>
            <a:r>
              <a:rPr lang="en-US" sz="1200" b="0" dirty="0">
                <a:solidFill>
                  <a:prstClr val="black"/>
                </a:solidFill>
                <a:latin typeface="Tahoma" pitchFamily="34" charset="0"/>
                <a:ea typeface="Tahoma" pitchFamily="34" charset="0"/>
                <a:cs typeface="Tahoma" pitchFamily="34" charset="0"/>
              </a:rPr>
              <a:t>desired</a:t>
            </a:r>
          </a:p>
          <a:p>
            <a:pPr algn="l">
              <a:spcBef>
                <a:spcPts val="0"/>
              </a:spcBef>
            </a:pP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sp>
        <p:nvSpPr>
          <p:cNvPr id="7"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tint val="75000"/>
                  </a:prstClr>
                </a:solidFill>
                <a:latin typeface="Tahoma" pitchFamily="34" charset="0"/>
                <a:ea typeface="Tahoma" pitchFamily="34" charset="0"/>
                <a:cs typeface="Tahoma" pitchFamily="34" charset="0"/>
              </a:rPr>
              <a:pPr/>
              <a:t>24</a:t>
            </a:fld>
            <a:endParaRPr lang="en-US" dirty="0">
              <a:solidFill>
                <a:prstClr val="black">
                  <a:tint val="75000"/>
                </a:prstClr>
              </a:solidFill>
              <a:latin typeface="Tahoma" pitchFamily="34" charset="0"/>
              <a:ea typeface="Tahoma" pitchFamily="34" charset="0"/>
              <a:cs typeface="Tahoma" pitchFamily="34" charset="0"/>
            </a:endParaRPr>
          </a:p>
        </p:txBody>
      </p:sp>
      <p:sp>
        <p:nvSpPr>
          <p:cNvPr id="8" name="TextBox 1"/>
          <p:cNvSpPr txBox="1"/>
          <p:nvPr/>
        </p:nvSpPr>
        <p:spPr>
          <a:xfrm>
            <a:off x="0" y="6553200"/>
            <a:ext cx="7924800"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smtClean="0">
                <a:solidFill>
                  <a:prstClr val="black"/>
                </a:solidFill>
                <a:latin typeface="Tahoma" pitchFamily="34" charset="0"/>
                <a:ea typeface="Tahoma" pitchFamily="34" charset="0"/>
                <a:cs typeface="Tahoma" pitchFamily="34" charset="0"/>
              </a:rPr>
              <a:t>SOURCE: National Hospital Discharge Survey (NHDS), CDC/NCHS.</a:t>
            </a:r>
            <a:endParaRPr lang="en-US" sz="1200" dirty="0">
              <a:solidFill>
                <a:prstClr val="black"/>
              </a:solidFill>
              <a:latin typeface="Tahoma" pitchFamily="34" charset="0"/>
              <a:ea typeface="Tahoma" pitchFamily="34" charset="0"/>
              <a:cs typeface="Tahoma" pitchFamily="34" charset="0"/>
            </a:endParaRPr>
          </a:p>
        </p:txBody>
      </p:sp>
      <p:sp>
        <p:nvSpPr>
          <p:cNvPr id="13" name="Text Placeholder 35"/>
          <p:cNvSpPr txBox="1">
            <a:spLocks/>
          </p:cNvSpPr>
          <p:nvPr/>
        </p:nvSpPr>
        <p:spPr>
          <a:xfrm>
            <a:off x="5867400" y="1676400"/>
            <a:ext cx="2590800" cy="228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600" dirty="0" smtClean="0">
                <a:solidFill>
                  <a:prstClr val="black"/>
                </a:solidFill>
                <a:latin typeface="Tahoma" pitchFamily="34" charset="0"/>
                <a:ea typeface="Tahoma" pitchFamily="34" charset="0"/>
                <a:cs typeface="Tahoma" pitchFamily="34" charset="0"/>
              </a:rPr>
              <a:t>HP2020 Target: 50.1%</a:t>
            </a:r>
            <a:endParaRPr lang="en-US" sz="1600" dirty="0">
              <a:solidFill>
                <a:prstClr val="black"/>
              </a:solidFill>
              <a:latin typeface="Tahoma" pitchFamily="34" charset="0"/>
              <a:ea typeface="Tahoma" pitchFamily="34" charset="0"/>
              <a:cs typeface="Tahoma" pitchFamily="34" charset="0"/>
            </a:endParaRPr>
          </a:p>
        </p:txBody>
      </p:sp>
      <p:cxnSp>
        <p:nvCxnSpPr>
          <p:cNvPr id="14" name="Straight Arrow Connector 13" descr="Arrow"/>
          <p:cNvCxnSpPr/>
          <p:nvPr/>
        </p:nvCxnSpPr>
        <p:spPr>
          <a:xfrm flipH="1">
            <a:off x="4038600" y="1837426"/>
            <a:ext cx="19050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 Box 5"/>
          <p:cNvSpPr txBox="1">
            <a:spLocks noChangeArrowheads="1"/>
          </p:cNvSpPr>
          <p:nvPr/>
        </p:nvSpPr>
        <p:spPr bwMode="auto">
          <a:xfrm>
            <a:off x="0" y="5762500"/>
            <a:ext cx="7467600"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NOTES: I = 95% confidence interval. Data are for hospital discharges with a principal diagnosis of COPD (ICD-9-CM code 490-492, 496) among adults aged 45 years and over. Data, except those by age, are age adjusted to the 2000 standard population. The race categories black and white include persons of Hispanic or non-Hispanic origin for whom only one racial group was recorded. </a:t>
            </a:r>
          </a:p>
        </p:txBody>
      </p:sp>
    </p:spTree>
    <p:extLst>
      <p:ext uri="{BB962C8B-B14F-4D97-AF65-F5344CB8AC3E}">
        <p14:creationId xmlns:p14="http://schemas.microsoft.com/office/powerpoint/2010/main" val="3235651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15" descr="Graph"/>
          <p:cNvGraphicFramePr>
            <a:graphicFrameLocks noGrp="1"/>
          </p:cNvGraphicFramePr>
          <p:nvPr>
            <p:ph type="chart" sz="quarter" idx="4294967295"/>
            <p:extLst>
              <p:ext uri="{D42A27DB-BD31-4B8C-83A1-F6EECF244321}">
                <p14:modId xmlns:p14="http://schemas.microsoft.com/office/powerpoint/2010/main" val="2123805259"/>
              </p:ext>
            </p:extLst>
          </p:nvPr>
        </p:nvGraphicFramePr>
        <p:xfrm>
          <a:off x="9525" y="990600"/>
          <a:ext cx="9134475"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idx="4294967295"/>
          </p:nvPr>
        </p:nvSpPr>
        <p:spPr>
          <a:xfrm>
            <a:off x="0" y="298450"/>
            <a:ext cx="9144000" cy="539750"/>
          </a:xfrm>
        </p:spPr>
        <p:txBody>
          <a:bodyPr>
            <a:noAutofit/>
          </a:bodyPr>
          <a:lstStyle/>
          <a:p>
            <a:r>
              <a:rPr lang="en-US" sz="3200" b="1" dirty="0" smtClean="0">
                <a:solidFill>
                  <a:srgbClr val="003F72"/>
                </a:solidFill>
                <a:latin typeface="Tahoma" pitchFamily="34" charset="0"/>
                <a:ea typeface="Tahoma" pitchFamily="34" charset="0"/>
                <a:cs typeface="Tahoma" pitchFamily="34" charset="0"/>
              </a:rPr>
              <a:t>COPD Deaths, Adults 45+ Years, 2010</a:t>
            </a:r>
            <a:endParaRPr lang="en-US" sz="3200" b="1" dirty="0">
              <a:solidFill>
                <a:srgbClr val="003F72"/>
              </a:solidFill>
              <a:latin typeface="Tahoma" pitchFamily="34" charset="0"/>
              <a:ea typeface="Tahoma" pitchFamily="34" charset="0"/>
              <a:cs typeface="Tahoma" pitchFamily="34" charset="0"/>
            </a:endParaRPr>
          </a:p>
        </p:txBody>
      </p:sp>
      <p:sp>
        <p:nvSpPr>
          <p:cNvPr id="15" name="Text Placeholder 35"/>
          <p:cNvSpPr>
            <a:spLocks noGrp="1"/>
          </p:cNvSpPr>
          <p:nvPr>
            <p:ph type="body" sz="quarter" idx="4294967295"/>
          </p:nvPr>
        </p:nvSpPr>
        <p:spPr>
          <a:xfrm>
            <a:off x="4343400" y="3048000"/>
            <a:ext cx="2438400" cy="228600"/>
          </a:xfrm>
          <a:prstGeom prst="rect">
            <a:avLst/>
          </a:prstGeom>
        </p:spPr>
        <p:txBody>
          <a:bodyPr>
            <a:noAutofit/>
          </a:bodyPr>
          <a:lstStyle/>
          <a:p>
            <a:pPr marL="0" indent="0" algn="l">
              <a:buNone/>
            </a:pPr>
            <a:r>
              <a:rPr lang="en-US" sz="1500" dirty="0" smtClean="0">
                <a:latin typeface="Tahoma" pitchFamily="34" charset="0"/>
                <a:ea typeface="Tahoma" pitchFamily="34" charset="0"/>
                <a:cs typeface="Tahoma" pitchFamily="34" charset="0"/>
              </a:rPr>
              <a:t>HP2020 Target: </a:t>
            </a:r>
            <a:r>
              <a:rPr lang="en-US" sz="1500" dirty="0">
                <a:latin typeface="Tahoma" pitchFamily="34" charset="0"/>
                <a:ea typeface="Tahoma" pitchFamily="34" charset="0"/>
                <a:cs typeface="Tahoma" pitchFamily="34" charset="0"/>
              </a:rPr>
              <a:t>102.6</a:t>
            </a:r>
          </a:p>
        </p:txBody>
      </p:sp>
      <p:sp>
        <p:nvSpPr>
          <p:cNvPr id="18" name="Text Placeholder 8"/>
          <p:cNvSpPr txBox="1">
            <a:spLocks/>
          </p:cNvSpPr>
          <p:nvPr/>
        </p:nvSpPr>
        <p:spPr>
          <a:xfrm>
            <a:off x="7010400" y="6324600"/>
            <a:ext cx="1752600" cy="45720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RD-10</a:t>
            </a:r>
          </a:p>
          <a:p>
            <a:pPr algn="ctr">
              <a:spcBef>
                <a:spcPts val="0"/>
              </a:spcBef>
            </a:pPr>
            <a:r>
              <a:rPr lang="en-US" sz="1200" b="0" dirty="0" smtClean="0">
                <a:solidFill>
                  <a:prstClr val="black"/>
                </a:solidFill>
                <a:latin typeface="Tahoma" pitchFamily="34" charset="0"/>
                <a:ea typeface="Tahoma" pitchFamily="34" charset="0"/>
                <a:cs typeface="Tahoma" pitchFamily="34" charset="0"/>
              </a:rPr>
              <a:t>Decrease </a:t>
            </a:r>
            <a:r>
              <a:rPr lang="en-US" sz="1200" b="0" dirty="0">
                <a:solidFill>
                  <a:prstClr val="black"/>
                </a:solidFill>
                <a:latin typeface="Tahoma" pitchFamily="34" charset="0"/>
                <a:ea typeface="Tahoma" pitchFamily="34" charset="0"/>
                <a:cs typeface="Tahoma" pitchFamily="34" charset="0"/>
              </a:rPr>
              <a:t>desired</a:t>
            </a:r>
          </a:p>
          <a:p>
            <a:pPr algn="l">
              <a:spcBef>
                <a:spcPts val="0"/>
              </a:spcBef>
            </a:pP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sp>
        <p:nvSpPr>
          <p:cNvPr id="7"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tint val="75000"/>
                  </a:prstClr>
                </a:solidFill>
                <a:latin typeface="Tahoma" pitchFamily="34" charset="0"/>
                <a:ea typeface="Tahoma" pitchFamily="34" charset="0"/>
                <a:cs typeface="Tahoma" pitchFamily="34" charset="0"/>
              </a:rPr>
              <a:pPr/>
              <a:t>25</a:t>
            </a:fld>
            <a:endParaRPr lang="en-US" dirty="0">
              <a:solidFill>
                <a:prstClr val="black">
                  <a:tint val="75000"/>
                </a:prstClr>
              </a:solidFill>
              <a:latin typeface="Tahoma" pitchFamily="34" charset="0"/>
              <a:ea typeface="Tahoma" pitchFamily="34" charset="0"/>
              <a:cs typeface="Tahoma" pitchFamily="34" charset="0"/>
            </a:endParaRPr>
          </a:p>
        </p:txBody>
      </p:sp>
      <p:sp>
        <p:nvSpPr>
          <p:cNvPr id="8" name="Text Placeholder 4"/>
          <p:cNvSpPr txBox="1">
            <a:spLocks/>
          </p:cNvSpPr>
          <p:nvPr/>
        </p:nvSpPr>
        <p:spPr>
          <a:xfrm>
            <a:off x="0" y="6543037"/>
            <a:ext cx="7113588" cy="255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200" dirty="0" smtClean="0">
                <a:solidFill>
                  <a:prstClr val="black"/>
                </a:solidFill>
                <a:latin typeface="Tahoma" pitchFamily="34" charset="0"/>
                <a:ea typeface="Tahoma" pitchFamily="34" charset="0"/>
                <a:cs typeface="Tahoma" pitchFamily="34" charset="0"/>
              </a:rPr>
              <a:t>SOURCE: National Vital Statistics System—Mortality (NVSS-M), CDC/NCHS.</a:t>
            </a:r>
            <a:endParaRPr lang="en-US" sz="1200" dirty="0">
              <a:solidFill>
                <a:prstClr val="black"/>
              </a:solidFill>
              <a:latin typeface="Tahoma" pitchFamily="34" charset="0"/>
              <a:ea typeface="Tahoma" pitchFamily="34" charset="0"/>
              <a:cs typeface="Tahoma" pitchFamily="34" charset="0"/>
            </a:endParaRPr>
          </a:p>
        </p:txBody>
      </p:sp>
      <p:sp>
        <p:nvSpPr>
          <p:cNvPr id="11" name="Text Box 5"/>
          <p:cNvSpPr txBox="1">
            <a:spLocks noChangeArrowheads="1"/>
          </p:cNvSpPr>
          <p:nvPr/>
        </p:nvSpPr>
        <p:spPr bwMode="auto">
          <a:xfrm>
            <a:off x="0" y="5722203"/>
            <a:ext cx="8915400"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NOTES: I = 95% confidence interval. Data are for deaths with an underlying cause of COPD (ICD-10 codes J40–J44) among adults aged 45 years and over and are age adjusted to the 2000 standard population. Data by age are not age adjusted, and, therefore, the target does not apply to data by age. Multiple-race data were reported by some states; multiple-race data were bridged to the single-race categories for comparability. Persons of Hispanic origin may be of any race. </a:t>
            </a:r>
          </a:p>
        </p:txBody>
      </p:sp>
      <p:pic>
        <p:nvPicPr>
          <p:cNvPr id="2" name="Picture 1" descr="COPD Death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2496" y="1447800"/>
            <a:ext cx="3346704" cy="1365504"/>
          </a:xfrm>
          <a:prstGeom prst="rect">
            <a:avLst/>
          </a:prstGeom>
        </p:spPr>
      </p:pic>
    </p:spTree>
    <p:extLst>
      <p:ext uri="{BB962C8B-B14F-4D97-AF65-F5344CB8AC3E}">
        <p14:creationId xmlns:p14="http://schemas.microsoft.com/office/powerpoint/2010/main" val="2023744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3200" b="1" dirty="0">
                <a:solidFill>
                  <a:srgbClr val="003F72"/>
                </a:solidFill>
                <a:latin typeface="Tahoma" pitchFamily="34" charset="0"/>
                <a:ea typeface="Tahoma" pitchFamily="34" charset="0"/>
                <a:cs typeface="Tahoma" pitchFamily="34" charset="0"/>
              </a:rPr>
              <a:t>Activity Limitations due to COPD</a:t>
            </a:r>
            <a:br>
              <a:rPr lang="en-US" sz="3200" b="1" dirty="0">
                <a:solidFill>
                  <a:srgbClr val="003F72"/>
                </a:solidFill>
                <a:latin typeface="Tahoma" pitchFamily="34" charset="0"/>
                <a:ea typeface="Tahoma" pitchFamily="34" charset="0"/>
                <a:cs typeface="Tahoma" pitchFamily="34" charset="0"/>
              </a:rPr>
            </a:br>
            <a:r>
              <a:rPr lang="en-US" sz="3200" b="1" dirty="0">
                <a:solidFill>
                  <a:srgbClr val="003F72"/>
                </a:solidFill>
                <a:latin typeface="Tahoma" pitchFamily="34" charset="0"/>
                <a:ea typeface="Tahoma" pitchFamily="34" charset="0"/>
                <a:cs typeface="Tahoma" pitchFamily="34" charset="0"/>
              </a:rPr>
              <a:t>Adults 45+ Years, </a:t>
            </a:r>
            <a:r>
              <a:rPr lang="en-US" sz="3200" b="1" dirty="0" smtClean="0">
                <a:solidFill>
                  <a:srgbClr val="003F72"/>
                </a:solidFill>
                <a:latin typeface="Tahoma" pitchFamily="34" charset="0"/>
                <a:ea typeface="Tahoma" pitchFamily="34" charset="0"/>
                <a:cs typeface="Tahoma" pitchFamily="34" charset="0"/>
              </a:rPr>
              <a:t>2012</a:t>
            </a:r>
            <a:endParaRPr lang="en-US" sz="3200" dirty="0"/>
          </a:p>
        </p:txBody>
      </p:sp>
      <p:graphicFrame>
        <p:nvGraphicFramePr>
          <p:cNvPr id="5" name="Chart Placeholder 4" descr="This figure is a grouped vertical bar chart comparing healthy life expectancy at age 65 for the overall population between the 2000-01 time period and the 2006-07 time period, using various measures of healthy life expectancy.&#10;&#10;Over the past decade, total healthy life expectancy has increased for Americans aged 65, from 17.7 years in 2000–01 to 18.6 years in 2006–07. This gain of just under 1 year in healthy life expectancy beyond age 65 is reflected in two of the three other measures presented here: expected years in good or better health, and expected years free of activity limitations. This continues a trend started in the last century. Even though the data indicate that, in 2006–07, Americans over 65 are expected to have less than 3 years (2.7 years) free of chronic disease, with improved disease management, they experience close to 14 years (13.7 years) in good or better health and close to 12 years (11.8 years) free of activity limitation." title="Trends in healthy life expectancy at age 65 from 2000-01 to 2006-07"/>
          <p:cNvGraphicFramePr>
            <a:graphicFrameLocks noGrp="1"/>
          </p:cNvGraphicFramePr>
          <p:nvPr>
            <p:ph idx="1"/>
            <p:extLst>
              <p:ext uri="{D42A27DB-BD31-4B8C-83A1-F6EECF244321}">
                <p14:modId xmlns:p14="http://schemas.microsoft.com/office/powerpoint/2010/main" val="397630573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18" name="Slide Number Placeholder 2"/>
          <p:cNvSpPr>
            <a:spLocks noGrp="1"/>
          </p:cNvSpPr>
          <p:nvPr>
            <p:ph type="sldNum" sz="quarter" idx="12"/>
          </p:nvPr>
        </p:nvSpPr>
        <p:spPr>
          <a:prstGeom prst="rect">
            <a:avLst/>
          </a:prstGeom>
        </p:spPr>
        <p:txBody>
          <a:bodyPr/>
          <a:lstStyle/>
          <a:p>
            <a:fld id="{F8ECAD15-DF40-4D57-8D99-2197AD37FB1A}" type="slidenum">
              <a:rPr lang="en-US" smtClean="0">
                <a:solidFill>
                  <a:prstClr val="black">
                    <a:tint val="75000"/>
                  </a:prstClr>
                </a:solidFill>
                <a:ea typeface="Tahoma" pitchFamily="34" charset="0"/>
                <a:cs typeface="Tahoma" pitchFamily="34" charset="0"/>
              </a:rPr>
              <a:pPr/>
              <a:t>26</a:t>
            </a:fld>
            <a:endParaRPr lang="en-US" dirty="0">
              <a:solidFill>
                <a:prstClr val="black">
                  <a:tint val="75000"/>
                </a:prstClr>
              </a:solidFill>
              <a:ea typeface="Tahoma" pitchFamily="34" charset="0"/>
              <a:cs typeface="Tahoma" pitchFamily="34" charset="0"/>
            </a:endParaRPr>
          </a:p>
        </p:txBody>
      </p:sp>
      <p:sp>
        <p:nvSpPr>
          <p:cNvPr id="11" name="TextBox 13"/>
          <p:cNvSpPr txBox="1"/>
          <p:nvPr/>
        </p:nvSpPr>
        <p:spPr>
          <a:xfrm>
            <a:off x="228600" y="1566424"/>
            <a:ext cx="1066800" cy="338576"/>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smtClean="0">
                <a:solidFill>
                  <a:prstClr val="black"/>
                </a:solidFill>
                <a:latin typeface="Tahoma" pitchFamily="34" charset="0"/>
                <a:ea typeface="Tahoma" pitchFamily="34" charset="0"/>
                <a:cs typeface="Tahoma" pitchFamily="34" charset="0"/>
              </a:rPr>
              <a:t>Percent</a:t>
            </a:r>
            <a:endParaRPr lang="en-US" sz="1600" b="1" dirty="0">
              <a:solidFill>
                <a:prstClr val="black"/>
              </a:solidFill>
              <a:latin typeface="Tahoma" pitchFamily="34" charset="0"/>
              <a:ea typeface="Tahoma" pitchFamily="34" charset="0"/>
              <a:cs typeface="Tahoma" pitchFamily="34" charset="0"/>
            </a:endParaRPr>
          </a:p>
        </p:txBody>
      </p:sp>
      <p:sp>
        <p:nvSpPr>
          <p:cNvPr id="12" name="Text Placeholder 76"/>
          <p:cNvSpPr txBox="1">
            <a:spLocks/>
          </p:cNvSpPr>
          <p:nvPr/>
        </p:nvSpPr>
        <p:spPr>
          <a:xfrm>
            <a:off x="6781800" y="3125660"/>
            <a:ext cx="2408237" cy="44291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600" dirty="0" smtClean="0">
                <a:solidFill>
                  <a:prstClr val="black"/>
                </a:solidFill>
                <a:latin typeface="Tahoma" pitchFamily="34" charset="0"/>
                <a:ea typeface="Tahoma" pitchFamily="34" charset="0"/>
                <a:cs typeface="Tahoma" pitchFamily="34" charset="0"/>
              </a:rPr>
              <a:t>HP2020 Target: 18.7%</a:t>
            </a:r>
            <a:endParaRPr lang="en-US" sz="1600" dirty="0">
              <a:solidFill>
                <a:prstClr val="black"/>
              </a:solidFill>
              <a:latin typeface="Tahoma" pitchFamily="34" charset="0"/>
              <a:ea typeface="Tahoma" pitchFamily="34" charset="0"/>
              <a:cs typeface="Tahoma" pitchFamily="34" charset="0"/>
            </a:endParaRPr>
          </a:p>
        </p:txBody>
      </p:sp>
      <p:sp>
        <p:nvSpPr>
          <p:cNvPr id="13" name="Title 1" descr="Title"/>
          <p:cNvSpPr txBox="1">
            <a:spLocks/>
          </p:cNvSpPr>
          <p:nvPr/>
        </p:nvSpPr>
        <p:spPr>
          <a:xfrm>
            <a:off x="0" y="180975"/>
            <a:ext cx="9144000" cy="6572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b="1" dirty="0">
              <a:solidFill>
                <a:srgbClr val="003F72"/>
              </a:solidFill>
              <a:latin typeface="Tahoma" pitchFamily="34" charset="0"/>
              <a:ea typeface="Tahoma" pitchFamily="34" charset="0"/>
              <a:cs typeface="Tahoma" pitchFamily="34" charset="0"/>
            </a:endParaRPr>
          </a:p>
        </p:txBody>
      </p:sp>
      <p:sp>
        <p:nvSpPr>
          <p:cNvPr id="14" name="Text Placeholder 8"/>
          <p:cNvSpPr txBox="1">
            <a:spLocks/>
          </p:cNvSpPr>
          <p:nvPr/>
        </p:nvSpPr>
        <p:spPr>
          <a:xfrm>
            <a:off x="7335839" y="6324600"/>
            <a:ext cx="1427161" cy="45720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RD-9</a:t>
            </a:r>
          </a:p>
          <a:p>
            <a:pPr algn="ctr">
              <a:spcBef>
                <a:spcPts val="0"/>
              </a:spcBef>
            </a:pPr>
            <a:r>
              <a:rPr lang="en-US" sz="1200" b="0" dirty="0" smtClean="0">
                <a:solidFill>
                  <a:prstClr val="black"/>
                </a:solidFill>
                <a:latin typeface="Tahoma" pitchFamily="34" charset="0"/>
                <a:ea typeface="Tahoma" pitchFamily="34" charset="0"/>
                <a:cs typeface="Tahoma" pitchFamily="34" charset="0"/>
              </a:rPr>
              <a:t>Decrease </a:t>
            </a:r>
            <a:r>
              <a:rPr lang="en-US" sz="1200" b="0" dirty="0">
                <a:solidFill>
                  <a:prstClr val="black"/>
                </a:solidFill>
                <a:latin typeface="Tahoma" pitchFamily="34" charset="0"/>
                <a:ea typeface="Tahoma" pitchFamily="34" charset="0"/>
                <a:cs typeface="Tahoma" pitchFamily="34" charset="0"/>
              </a:rPr>
              <a:t>desired</a:t>
            </a:r>
          </a:p>
          <a:p>
            <a:pPr algn="l">
              <a:spcBef>
                <a:spcPts val="0"/>
              </a:spcBef>
            </a:pP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sp>
        <p:nvSpPr>
          <p:cNvPr id="15" name="Text Placeholder 7"/>
          <p:cNvSpPr txBox="1">
            <a:spLocks/>
          </p:cNvSpPr>
          <p:nvPr/>
        </p:nvSpPr>
        <p:spPr>
          <a:xfrm>
            <a:off x="0" y="6096000"/>
            <a:ext cx="7335839" cy="53340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NOTES: I = 95% confidence interval. Data are for adults aged 45 years and over with COPD who experienced activity limitations due to lung or breathing problems, and are age adjusted to the 2000 standard population. * Data are unreliable.   </a:t>
            </a:r>
          </a:p>
          <a:p>
            <a:pPr marL="0" indent="0">
              <a:buFont typeface="Arial" pitchFamily="34" charset="0"/>
              <a:buNone/>
            </a:pPr>
            <a:endParaRPr lang="en-US" sz="15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 Placeholder 2"/>
          <p:cNvSpPr txBox="1">
            <a:spLocks/>
          </p:cNvSpPr>
          <p:nvPr/>
        </p:nvSpPr>
        <p:spPr>
          <a:xfrm>
            <a:off x="0" y="6581775"/>
            <a:ext cx="7297738" cy="3524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200" dirty="0" smtClean="0">
                <a:solidFill>
                  <a:prstClr val="black"/>
                </a:solidFill>
                <a:latin typeface="Tahoma" pitchFamily="34" charset="0"/>
                <a:ea typeface="Tahoma" pitchFamily="34" charset="0"/>
                <a:cs typeface="Tahoma" pitchFamily="34" charset="0"/>
              </a:rPr>
              <a:t>SOURCE: National Health Interview Survey (NHIS), CDC/NCHS.</a:t>
            </a:r>
            <a:endParaRPr lang="en-US" sz="1200" dirty="0">
              <a:solidFill>
                <a:prstClr val="black"/>
              </a:solidFill>
              <a:latin typeface="Tahoma" pitchFamily="34" charset="0"/>
              <a:ea typeface="Tahoma" pitchFamily="34" charset="0"/>
              <a:cs typeface="Tahoma" pitchFamily="34" charset="0"/>
            </a:endParaRPr>
          </a:p>
        </p:txBody>
      </p:sp>
      <p:sp>
        <p:nvSpPr>
          <p:cNvPr id="17" name="TextBox 16"/>
          <p:cNvSpPr txBox="1"/>
          <p:nvPr/>
        </p:nvSpPr>
        <p:spPr>
          <a:xfrm>
            <a:off x="8193024" y="4415135"/>
            <a:ext cx="304800" cy="461665"/>
          </a:xfrm>
          <a:prstGeom prst="rect">
            <a:avLst/>
          </a:prstGeom>
          <a:noFill/>
        </p:spPr>
        <p:txBody>
          <a:bodyPr wrap="square" rtlCol="0">
            <a:spAutoFit/>
          </a:bodyPr>
          <a:lstStyle/>
          <a:p>
            <a:pPr algn="ctr"/>
            <a:r>
              <a:rPr lang="en-US" sz="2400" dirty="0" smtClean="0">
                <a:solidFill>
                  <a:prstClr val="white"/>
                </a:solidFill>
              </a:rPr>
              <a:t>*</a:t>
            </a:r>
            <a:endParaRPr lang="en-US" sz="2400" dirty="0">
              <a:solidFill>
                <a:prstClr val="white"/>
              </a:solidFill>
            </a:endParaRPr>
          </a:p>
        </p:txBody>
      </p:sp>
      <p:cxnSp>
        <p:nvCxnSpPr>
          <p:cNvPr id="20" name="Straight Connector 19" descr="Spanner"/>
          <p:cNvCxnSpPr/>
          <p:nvPr/>
        </p:nvCxnSpPr>
        <p:spPr>
          <a:xfrm>
            <a:off x="2590800" y="5469148"/>
            <a:ext cx="60198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7065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sz="3600" b="1" dirty="0" smtClean="0">
                <a:latin typeface="Tahoma" panose="020B0604030504040204" pitchFamily="34" charset="0"/>
                <a:ea typeface="Tahoma" panose="020B0604030504040204" pitchFamily="34" charset="0"/>
                <a:cs typeface="Tahoma" panose="020B0604030504040204" pitchFamily="34" charset="0"/>
              </a:rPr>
              <a:t>Presentation Outline</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idx="1"/>
          </p:nvPr>
        </p:nvSpPr>
        <p:spPr/>
        <p:txBody>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Respiratory Diseases</a:t>
            </a:r>
          </a:p>
          <a:p>
            <a:pPr lvl="1"/>
            <a:r>
              <a:rPr lang="en-US" sz="2800" dirty="0">
                <a:latin typeface="Tahoma" panose="020B0604030504040204" pitchFamily="34" charset="0"/>
                <a:ea typeface="Tahoma" panose="020B0604030504040204" pitchFamily="34" charset="0"/>
                <a:cs typeface="Tahoma" panose="020B0604030504040204" pitchFamily="34" charset="0"/>
              </a:rPr>
              <a:t>Asthma</a:t>
            </a:r>
          </a:p>
          <a:p>
            <a:pPr lvl="1"/>
            <a:r>
              <a:rPr lang="en-US" sz="2800" dirty="0">
                <a:latin typeface="Tahoma" panose="020B0604030504040204" pitchFamily="34" charset="0"/>
                <a:ea typeface="Tahoma" panose="020B0604030504040204" pitchFamily="34" charset="0"/>
                <a:cs typeface="Tahoma" panose="020B0604030504040204" pitchFamily="34" charset="0"/>
              </a:rPr>
              <a:t>Chronic Obstructive Pulmonary Disease (COPD</a:t>
            </a:r>
            <a:r>
              <a:rPr lang="en-US" sz="2800" dirty="0" smtClean="0">
                <a:latin typeface="Tahoma" panose="020B0604030504040204" pitchFamily="34" charset="0"/>
                <a:ea typeface="Tahoma" panose="020B0604030504040204" pitchFamily="34" charset="0"/>
                <a:cs typeface="Tahoma" panose="020B0604030504040204" pitchFamily="34" charset="0"/>
              </a:rPr>
              <a:t>)</a:t>
            </a:r>
          </a:p>
          <a:p>
            <a:pPr marL="346075" lvl="1" indent="0">
              <a:buNone/>
            </a:pPr>
            <a:endParaRPr lang="en-US" sz="2800" dirty="0" smtClean="0">
              <a:latin typeface="Tahoma" panose="020B0604030504040204" pitchFamily="34" charset="0"/>
              <a:ea typeface="Tahoma" panose="020B0604030504040204" pitchFamily="34" charset="0"/>
              <a:cs typeface="Tahoma" panose="020B0604030504040204" pitchFamily="34" charset="0"/>
            </a:endParaRPr>
          </a:p>
          <a:p>
            <a:pPr marL="346075" lvl="1" indent="-346075">
              <a:spcBef>
                <a:spcPts val="1200"/>
              </a:spcBef>
              <a:buClr>
                <a:srgbClr val="97233F"/>
              </a:buClr>
              <a:buFont typeface="Arial"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Sleep Health</a:t>
            </a:r>
          </a:p>
          <a:p>
            <a:pPr marL="346075" lvl="1" indent="0">
              <a:buNone/>
            </a:pPr>
            <a:endParaRPr lang="en-US" sz="2800"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smtClean="0"/>
          </a:p>
          <a:p>
            <a:pPr lvl="1"/>
            <a:endParaRPr lang="en-US" dirty="0"/>
          </a:p>
          <a:p>
            <a:endParaRPr lang="en-US" dirty="0" smtClean="0"/>
          </a:p>
          <a:p>
            <a:endParaRPr lang="en-US" dirty="0" smtClean="0"/>
          </a:p>
          <a:p>
            <a:pPr marL="0" indent="0">
              <a:buNone/>
            </a:pPr>
            <a:endParaRPr lang="en-US" dirty="0" smtClean="0"/>
          </a:p>
          <a:p>
            <a:endParaRPr lang="en-US" dirty="0" smtClean="0"/>
          </a:p>
          <a:p>
            <a:endParaRPr lang="en-US" dirty="0"/>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latin typeface="Calibri" panose="020F0502020204030204" pitchFamily="34" charset="0"/>
              </a:rPr>
              <a:pPr algn="r">
                <a:defRPr/>
              </a:pPr>
              <a:t>27</a:t>
            </a:fld>
            <a:endParaRPr lang="en-US" sz="1200" dirty="0">
              <a:solidFill>
                <a:srgbClr val="898989"/>
              </a:solidFill>
              <a:latin typeface="Calibri" panose="020F0502020204030204" pitchFamily="34" charset="0"/>
            </a:endParaRPr>
          </a:p>
        </p:txBody>
      </p:sp>
      <p:sp>
        <p:nvSpPr>
          <p:cNvPr id="5" name="Rectangle 4" descr="Upcoming sections of the data presentation&#10;"/>
          <p:cNvSpPr/>
          <p:nvPr/>
        </p:nvSpPr>
        <p:spPr>
          <a:xfrm>
            <a:off x="1600200" y="1676400"/>
            <a:ext cx="7469373" cy="25146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605873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58900" y="152400"/>
            <a:ext cx="7635875" cy="1066800"/>
          </a:xfrm>
        </p:spPr>
        <p:txBody>
          <a:bodyPr/>
          <a:lstStyle/>
          <a:p>
            <a:pPr algn="ctr">
              <a:defRPr/>
            </a:pPr>
            <a:r>
              <a:rPr lang="en-US" sz="3300" b="1" dirty="0">
                <a:latin typeface="Tahoma" panose="020B0604030504040204" pitchFamily="34" charset="0"/>
                <a:ea typeface="Tahoma" panose="020B0604030504040204" pitchFamily="34" charset="0"/>
                <a:cs typeface="Tahoma" panose="020B0604030504040204" pitchFamily="34" charset="0"/>
              </a:rPr>
              <a:t>Sleep </a:t>
            </a:r>
            <a:r>
              <a:rPr lang="en-US" sz="3300" b="1" dirty="0" smtClean="0">
                <a:latin typeface="Tahoma" panose="020B0604030504040204" pitchFamily="34" charset="0"/>
                <a:ea typeface="Tahoma" panose="020B0604030504040204" pitchFamily="34" charset="0"/>
                <a:cs typeface="Tahoma" panose="020B0604030504040204" pitchFamily="34" charset="0"/>
              </a:rPr>
              <a:t>Health: </a:t>
            </a:r>
            <a:r>
              <a:rPr lang="en-US" sz="3300" b="1" dirty="0">
                <a:latin typeface="Tahoma" panose="020B0604030504040204" pitchFamily="34" charset="0"/>
                <a:ea typeface="Tahoma" panose="020B0604030504040204" pitchFamily="34" charset="0"/>
                <a:cs typeface="Tahoma" panose="020B0604030504040204" pitchFamily="34" charset="0"/>
              </a:rPr>
              <a:t>Public Health Impact</a:t>
            </a:r>
          </a:p>
        </p:txBody>
      </p:sp>
      <p:sp>
        <p:nvSpPr>
          <p:cNvPr id="6" name="Content Placeholder 1"/>
          <p:cNvSpPr txBox="1">
            <a:spLocks/>
          </p:cNvSpPr>
          <p:nvPr/>
        </p:nvSpPr>
        <p:spPr>
          <a:xfrm>
            <a:off x="1358900" y="1524000"/>
            <a:ext cx="7785100" cy="4495800"/>
          </a:xfrm>
          <a:prstGeom prst="rect">
            <a:avLst/>
          </a:prstGeom>
        </p:spPr>
        <p:txBody>
          <a:bodyPr>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346075" lvl="1" indent="-346075">
              <a:spcBef>
                <a:spcPts val="1200"/>
              </a:spcBef>
              <a:buClr>
                <a:srgbClr val="97233F"/>
              </a:buClr>
              <a:buFont typeface="Arial" pitchFamily="34" charset="0"/>
              <a:buChar char="■"/>
            </a:pPr>
            <a:r>
              <a:rPr lang="en-US" dirty="0">
                <a:solidFill>
                  <a:srgbClr val="000000"/>
                </a:solidFill>
                <a:latin typeface="Tahoma" pitchFamily="34" charset="0"/>
                <a:ea typeface="Tahoma" pitchFamily="34" charset="0"/>
                <a:cs typeface="Tahoma" pitchFamily="34" charset="0"/>
              </a:rPr>
              <a:t>50–70 million people </a:t>
            </a:r>
            <a:r>
              <a:rPr lang="en-US" dirty="0" smtClean="0">
                <a:solidFill>
                  <a:srgbClr val="000000"/>
                </a:solidFill>
                <a:latin typeface="Tahoma" pitchFamily="34" charset="0"/>
                <a:ea typeface="Tahoma" pitchFamily="34" charset="0"/>
                <a:cs typeface="Tahoma" pitchFamily="34" charset="0"/>
              </a:rPr>
              <a:t>experience chronic </a:t>
            </a:r>
            <a:r>
              <a:rPr lang="en-US" dirty="0">
                <a:solidFill>
                  <a:srgbClr val="000000"/>
                </a:solidFill>
                <a:latin typeface="Tahoma" pitchFamily="34" charset="0"/>
                <a:ea typeface="Tahoma" pitchFamily="34" charset="0"/>
                <a:cs typeface="Tahoma" pitchFamily="34" charset="0"/>
              </a:rPr>
              <a:t>sleep and wakefulness disorders</a:t>
            </a:r>
            <a:r>
              <a:rPr lang="en-US" dirty="0" smtClean="0">
                <a:solidFill>
                  <a:srgbClr val="000000"/>
                </a:solidFill>
                <a:latin typeface="Tahoma" pitchFamily="34" charset="0"/>
                <a:ea typeface="Tahoma" pitchFamily="34" charset="0"/>
                <a:cs typeface="Tahoma" pitchFamily="34" charset="0"/>
              </a:rPr>
              <a:t>.</a:t>
            </a:r>
          </a:p>
          <a:p>
            <a:pPr marL="0" lvl="1" indent="0">
              <a:spcBef>
                <a:spcPts val="1200"/>
              </a:spcBef>
              <a:buClr>
                <a:srgbClr val="97233F"/>
              </a:buClr>
              <a:buFont typeface="Calibri" pitchFamily="34" charset="0"/>
              <a:buNone/>
            </a:pPr>
            <a:endParaRPr lang="en-US" dirty="0">
              <a:solidFill>
                <a:srgbClr val="000000"/>
              </a:solidFill>
              <a:latin typeface="Tahoma" pitchFamily="34" charset="0"/>
              <a:ea typeface="Tahoma" pitchFamily="34" charset="0"/>
              <a:cs typeface="Tahoma" pitchFamily="34" charset="0"/>
            </a:endParaRPr>
          </a:p>
          <a:p>
            <a:pPr marL="346075" lvl="1" indent="-346075">
              <a:spcBef>
                <a:spcPts val="1200"/>
              </a:spcBef>
              <a:buClr>
                <a:srgbClr val="97233F"/>
              </a:buClr>
              <a:buFont typeface="Arial" pitchFamily="34" charset="0"/>
              <a:buChar char="■"/>
            </a:pPr>
            <a:r>
              <a:rPr lang="en-US" dirty="0" smtClean="0">
                <a:solidFill>
                  <a:srgbClr val="000000"/>
                </a:solidFill>
                <a:latin typeface="Tahoma" pitchFamily="34" charset="0"/>
                <a:ea typeface="Tahoma" pitchFamily="34" charset="0"/>
                <a:cs typeface="Tahoma" pitchFamily="34" charset="0"/>
              </a:rPr>
              <a:t>Sleep disorders account for approximately </a:t>
            </a:r>
            <a:r>
              <a:rPr lang="en-US" dirty="0">
                <a:solidFill>
                  <a:srgbClr val="000000"/>
                </a:solidFill>
                <a:latin typeface="Tahoma" pitchFamily="34" charset="0"/>
                <a:ea typeface="Tahoma" pitchFamily="34" charset="0"/>
                <a:cs typeface="Tahoma" pitchFamily="34" charset="0"/>
              </a:rPr>
              <a:t>$16 billion dollars in annual medical costs, in addition to costs for lost productivity</a:t>
            </a:r>
            <a:r>
              <a:rPr lang="en-US" dirty="0" smtClean="0">
                <a:solidFill>
                  <a:srgbClr val="000000"/>
                </a:solidFill>
                <a:latin typeface="Tahoma" pitchFamily="34" charset="0"/>
                <a:ea typeface="Tahoma" pitchFamily="34" charset="0"/>
                <a:cs typeface="Tahoma" pitchFamily="34" charset="0"/>
              </a:rPr>
              <a:t>.</a:t>
            </a:r>
          </a:p>
          <a:p>
            <a:pPr marL="0" indent="0">
              <a:buFont typeface="Arial" pitchFamily="34" charset="0"/>
              <a:buNone/>
            </a:pPr>
            <a:endParaRPr lang="en-US" dirty="0" smtClean="0">
              <a:solidFill>
                <a:srgbClr val="000000"/>
              </a:solidFill>
              <a:latin typeface="Tahoma" pitchFamily="34" charset="0"/>
              <a:ea typeface="Tahoma" pitchFamily="34" charset="0"/>
              <a:cs typeface="Tahoma" pitchFamily="34" charset="0"/>
            </a:endParaRPr>
          </a:p>
          <a:p>
            <a:r>
              <a:rPr lang="en-US" dirty="0" smtClean="0">
                <a:solidFill>
                  <a:srgbClr val="000000"/>
                </a:solidFill>
                <a:latin typeface="Tahoma" pitchFamily="34" charset="0"/>
                <a:ea typeface="Tahoma" pitchFamily="34" charset="0"/>
                <a:cs typeface="Tahoma" pitchFamily="34" charset="0"/>
              </a:rPr>
              <a:t>Physician </a:t>
            </a:r>
            <a:r>
              <a:rPr lang="en-US" dirty="0">
                <a:solidFill>
                  <a:srgbClr val="000000"/>
                </a:solidFill>
                <a:latin typeface="Tahoma" pitchFamily="34" charset="0"/>
                <a:ea typeface="Tahoma" pitchFamily="34" charset="0"/>
                <a:cs typeface="Tahoma" pitchFamily="34" charset="0"/>
              </a:rPr>
              <a:t>office visits (2010):</a:t>
            </a:r>
          </a:p>
          <a:p>
            <a:pPr lvl="1">
              <a:buClr>
                <a:srgbClr val="000000"/>
              </a:buClr>
            </a:pPr>
            <a:r>
              <a:rPr lang="en-US" dirty="0">
                <a:solidFill>
                  <a:srgbClr val="000000"/>
                </a:solidFill>
                <a:latin typeface="Tahoma" pitchFamily="34" charset="0"/>
                <a:ea typeface="Tahoma" pitchFamily="34" charset="0"/>
                <a:cs typeface="Tahoma" pitchFamily="34" charset="0"/>
              </a:rPr>
              <a:t>Sleep apnea* – 2.7 million</a:t>
            </a:r>
          </a:p>
          <a:p>
            <a:pPr lvl="1">
              <a:buClr>
                <a:srgbClr val="000000"/>
              </a:buClr>
            </a:pPr>
            <a:r>
              <a:rPr lang="en-US" dirty="0" smtClean="0">
                <a:solidFill>
                  <a:srgbClr val="000000"/>
                </a:solidFill>
                <a:latin typeface="Tahoma" pitchFamily="34" charset="0"/>
                <a:ea typeface="Tahoma" pitchFamily="34" charset="0"/>
                <a:cs typeface="Tahoma" pitchFamily="34" charset="0"/>
              </a:rPr>
              <a:t>Insomnia – </a:t>
            </a:r>
            <a:r>
              <a:rPr lang="en-US" dirty="0">
                <a:solidFill>
                  <a:srgbClr val="000000"/>
                </a:solidFill>
                <a:latin typeface="Tahoma" pitchFamily="34" charset="0"/>
                <a:ea typeface="Tahoma" pitchFamily="34" charset="0"/>
                <a:cs typeface="Tahoma" pitchFamily="34" charset="0"/>
              </a:rPr>
              <a:t>5.8 million</a:t>
            </a:r>
          </a:p>
          <a:p>
            <a:pPr marL="346075" lvl="1" indent="0">
              <a:buClr>
                <a:srgbClr val="000000"/>
              </a:buClr>
              <a:buFont typeface="Calibri" pitchFamily="34" charset="0"/>
              <a:buNone/>
            </a:pPr>
            <a:endParaRPr lang="en-US" dirty="0">
              <a:solidFill>
                <a:srgbClr val="000000"/>
              </a:solidFill>
            </a:endParaRPr>
          </a:p>
          <a:p>
            <a:pPr lvl="1">
              <a:buClr>
                <a:srgbClr val="000000"/>
              </a:buClr>
            </a:pPr>
            <a:endParaRPr lang="en-US" dirty="0" smtClean="0">
              <a:solidFill>
                <a:srgbClr val="000000"/>
              </a:solidFill>
            </a:endParaRPr>
          </a:p>
          <a:p>
            <a:endParaRPr lang="en-US" dirty="0" smtClean="0">
              <a:solidFill>
                <a:srgbClr val="000000"/>
              </a:solidFill>
            </a:endParaRPr>
          </a:p>
          <a:p>
            <a:endParaRPr lang="en-US" dirty="0">
              <a:solidFill>
                <a:srgbClr val="000000"/>
              </a:solidFill>
            </a:endParaRPr>
          </a:p>
        </p:txBody>
      </p:sp>
      <p:sp>
        <p:nvSpPr>
          <p:cNvPr id="7" name="Text Placeholder 4"/>
          <p:cNvSpPr txBox="1">
            <a:spLocks/>
          </p:cNvSpPr>
          <p:nvPr/>
        </p:nvSpPr>
        <p:spPr bwMode="auto">
          <a:xfrm>
            <a:off x="1358900" y="6248400"/>
            <a:ext cx="7620000" cy="560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indent="0">
              <a:buFont typeface="Arial" pitchFamily="34" charset="0"/>
              <a:buNone/>
            </a:pPr>
            <a:r>
              <a:rPr lang="en-US" sz="1200" kern="0" dirty="0" smtClean="0">
                <a:solidFill>
                  <a:srgbClr val="000000"/>
                </a:solidFill>
                <a:latin typeface="Tahoma" pitchFamily="34" charset="0"/>
                <a:ea typeface="Tahoma" pitchFamily="34" charset="0"/>
                <a:cs typeface="Tahoma" pitchFamily="34" charset="0"/>
              </a:rPr>
              <a:t>SOURCES: </a:t>
            </a:r>
            <a:r>
              <a:rPr lang="en-US" sz="1200" dirty="0" smtClean="0">
                <a:solidFill>
                  <a:srgbClr val="000000"/>
                </a:solidFill>
                <a:latin typeface="Tahoma" pitchFamily="34" charset="0"/>
                <a:ea typeface="Tahoma" pitchFamily="34" charset="0"/>
                <a:cs typeface="Tahoma" pitchFamily="34" charset="0"/>
              </a:rPr>
              <a:t>Institute </a:t>
            </a:r>
            <a:r>
              <a:rPr lang="en-US" sz="1200" dirty="0">
                <a:solidFill>
                  <a:srgbClr val="000000"/>
                </a:solidFill>
                <a:latin typeface="Tahoma" pitchFamily="34" charset="0"/>
                <a:ea typeface="Tahoma" pitchFamily="34" charset="0"/>
                <a:cs typeface="Tahoma" pitchFamily="34" charset="0"/>
              </a:rPr>
              <a:t>of Medicine. Sleep disorders and sleep deprivation: an unmet public health problem. Washington, DC: The National Academies Press; 2006. </a:t>
            </a:r>
            <a:r>
              <a:rPr lang="en-US" sz="1200" dirty="0" smtClean="0">
                <a:solidFill>
                  <a:srgbClr val="000000"/>
                </a:solidFill>
                <a:latin typeface="Tahoma" pitchFamily="34" charset="0"/>
                <a:ea typeface="Tahoma" pitchFamily="34" charset="0"/>
                <a:cs typeface="Tahoma" pitchFamily="34" charset="0"/>
              </a:rPr>
              <a:t>National </a:t>
            </a:r>
            <a:r>
              <a:rPr lang="en-US" sz="1200" dirty="0">
                <a:solidFill>
                  <a:srgbClr val="000000"/>
                </a:solidFill>
                <a:latin typeface="Tahoma" pitchFamily="34" charset="0"/>
                <a:ea typeface="Tahoma" pitchFamily="34" charset="0"/>
                <a:cs typeface="Tahoma" pitchFamily="34" charset="0"/>
              </a:rPr>
              <a:t>Ambulatory Medical Care Survey (NAMCS</a:t>
            </a:r>
            <a:r>
              <a:rPr lang="en-US" sz="1200" dirty="0" smtClean="0">
                <a:solidFill>
                  <a:srgbClr val="000000"/>
                </a:solidFill>
                <a:latin typeface="Tahoma" pitchFamily="34" charset="0"/>
                <a:ea typeface="Tahoma" pitchFamily="34" charset="0"/>
                <a:cs typeface="Tahoma" pitchFamily="34" charset="0"/>
              </a:rPr>
              <a:t>), CDC/NCHS.</a:t>
            </a:r>
            <a:endParaRPr lang="en-US" sz="1200" dirty="0">
              <a:solidFill>
                <a:srgbClr val="000000"/>
              </a:solidFill>
              <a:latin typeface="Tahoma" pitchFamily="34" charset="0"/>
              <a:ea typeface="Tahoma" pitchFamily="34" charset="0"/>
              <a:cs typeface="Tahoma" pitchFamily="34" charset="0"/>
            </a:endParaRPr>
          </a:p>
        </p:txBody>
      </p:sp>
      <p:sp>
        <p:nvSpPr>
          <p:cNvPr id="8" name="Text Placeholder 7"/>
          <p:cNvSpPr txBox="1">
            <a:spLocks/>
          </p:cNvSpPr>
          <p:nvPr/>
        </p:nvSpPr>
        <p:spPr>
          <a:xfrm>
            <a:off x="1350961" y="6046787"/>
            <a:ext cx="7793039" cy="4302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200" dirty="0" smtClean="0">
                <a:solidFill>
                  <a:srgbClr val="000000"/>
                </a:solidFill>
                <a:latin typeface="Tahoma" pitchFamily="34" charset="0"/>
                <a:ea typeface="Tahoma" pitchFamily="34" charset="0"/>
                <a:cs typeface="Tahoma" pitchFamily="34" charset="0"/>
              </a:rPr>
              <a:t>NOTES: * Sleep </a:t>
            </a:r>
            <a:r>
              <a:rPr lang="en-US" sz="1200" dirty="0">
                <a:solidFill>
                  <a:srgbClr val="000000"/>
                </a:solidFill>
                <a:latin typeface="Tahoma" pitchFamily="34" charset="0"/>
                <a:ea typeface="Tahoma" pitchFamily="34" charset="0"/>
                <a:cs typeface="Tahoma" pitchFamily="34" charset="0"/>
              </a:rPr>
              <a:t>apnea is a </a:t>
            </a:r>
            <a:r>
              <a:rPr lang="en-US" sz="1200" dirty="0" smtClean="0">
                <a:solidFill>
                  <a:srgbClr val="000000"/>
                </a:solidFill>
                <a:latin typeface="Tahoma" pitchFamily="34" charset="0"/>
                <a:ea typeface="Tahoma" pitchFamily="34" charset="0"/>
                <a:cs typeface="Tahoma" pitchFamily="34" charset="0"/>
              </a:rPr>
              <a:t>disorder with one </a:t>
            </a:r>
            <a:r>
              <a:rPr lang="en-US" sz="1200" dirty="0">
                <a:solidFill>
                  <a:srgbClr val="000000"/>
                </a:solidFill>
                <a:latin typeface="Tahoma" pitchFamily="34" charset="0"/>
                <a:ea typeface="Tahoma" pitchFamily="34" charset="0"/>
                <a:cs typeface="Tahoma" pitchFamily="34" charset="0"/>
              </a:rPr>
              <a:t>or more pauses in breathing or shallow breaths </a:t>
            </a:r>
            <a:r>
              <a:rPr lang="en-US" sz="1200" dirty="0" smtClean="0">
                <a:solidFill>
                  <a:srgbClr val="000000"/>
                </a:solidFill>
                <a:latin typeface="Tahoma" pitchFamily="34" charset="0"/>
                <a:ea typeface="Tahoma" pitchFamily="34" charset="0"/>
                <a:cs typeface="Tahoma" pitchFamily="34" charset="0"/>
              </a:rPr>
              <a:t>during sleep</a:t>
            </a:r>
            <a:r>
              <a:rPr lang="en-US" sz="1200" dirty="0">
                <a:solidFill>
                  <a:srgbClr val="000000"/>
                </a:solidFill>
                <a:latin typeface="Tahoma" pitchFamily="34" charset="0"/>
                <a:ea typeface="Tahoma" pitchFamily="34" charset="0"/>
                <a:cs typeface="Tahoma" pitchFamily="34" charset="0"/>
              </a:rPr>
              <a:t>. </a:t>
            </a:r>
          </a:p>
          <a:p>
            <a:pPr marL="0" indent="0">
              <a:buFont typeface="Arial" pitchFamily="34" charset="0"/>
              <a:buNone/>
            </a:pPr>
            <a:endParaRPr lang="en-US" sz="1500" dirty="0">
              <a:solidFill>
                <a:srgbClr val="000000"/>
              </a:solidFill>
              <a:latin typeface="Tahoma" pitchFamily="34" charset="0"/>
              <a:ea typeface="Tahoma" pitchFamily="34" charset="0"/>
              <a:cs typeface="Tahoma" pitchFamily="34" charset="0"/>
            </a:endParaRPr>
          </a:p>
        </p:txBody>
      </p:sp>
      <p:sp>
        <p:nvSpPr>
          <p:cNvPr id="9" name="Slide Number Placeholder 2"/>
          <p:cNvSpPr txBox="1">
            <a:spLocks/>
          </p:cNvSpPr>
          <p:nvPr/>
        </p:nvSpPr>
        <p:spPr>
          <a:xfrm>
            <a:off x="8534400" y="6492503"/>
            <a:ext cx="6096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8ECAD15-DF40-4D57-8D99-2197AD37FB1A}" type="slidenum">
              <a:rPr lang="en-US" sz="1200" smtClean="0">
                <a:solidFill>
                  <a:prstClr val="black">
                    <a:tint val="75000"/>
                  </a:prstClr>
                </a:solidFill>
                <a:latin typeface="Calibri" panose="020F0502020204030204" pitchFamily="34" charset="0"/>
                <a:ea typeface="Tahoma" pitchFamily="34" charset="0"/>
                <a:cs typeface="Tahoma" pitchFamily="34" charset="0"/>
              </a:rPr>
              <a:pPr algn="r"/>
              <a:t>28</a:t>
            </a:fld>
            <a:endParaRPr lang="en-US" sz="1200" dirty="0">
              <a:solidFill>
                <a:prstClr val="black">
                  <a:tint val="75000"/>
                </a:prstClr>
              </a:solidFill>
              <a:latin typeface="Calibri" panose="020F0502020204030204" pitchFamily="34" charset="0"/>
              <a:ea typeface="Tahoma" pitchFamily="34" charset="0"/>
              <a:cs typeface="Tahoma" pitchFamily="34" charset="0"/>
            </a:endParaRPr>
          </a:p>
        </p:txBody>
      </p:sp>
    </p:spTree>
    <p:extLst>
      <p:ext uri="{BB962C8B-B14F-4D97-AF65-F5344CB8AC3E}">
        <p14:creationId xmlns:p14="http://schemas.microsoft.com/office/powerpoint/2010/main" val="2980155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15" descr="Graph"/>
          <p:cNvGraphicFramePr>
            <a:graphicFrameLocks noGrp="1"/>
          </p:cNvGraphicFramePr>
          <p:nvPr>
            <p:ph type="chart" sz="quarter" idx="4294967295"/>
            <p:extLst>
              <p:ext uri="{D42A27DB-BD31-4B8C-83A1-F6EECF244321}">
                <p14:modId xmlns:p14="http://schemas.microsoft.com/office/powerpoint/2010/main" val="3490214140"/>
              </p:ext>
            </p:extLst>
          </p:nvPr>
        </p:nvGraphicFramePr>
        <p:xfrm>
          <a:off x="0" y="914400"/>
          <a:ext cx="9134475" cy="4564063"/>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idx="4294967295"/>
          </p:nvPr>
        </p:nvSpPr>
        <p:spPr>
          <a:xfrm>
            <a:off x="0" y="222250"/>
            <a:ext cx="9144000" cy="539750"/>
          </a:xfrm>
        </p:spPr>
        <p:txBody>
          <a:bodyPr>
            <a:noAutofit/>
          </a:bodyPr>
          <a:lstStyle/>
          <a:p>
            <a:r>
              <a:rPr lang="en-US" sz="3000" b="1" dirty="0">
                <a:solidFill>
                  <a:srgbClr val="003F72"/>
                </a:solidFill>
                <a:latin typeface="Tahoma" pitchFamily="34" charset="0"/>
                <a:ea typeface="Tahoma" pitchFamily="34" charset="0"/>
                <a:cs typeface="Tahoma" pitchFamily="34" charset="0"/>
              </a:rPr>
              <a:t>Persons With Sleep Apnea </a:t>
            </a:r>
            <a:r>
              <a:rPr lang="en-US" sz="3000" b="1" dirty="0" smtClean="0">
                <a:solidFill>
                  <a:srgbClr val="003F72"/>
                </a:solidFill>
                <a:latin typeface="Tahoma" pitchFamily="34" charset="0"/>
                <a:ea typeface="Tahoma" pitchFamily="34" charset="0"/>
                <a:cs typeface="Tahoma" pitchFamily="34" charset="0"/>
              </a:rPr>
              <a:t>Symptoms </a:t>
            </a:r>
            <a:r>
              <a:rPr lang="en-US" sz="3000" b="1" dirty="0">
                <a:solidFill>
                  <a:srgbClr val="003F72"/>
                </a:solidFill>
                <a:latin typeface="Tahoma" pitchFamily="34" charset="0"/>
                <a:ea typeface="Tahoma" pitchFamily="34" charset="0"/>
                <a:cs typeface="Tahoma" pitchFamily="34" charset="0"/>
              </a:rPr>
              <a:t>who </a:t>
            </a:r>
            <a:br>
              <a:rPr lang="en-US" sz="3000" b="1" dirty="0">
                <a:solidFill>
                  <a:srgbClr val="003F72"/>
                </a:solidFill>
                <a:latin typeface="Tahoma" pitchFamily="34" charset="0"/>
                <a:ea typeface="Tahoma" pitchFamily="34" charset="0"/>
                <a:cs typeface="Tahoma" pitchFamily="34" charset="0"/>
              </a:rPr>
            </a:br>
            <a:r>
              <a:rPr lang="en-US" sz="3000" b="1" dirty="0">
                <a:solidFill>
                  <a:srgbClr val="003F72"/>
                </a:solidFill>
                <a:latin typeface="Tahoma" pitchFamily="34" charset="0"/>
                <a:ea typeface="Tahoma" pitchFamily="34" charset="0"/>
                <a:cs typeface="Tahoma" pitchFamily="34" charset="0"/>
              </a:rPr>
              <a:t>Seek Medical Care, Adults </a:t>
            </a:r>
            <a:r>
              <a:rPr lang="en-US" sz="3000" b="1" dirty="0" smtClean="0">
                <a:solidFill>
                  <a:srgbClr val="003F72"/>
                </a:solidFill>
                <a:latin typeface="Tahoma" pitchFamily="34" charset="0"/>
                <a:ea typeface="Tahoma" pitchFamily="34" charset="0"/>
                <a:cs typeface="Tahoma" pitchFamily="34" charset="0"/>
              </a:rPr>
              <a:t>20+, 2005–2008</a:t>
            </a:r>
            <a:endParaRPr lang="en-US" sz="3000" b="1" dirty="0">
              <a:solidFill>
                <a:srgbClr val="003F72"/>
              </a:solidFill>
              <a:latin typeface="Tahoma" pitchFamily="34" charset="0"/>
              <a:ea typeface="Tahoma" pitchFamily="34" charset="0"/>
              <a:cs typeface="Tahoma" pitchFamily="34" charset="0"/>
            </a:endParaRPr>
          </a:p>
        </p:txBody>
      </p:sp>
      <p:sp>
        <p:nvSpPr>
          <p:cNvPr id="15" name="Text Placeholder 35"/>
          <p:cNvSpPr>
            <a:spLocks noGrp="1"/>
          </p:cNvSpPr>
          <p:nvPr>
            <p:ph type="body" sz="quarter" idx="4294967295"/>
          </p:nvPr>
        </p:nvSpPr>
        <p:spPr>
          <a:xfrm>
            <a:off x="6781800" y="2209801"/>
            <a:ext cx="2132012" cy="228600"/>
          </a:xfrm>
          <a:prstGeom prst="rect">
            <a:avLst/>
          </a:prstGeom>
        </p:spPr>
        <p:txBody>
          <a:bodyPr>
            <a:noAutofit/>
          </a:bodyPr>
          <a:lstStyle/>
          <a:p>
            <a:pPr marL="0" indent="0" algn="l">
              <a:buNone/>
            </a:pPr>
            <a:r>
              <a:rPr lang="en-US" sz="1500" dirty="0" smtClean="0">
                <a:latin typeface="Tahoma" pitchFamily="34" charset="0"/>
                <a:ea typeface="Tahoma" pitchFamily="34" charset="0"/>
                <a:cs typeface="Tahoma" pitchFamily="34" charset="0"/>
              </a:rPr>
              <a:t>HP2020 Target: 28%</a:t>
            </a:r>
            <a:endParaRPr lang="en-US" sz="1500" dirty="0">
              <a:latin typeface="Tahoma" pitchFamily="34" charset="0"/>
              <a:ea typeface="Tahoma" pitchFamily="34" charset="0"/>
              <a:cs typeface="Tahoma" pitchFamily="34" charset="0"/>
            </a:endParaRPr>
          </a:p>
        </p:txBody>
      </p:sp>
      <p:sp>
        <p:nvSpPr>
          <p:cNvPr id="7"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tint val="75000"/>
                  </a:prstClr>
                </a:solidFill>
                <a:latin typeface="Tahoma" pitchFamily="34" charset="0"/>
                <a:ea typeface="Tahoma" pitchFamily="34" charset="0"/>
                <a:cs typeface="Tahoma" pitchFamily="34" charset="0"/>
              </a:rPr>
              <a:pPr/>
              <a:t>29</a:t>
            </a:fld>
            <a:endParaRPr lang="en-US" dirty="0">
              <a:solidFill>
                <a:prstClr val="black">
                  <a:tint val="75000"/>
                </a:prstClr>
              </a:solidFill>
              <a:latin typeface="Tahoma" pitchFamily="34" charset="0"/>
              <a:ea typeface="Tahoma" pitchFamily="34" charset="0"/>
              <a:cs typeface="Tahoma" pitchFamily="34" charset="0"/>
            </a:endParaRPr>
          </a:p>
        </p:txBody>
      </p:sp>
      <p:sp>
        <p:nvSpPr>
          <p:cNvPr id="8" name="Text Placeholder 4"/>
          <p:cNvSpPr txBox="1">
            <a:spLocks/>
          </p:cNvSpPr>
          <p:nvPr/>
        </p:nvSpPr>
        <p:spPr>
          <a:xfrm>
            <a:off x="0" y="6536375"/>
            <a:ext cx="6567488" cy="2460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200" dirty="0" smtClean="0">
                <a:solidFill>
                  <a:prstClr val="black"/>
                </a:solidFill>
                <a:latin typeface="Tahoma" pitchFamily="34" charset="0"/>
                <a:ea typeface="Tahoma" pitchFamily="34" charset="0"/>
                <a:cs typeface="Tahoma" pitchFamily="34" charset="0"/>
              </a:rPr>
              <a:t>SOURCE: </a:t>
            </a:r>
            <a:r>
              <a:rPr lang="en-US" sz="1200" dirty="0">
                <a:solidFill>
                  <a:prstClr val="black"/>
                </a:solidFill>
                <a:latin typeface="Tahoma" pitchFamily="34" charset="0"/>
                <a:ea typeface="Tahoma" pitchFamily="34" charset="0"/>
                <a:cs typeface="Tahoma" pitchFamily="34" charset="0"/>
              </a:rPr>
              <a:t>National Health and Nutrition Examination Survey (NHANES), CDC/NCHS.</a:t>
            </a:r>
          </a:p>
        </p:txBody>
      </p:sp>
      <p:sp>
        <p:nvSpPr>
          <p:cNvPr id="11" name="Text Placeholder 8"/>
          <p:cNvSpPr txBox="1">
            <a:spLocks/>
          </p:cNvSpPr>
          <p:nvPr/>
        </p:nvSpPr>
        <p:spPr>
          <a:xfrm>
            <a:off x="7578304" y="6324600"/>
            <a:ext cx="1298448" cy="45720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SH-1</a:t>
            </a:r>
          </a:p>
          <a:p>
            <a:pPr algn="ctr">
              <a:spcBef>
                <a:spcPts val="0"/>
              </a:spcBef>
            </a:pPr>
            <a:r>
              <a:rPr lang="en-US" sz="1200" b="0" dirty="0" smtClean="0">
                <a:solidFill>
                  <a:prstClr val="black"/>
                </a:solidFill>
                <a:latin typeface="Tahoma" pitchFamily="34" charset="0"/>
                <a:ea typeface="Tahoma" pitchFamily="34" charset="0"/>
                <a:cs typeface="Tahoma" pitchFamily="34" charset="0"/>
              </a:rPr>
              <a:t>Increase </a:t>
            </a:r>
            <a:r>
              <a:rPr lang="en-US" sz="1200" b="0" dirty="0">
                <a:solidFill>
                  <a:prstClr val="black"/>
                </a:solidFill>
                <a:latin typeface="Tahoma" pitchFamily="34" charset="0"/>
                <a:ea typeface="Tahoma" pitchFamily="34" charset="0"/>
                <a:cs typeface="Tahoma" pitchFamily="34" charset="0"/>
              </a:rPr>
              <a:t>desired</a:t>
            </a:r>
          </a:p>
          <a:p>
            <a:pPr algn="l">
              <a:spcBef>
                <a:spcPts val="0"/>
              </a:spcBef>
            </a:pP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sp>
        <p:nvSpPr>
          <p:cNvPr id="12" name="Text Box 5"/>
          <p:cNvSpPr txBox="1">
            <a:spLocks noChangeArrowheads="1"/>
          </p:cNvSpPr>
          <p:nvPr/>
        </p:nvSpPr>
        <p:spPr bwMode="auto">
          <a:xfrm>
            <a:off x="0" y="5352871"/>
            <a:ext cx="9144000"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NOTES: I = 95% confidence interval. Data are for adults aged 20 years and over who (snore 5 or more nights per week) OR (snort, gasp, or stop breathing 5 or more nights per week) OR (feel excessively sleepy during the day 16-30 times per month AND usually sleep 7 or more hours per night) who have told a health professional that they have trouble sleeping. Data are age adjusted to the 2000 standard population. Data by age are not age adjusted, and, therefore, the target does not apply to data by age. Respondents were asked to select one or more race categories. The categories black and white are for persons who reported only one racial group and exclude persons of Hispanic origin. Persons of Mexican origin may be any race. </a:t>
            </a:r>
          </a:p>
        </p:txBody>
      </p:sp>
    </p:spTree>
    <p:extLst>
      <p:ext uri="{BB962C8B-B14F-4D97-AF65-F5344CB8AC3E}">
        <p14:creationId xmlns:p14="http://schemas.microsoft.com/office/powerpoint/2010/main" val="2721418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600200" y="152400"/>
            <a:ext cx="7470775" cy="1066800"/>
          </a:xfrm>
        </p:spPr>
        <p:txBody>
          <a:bodyPr/>
          <a:lstStyle/>
          <a:p>
            <a:r>
              <a:rPr lang="en-US" dirty="0" smtClean="0">
                <a:ea typeface="ＭＳ Ｐゴシック" pitchFamily="34" charset="-128"/>
              </a:rPr>
              <a:t>Overview and Presenters </a:t>
            </a:r>
          </a:p>
        </p:txBody>
      </p:sp>
      <p:sp>
        <p:nvSpPr>
          <p:cNvPr id="2" name="Content Placeholder 1"/>
          <p:cNvSpPr>
            <a:spLocks noGrp="1"/>
          </p:cNvSpPr>
          <p:nvPr>
            <p:ph idx="1"/>
          </p:nvPr>
        </p:nvSpPr>
        <p:spPr>
          <a:xfrm>
            <a:off x="1447800" y="1524000"/>
            <a:ext cx="7543800" cy="5029200"/>
          </a:xfrm>
        </p:spPr>
        <p:txBody>
          <a:bodyPr>
            <a:noAutofit/>
          </a:bodyPr>
          <a:lstStyle/>
          <a:p>
            <a:pPr>
              <a:spcBef>
                <a:spcPts val="0"/>
              </a:spcBef>
              <a:buFont typeface="Arial" pitchFamily="34" charset="0"/>
              <a:buNone/>
              <a:defRPr/>
            </a:pPr>
            <a:r>
              <a:rPr lang="en-US" sz="1800" b="1" dirty="0" smtClean="0"/>
              <a:t>Chair  </a:t>
            </a:r>
          </a:p>
          <a:p>
            <a:pPr>
              <a:spcBef>
                <a:spcPts val="0"/>
              </a:spcBef>
              <a:defRPr/>
            </a:pPr>
            <a:r>
              <a:rPr lang="en-US" sz="1800" dirty="0" smtClean="0"/>
              <a:t>Howard K. Koh, MD, MPH, Assistant Secretary for Health</a:t>
            </a:r>
          </a:p>
          <a:p>
            <a:pPr marL="0" indent="0">
              <a:spcBef>
                <a:spcPts val="0"/>
              </a:spcBef>
              <a:buNone/>
              <a:defRPr/>
            </a:pPr>
            <a:r>
              <a:rPr lang="en-US" sz="1800" dirty="0"/>
              <a:t> </a:t>
            </a:r>
            <a:r>
              <a:rPr lang="en-US" sz="1800" dirty="0" smtClean="0"/>
              <a:t>      U.S. Department of Health and Human Services</a:t>
            </a:r>
            <a:endParaRPr lang="en-US" sz="1800" dirty="0"/>
          </a:p>
          <a:p>
            <a:pPr>
              <a:spcBef>
                <a:spcPts val="0"/>
              </a:spcBef>
              <a:buFont typeface="Arial" pitchFamily="34" charset="0"/>
              <a:buNone/>
              <a:defRPr/>
            </a:pPr>
            <a:endParaRPr lang="en-US" sz="800" b="1" dirty="0" smtClean="0"/>
          </a:p>
          <a:p>
            <a:pPr>
              <a:spcBef>
                <a:spcPts val="0"/>
              </a:spcBef>
              <a:buFont typeface="Arial" pitchFamily="34" charset="0"/>
              <a:buNone/>
              <a:defRPr/>
            </a:pPr>
            <a:r>
              <a:rPr lang="en-US" sz="1800" b="1" dirty="0" smtClean="0"/>
              <a:t>Data Presentation </a:t>
            </a:r>
          </a:p>
          <a:p>
            <a:pPr>
              <a:spcBef>
                <a:spcPts val="0"/>
              </a:spcBef>
              <a:defRPr/>
            </a:pPr>
            <a:r>
              <a:rPr lang="en-US" sz="1800" dirty="0" smtClean="0"/>
              <a:t>Irma Arispe, PhD, Associate Director</a:t>
            </a:r>
          </a:p>
          <a:p>
            <a:pPr marL="0" indent="0">
              <a:spcBef>
                <a:spcPts val="0"/>
              </a:spcBef>
              <a:buNone/>
              <a:defRPr/>
            </a:pPr>
            <a:r>
              <a:rPr lang="en-US" sz="1800" dirty="0"/>
              <a:t> </a:t>
            </a:r>
            <a:r>
              <a:rPr lang="en-US" sz="1800" dirty="0" smtClean="0"/>
              <a:t>      National Center for Health Statistics</a:t>
            </a:r>
          </a:p>
          <a:p>
            <a:pPr marL="0" indent="0">
              <a:spcBef>
                <a:spcPts val="0"/>
              </a:spcBef>
              <a:buNone/>
              <a:defRPr/>
            </a:pPr>
            <a:r>
              <a:rPr lang="en-US" sz="1800" dirty="0"/>
              <a:t> </a:t>
            </a:r>
            <a:r>
              <a:rPr lang="en-US" sz="1800" dirty="0" smtClean="0"/>
              <a:t>      Centers for Disease Control and Prevention</a:t>
            </a:r>
          </a:p>
          <a:p>
            <a:pPr>
              <a:spcBef>
                <a:spcPts val="0"/>
              </a:spcBef>
              <a:buFont typeface="Arial" pitchFamily="34" charset="0"/>
              <a:buNone/>
              <a:defRPr/>
            </a:pPr>
            <a:endParaRPr lang="en-US" sz="800" b="1" dirty="0" smtClean="0"/>
          </a:p>
          <a:p>
            <a:pPr>
              <a:spcBef>
                <a:spcPts val="0"/>
              </a:spcBef>
              <a:buFont typeface="Arial" pitchFamily="34" charset="0"/>
              <a:buNone/>
              <a:defRPr/>
            </a:pPr>
            <a:r>
              <a:rPr lang="en-US" sz="1800" b="1" dirty="0" smtClean="0"/>
              <a:t>Research and Program presentation</a:t>
            </a:r>
            <a:r>
              <a:rPr lang="en-US" sz="1800" dirty="0" smtClean="0"/>
              <a:t> </a:t>
            </a:r>
            <a:endParaRPr lang="en-US" sz="1800" b="1" dirty="0" smtClean="0"/>
          </a:p>
          <a:p>
            <a:pPr>
              <a:spcBef>
                <a:spcPts val="0"/>
              </a:spcBef>
              <a:defRPr/>
            </a:pPr>
            <a:r>
              <a:rPr lang="en-US" sz="1800" dirty="0" smtClean="0"/>
              <a:t>Gary Gibbons, MD, Director                                                                                           National Heart, Lung and Blood Institute,  NIH         </a:t>
            </a:r>
          </a:p>
          <a:p>
            <a:pPr>
              <a:spcBef>
                <a:spcPts val="0"/>
              </a:spcBef>
              <a:defRPr/>
            </a:pPr>
            <a:endParaRPr lang="en-US" sz="800" dirty="0" smtClean="0"/>
          </a:p>
          <a:p>
            <a:pPr>
              <a:spcBef>
                <a:spcPts val="0"/>
              </a:spcBef>
              <a:defRPr/>
            </a:pPr>
            <a:r>
              <a:rPr lang="en-US" sz="1800" dirty="0" smtClean="0"/>
              <a:t>Vikas </a:t>
            </a:r>
            <a:r>
              <a:rPr lang="en-US" sz="1800" dirty="0"/>
              <a:t>Kapil, DO, </a:t>
            </a:r>
            <a:r>
              <a:rPr lang="en-US" sz="1800" dirty="0" smtClean="0"/>
              <a:t>MPH, FACOEM, Acting </a:t>
            </a:r>
            <a:r>
              <a:rPr lang="en-US" sz="1800" dirty="0"/>
              <a:t>Deputy </a:t>
            </a:r>
            <a:r>
              <a:rPr lang="en-US" sz="1800" dirty="0" smtClean="0"/>
              <a:t>Director</a:t>
            </a:r>
          </a:p>
          <a:p>
            <a:pPr marL="0" indent="0">
              <a:spcBef>
                <a:spcPts val="0"/>
              </a:spcBef>
              <a:buNone/>
              <a:defRPr/>
            </a:pPr>
            <a:r>
              <a:rPr lang="en-US" sz="1800" dirty="0"/>
              <a:t> </a:t>
            </a:r>
            <a:r>
              <a:rPr lang="en-US" sz="1800" dirty="0" smtClean="0"/>
              <a:t>      Chief Medical Officer, National </a:t>
            </a:r>
            <a:r>
              <a:rPr lang="en-US" sz="1800" dirty="0"/>
              <a:t>Center for Environmental </a:t>
            </a:r>
            <a:r>
              <a:rPr lang="en-US" sz="1800" dirty="0" smtClean="0"/>
              <a:t>Health</a:t>
            </a:r>
            <a:endParaRPr lang="en-US" sz="1800" dirty="0"/>
          </a:p>
          <a:p>
            <a:pPr marL="277813" lvl="1" indent="0">
              <a:spcBef>
                <a:spcPts val="0"/>
              </a:spcBef>
              <a:buNone/>
            </a:pPr>
            <a:r>
              <a:rPr lang="en-US" sz="1800" dirty="0" smtClean="0"/>
              <a:t> Agency </a:t>
            </a:r>
            <a:r>
              <a:rPr lang="en-US" sz="1800" dirty="0"/>
              <a:t>for Toxic Substances and Disease Registry, CDC </a:t>
            </a:r>
            <a:r>
              <a:rPr lang="en-US" sz="1800" dirty="0" smtClean="0"/>
              <a:t>                    </a:t>
            </a:r>
          </a:p>
          <a:p>
            <a:pPr>
              <a:spcBef>
                <a:spcPts val="0"/>
              </a:spcBef>
              <a:buFont typeface="Arial" pitchFamily="34" charset="0"/>
              <a:buNone/>
              <a:defRPr/>
            </a:pPr>
            <a:endParaRPr lang="en-US" sz="800" b="1" dirty="0" smtClean="0"/>
          </a:p>
          <a:p>
            <a:pPr>
              <a:spcBef>
                <a:spcPts val="0"/>
              </a:spcBef>
              <a:buFont typeface="Arial" pitchFamily="34" charset="0"/>
              <a:buNone/>
              <a:defRPr/>
            </a:pPr>
            <a:r>
              <a:rPr lang="en-US" sz="1800" b="1" dirty="0" smtClean="0"/>
              <a:t>Community Highlight </a:t>
            </a:r>
            <a:endParaRPr lang="en-US" sz="1800" b="1" dirty="0"/>
          </a:p>
          <a:p>
            <a:pPr>
              <a:spcBef>
                <a:spcPts val="0"/>
              </a:spcBef>
              <a:defRPr/>
            </a:pPr>
            <a:r>
              <a:rPr lang="en-US" sz="1800" dirty="0" smtClean="0"/>
              <a:t>Karen Meyerson, </a:t>
            </a:r>
            <a:r>
              <a:rPr lang="en-US" sz="1800" dirty="0"/>
              <a:t>FNP-C, AE-C </a:t>
            </a:r>
            <a:endParaRPr lang="en-US" sz="1800" dirty="0" smtClean="0"/>
          </a:p>
          <a:p>
            <a:pPr marL="0" indent="0">
              <a:spcBef>
                <a:spcPts val="0"/>
              </a:spcBef>
              <a:buNone/>
              <a:defRPr/>
            </a:pPr>
            <a:r>
              <a:rPr lang="en-US" sz="1800" dirty="0" smtClean="0"/>
              <a:t>       Manager, Asthma Network of West Michigan </a:t>
            </a:r>
            <a:endParaRPr lang="en-US" sz="1800" dirty="0"/>
          </a:p>
          <a:p>
            <a:pPr>
              <a:spcBef>
                <a:spcPts val="0"/>
              </a:spcBef>
              <a:buFont typeface="Arial" pitchFamily="34" charset="0"/>
              <a:buNone/>
              <a:defRPr/>
            </a:pPr>
            <a:endParaRPr lang="en-US" sz="1700" b="1" dirty="0" smtClean="0"/>
          </a:p>
          <a:p>
            <a:pPr>
              <a:spcBef>
                <a:spcPts val="0"/>
              </a:spcBef>
              <a:defRPr/>
            </a:pPr>
            <a:endParaRPr lang="en-US" sz="1700" b="1" dirty="0" smtClean="0"/>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Placeholder 11" descr="This slide shows the trend in infant mortality since 1940 by race." title="Historic trends in infant mortality by race"/>
          <p:cNvGraphicFramePr>
            <a:graphicFrameLocks noGrp="1"/>
          </p:cNvGraphicFramePr>
          <p:nvPr>
            <p:ph type="chart" sz="quarter" idx="4294967295"/>
            <p:extLst>
              <p:ext uri="{D42A27DB-BD31-4B8C-83A1-F6EECF244321}">
                <p14:modId xmlns:p14="http://schemas.microsoft.com/office/powerpoint/2010/main" val="1475159054"/>
              </p:ext>
            </p:extLst>
          </p:nvPr>
        </p:nvGraphicFramePr>
        <p:xfrm>
          <a:off x="-19050" y="1143000"/>
          <a:ext cx="9144000" cy="474503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idx="4294967295"/>
          </p:nvPr>
        </p:nvSpPr>
        <p:spPr>
          <a:xfrm>
            <a:off x="0" y="119062"/>
            <a:ext cx="9144000" cy="566738"/>
          </a:xfrm>
        </p:spPr>
        <p:txBody>
          <a:bodyPr>
            <a:noAutofit/>
          </a:bodyPr>
          <a:lstStyle/>
          <a:p>
            <a:r>
              <a:rPr lang="en-US" sz="2900" b="1" dirty="0">
                <a:solidFill>
                  <a:srgbClr val="003F72"/>
                </a:solidFill>
                <a:latin typeface="Tahoma" pitchFamily="34" charset="0"/>
                <a:ea typeface="Tahoma" pitchFamily="34" charset="0"/>
                <a:cs typeface="Tahoma" pitchFamily="34" charset="0"/>
              </a:rPr>
              <a:t>Crashes </a:t>
            </a:r>
            <a:r>
              <a:rPr lang="en-US" sz="2900" b="1" dirty="0" smtClean="0">
                <a:solidFill>
                  <a:srgbClr val="003F72"/>
                </a:solidFill>
                <a:latin typeface="Tahoma" pitchFamily="34" charset="0"/>
                <a:ea typeface="Tahoma" pitchFamily="34" charset="0"/>
                <a:cs typeface="Tahoma" pitchFamily="34" charset="0"/>
              </a:rPr>
              <a:t>Involving Drowsy Drivers</a:t>
            </a:r>
            <a:r>
              <a:rPr lang="en-US" sz="2900" b="1" dirty="0">
                <a:solidFill>
                  <a:srgbClr val="003F72"/>
                </a:solidFill>
                <a:latin typeface="Tahoma" pitchFamily="34" charset="0"/>
                <a:ea typeface="Tahoma" pitchFamily="34" charset="0"/>
                <a:cs typeface="Tahoma" pitchFamily="34" charset="0"/>
              </a:rPr>
              <a:t>, </a:t>
            </a:r>
            <a:r>
              <a:rPr lang="en-US" sz="2900" b="1" dirty="0" smtClean="0">
                <a:solidFill>
                  <a:srgbClr val="003F72"/>
                </a:solidFill>
                <a:latin typeface="Tahoma" pitchFamily="34" charset="0"/>
                <a:ea typeface="Tahoma" pitchFamily="34" charset="0"/>
                <a:cs typeface="Tahoma" pitchFamily="34" charset="0"/>
              </a:rPr>
              <a:t>2005–2011</a:t>
            </a:r>
            <a:endParaRPr lang="en-US" sz="2900" b="1" dirty="0">
              <a:solidFill>
                <a:srgbClr val="003F72"/>
              </a:solidFill>
              <a:latin typeface="Tahoma" pitchFamily="34" charset="0"/>
              <a:ea typeface="Tahoma" pitchFamily="34" charset="0"/>
              <a:cs typeface="Tahoma" pitchFamily="34" charset="0"/>
            </a:endParaRPr>
          </a:p>
        </p:txBody>
      </p:sp>
      <p:sp>
        <p:nvSpPr>
          <p:cNvPr id="76" name="Text Placeholder 75"/>
          <p:cNvSpPr>
            <a:spLocks noGrp="1"/>
          </p:cNvSpPr>
          <p:nvPr>
            <p:ph type="body" sz="quarter" idx="4294967295"/>
          </p:nvPr>
        </p:nvSpPr>
        <p:spPr>
          <a:xfrm>
            <a:off x="4038600" y="2300288"/>
            <a:ext cx="2286000" cy="366712"/>
          </a:xfrm>
        </p:spPr>
        <p:txBody>
          <a:bodyPr>
            <a:noAutofit/>
          </a:bodyPr>
          <a:lstStyle/>
          <a:p>
            <a:pPr marL="0" indent="0" algn="l">
              <a:buNone/>
            </a:pPr>
            <a:r>
              <a:rPr lang="en-US" sz="1600" dirty="0" smtClean="0">
                <a:solidFill>
                  <a:schemeClr val="accent6"/>
                </a:solidFill>
                <a:latin typeface="Tahoma" pitchFamily="34" charset="0"/>
                <a:ea typeface="Tahoma" pitchFamily="34" charset="0"/>
                <a:cs typeface="Tahoma" pitchFamily="34" charset="0"/>
              </a:rPr>
              <a:t>HP2020 Baseline</a:t>
            </a:r>
          </a:p>
        </p:txBody>
      </p:sp>
      <p:sp>
        <p:nvSpPr>
          <p:cNvPr id="77" name="Text Placeholder 76"/>
          <p:cNvSpPr>
            <a:spLocks noGrp="1"/>
          </p:cNvSpPr>
          <p:nvPr>
            <p:ph type="body" sz="quarter" idx="4294967295"/>
          </p:nvPr>
        </p:nvSpPr>
        <p:spPr>
          <a:xfrm>
            <a:off x="6324600" y="3268662"/>
            <a:ext cx="2555875" cy="465138"/>
          </a:xfrm>
        </p:spPr>
        <p:txBody>
          <a:bodyPr>
            <a:noAutofit/>
          </a:bodyPr>
          <a:lstStyle/>
          <a:p>
            <a:pPr marL="0" indent="0">
              <a:buNone/>
            </a:pPr>
            <a:r>
              <a:rPr lang="en-US" sz="1600" dirty="0" smtClean="0">
                <a:latin typeface="Tahoma" pitchFamily="34" charset="0"/>
                <a:ea typeface="Tahoma" pitchFamily="34" charset="0"/>
                <a:cs typeface="Tahoma" pitchFamily="34" charset="0"/>
              </a:rPr>
              <a:t>HP2020 Target: 2.1</a:t>
            </a:r>
            <a:endParaRPr lang="en-US" sz="1600" dirty="0">
              <a:latin typeface="Tahoma" pitchFamily="34" charset="0"/>
              <a:ea typeface="Tahoma" pitchFamily="34" charset="0"/>
              <a:cs typeface="Tahoma" pitchFamily="34" charset="0"/>
            </a:endParaRPr>
          </a:p>
        </p:txBody>
      </p:sp>
      <p:sp>
        <p:nvSpPr>
          <p:cNvPr id="5" name="Text Placeholder 4"/>
          <p:cNvSpPr>
            <a:spLocks noGrp="1"/>
          </p:cNvSpPr>
          <p:nvPr>
            <p:ph type="body" sz="quarter" idx="4294967295"/>
          </p:nvPr>
        </p:nvSpPr>
        <p:spPr>
          <a:xfrm>
            <a:off x="0" y="6547442"/>
            <a:ext cx="6567488" cy="246062"/>
          </a:xfrm>
        </p:spPr>
        <p:txBody>
          <a:bodyPr>
            <a:noAutofit/>
          </a:bodyPr>
          <a:lstStyle/>
          <a:p>
            <a:pPr marL="0" indent="0">
              <a:buNone/>
            </a:pPr>
            <a:r>
              <a:rPr lang="en-US" sz="1200" dirty="0">
                <a:latin typeface="Tahoma" pitchFamily="34" charset="0"/>
                <a:ea typeface="Tahoma" pitchFamily="34" charset="0"/>
                <a:cs typeface="Tahoma" pitchFamily="34" charset="0"/>
              </a:rPr>
              <a:t>SOURCE: General Estimates System (GES), </a:t>
            </a:r>
            <a:r>
              <a:rPr lang="en-US" sz="1200" dirty="0" smtClean="0">
                <a:latin typeface="Tahoma" pitchFamily="34" charset="0"/>
                <a:ea typeface="Tahoma" pitchFamily="34" charset="0"/>
                <a:cs typeface="Tahoma" pitchFamily="34" charset="0"/>
              </a:rPr>
              <a:t>DOT/NHTSA</a:t>
            </a:r>
            <a:r>
              <a:rPr lang="en-US" sz="1200" dirty="0">
                <a:latin typeface="Tahoma" pitchFamily="34" charset="0"/>
                <a:ea typeface="Tahoma" pitchFamily="34" charset="0"/>
                <a:cs typeface="Tahoma" pitchFamily="34" charset="0"/>
              </a:rPr>
              <a:t>.</a:t>
            </a:r>
          </a:p>
        </p:txBody>
      </p:sp>
      <p:sp>
        <p:nvSpPr>
          <p:cNvPr id="3" name="Text Placeholder 2"/>
          <p:cNvSpPr>
            <a:spLocks noGrp="1"/>
          </p:cNvSpPr>
          <p:nvPr>
            <p:ph type="body" sz="quarter" idx="4294967295"/>
          </p:nvPr>
        </p:nvSpPr>
        <p:spPr>
          <a:xfrm>
            <a:off x="0" y="5943600"/>
            <a:ext cx="7696200" cy="533400"/>
          </a:xfrm>
        </p:spPr>
        <p:txBody>
          <a:bodyPr>
            <a:normAutofit fontScale="25000" lnSpcReduction="20000"/>
          </a:bodyPr>
          <a:lstStyle/>
          <a:p>
            <a:pPr marL="0" indent="0">
              <a:buNone/>
            </a:pPr>
            <a:r>
              <a:rPr lang="en-US" sz="4800" dirty="0" smtClean="0">
                <a:latin typeface="Tahoma" panose="020B0604030504040204" pitchFamily="34" charset="0"/>
                <a:ea typeface="Tahoma" panose="020B0604030504040204" pitchFamily="34" charset="0"/>
                <a:cs typeface="Tahoma" panose="020B0604030504040204" pitchFamily="34" charset="0"/>
              </a:rPr>
              <a:t>NOTES: </a:t>
            </a:r>
            <a:r>
              <a:rPr lang="en-US" sz="4800" dirty="0">
                <a:latin typeface="Tahoma" panose="020B0604030504040204" pitchFamily="34" charset="0"/>
                <a:ea typeface="Tahoma" panose="020B0604030504040204" pitchFamily="34" charset="0"/>
                <a:cs typeface="Tahoma" panose="020B0604030504040204" pitchFamily="34" charset="0"/>
              </a:rPr>
              <a:t>Data are for vehicular crashes per 100 million miles traveled </a:t>
            </a:r>
            <a:r>
              <a:rPr lang="en-US" sz="4800" dirty="0" smtClean="0">
                <a:latin typeface="Tahoma" panose="020B0604030504040204" pitchFamily="34" charset="0"/>
                <a:ea typeface="Tahoma" panose="020B0604030504040204" pitchFamily="34" charset="0"/>
                <a:cs typeface="Tahoma" panose="020B0604030504040204" pitchFamily="34" charset="0"/>
              </a:rPr>
              <a:t>due </a:t>
            </a:r>
            <a:r>
              <a:rPr lang="en-US" sz="4800" dirty="0">
                <a:latin typeface="Tahoma" panose="020B0604030504040204" pitchFamily="34" charset="0"/>
                <a:ea typeface="Tahoma" panose="020B0604030504040204" pitchFamily="34" charset="0"/>
                <a:cs typeface="Tahoma" panose="020B0604030504040204" pitchFamily="34" charset="0"/>
              </a:rPr>
              <a:t>to drowsy driving</a:t>
            </a:r>
            <a:r>
              <a:rPr lang="en-US" sz="4800" dirty="0" smtClean="0">
                <a:latin typeface="Tahoma" panose="020B0604030504040204" pitchFamily="34" charset="0"/>
                <a:ea typeface="Tahoma" panose="020B0604030504040204" pitchFamily="34" charset="0"/>
                <a:cs typeface="Tahoma" panose="020B0604030504040204" pitchFamily="34" charset="0"/>
              </a:rPr>
              <a:t>. </a:t>
            </a:r>
            <a:r>
              <a:rPr lang="en-US" sz="4800" dirty="0">
                <a:latin typeface="Tahoma" panose="020B0604030504040204" pitchFamily="34" charset="0"/>
                <a:ea typeface="Tahoma" panose="020B0604030504040204" pitchFamily="34" charset="0"/>
                <a:cs typeface="Tahoma" panose="020B0604030504040204" pitchFamily="34" charset="0"/>
              </a:rPr>
              <a:t>General Estimates System </a:t>
            </a:r>
            <a:r>
              <a:rPr lang="en-US" sz="4800" dirty="0" smtClean="0">
                <a:latin typeface="Tahoma" panose="020B0604030504040204" pitchFamily="34" charset="0"/>
                <a:ea typeface="Tahoma" panose="020B0604030504040204" pitchFamily="34" charset="0"/>
                <a:cs typeface="Tahoma" panose="020B0604030504040204" pitchFamily="34" charset="0"/>
              </a:rPr>
              <a:t>data </a:t>
            </a:r>
            <a:r>
              <a:rPr lang="en-US" sz="4800" dirty="0">
                <a:latin typeface="Tahoma" panose="020B0604030504040204" pitchFamily="34" charset="0"/>
                <a:ea typeface="Tahoma" panose="020B0604030504040204" pitchFamily="34" charset="0"/>
                <a:cs typeface="Tahoma" panose="020B0604030504040204" pitchFamily="34" charset="0"/>
              </a:rPr>
              <a:t>are from a nationally representative sample of police-reported motor vehicle crashes. To be included, the crash must involve a motor vehicle traveling on a traffic way and result in property damage, injury, or death.</a:t>
            </a:r>
          </a:p>
          <a:p>
            <a:pPr marL="0" indent="0">
              <a:buNone/>
            </a:pPr>
            <a:endParaRPr lang="en-US" sz="1200" dirty="0">
              <a:latin typeface="Tahoma" pitchFamily="34" charset="0"/>
              <a:ea typeface="Tahoma" pitchFamily="34" charset="0"/>
              <a:cs typeface="Tahoma" pitchFamily="34" charset="0"/>
            </a:endParaRPr>
          </a:p>
        </p:txBody>
      </p:sp>
      <p:sp>
        <p:nvSpPr>
          <p:cNvPr id="14" name="TextBox 13"/>
          <p:cNvSpPr txBox="1"/>
          <p:nvPr/>
        </p:nvSpPr>
        <p:spPr>
          <a:xfrm>
            <a:off x="304800" y="1033046"/>
            <a:ext cx="4800600" cy="338554"/>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smtClean="0">
                <a:solidFill>
                  <a:prstClr val="black"/>
                </a:solidFill>
                <a:latin typeface="Tahoma" pitchFamily="34" charset="0"/>
                <a:ea typeface="Tahoma" pitchFamily="34" charset="0"/>
                <a:cs typeface="Tahoma" pitchFamily="34" charset="0"/>
              </a:rPr>
              <a:t>Rate </a:t>
            </a:r>
            <a:r>
              <a:rPr lang="en-US" sz="1600" b="1" dirty="0">
                <a:solidFill>
                  <a:prstClr val="black"/>
                </a:solidFill>
                <a:latin typeface="Tahoma" pitchFamily="34" charset="0"/>
                <a:ea typeface="Tahoma" pitchFamily="34" charset="0"/>
                <a:cs typeface="Tahoma" pitchFamily="34" charset="0"/>
              </a:rPr>
              <a:t>per </a:t>
            </a:r>
            <a:r>
              <a:rPr lang="en-US" sz="1600" b="1" dirty="0" smtClean="0">
                <a:solidFill>
                  <a:prstClr val="black"/>
                </a:solidFill>
                <a:latin typeface="Tahoma" pitchFamily="34" charset="0"/>
                <a:ea typeface="Tahoma" pitchFamily="34" charset="0"/>
                <a:cs typeface="Tahoma" pitchFamily="34" charset="0"/>
              </a:rPr>
              <a:t>100 million vehicle miles traveled </a:t>
            </a:r>
            <a:endParaRPr lang="en-US" sz="1600" b="1" dirty="0">
              <a:solidFill>
                <a:prstClr val="black"/>
              </a:solidFill>
              <a:latin typeface="Tahoma" pitchFamily="34" charset="0"/>
              <a:ea typeface="Tahoma" pitchFamily="34" charset="0"/>
              <a:cs typeface="Tahoma" pitchFamily="34" charset="0"/>
            </a:endParaRPr>
          </a:p>
        </p:txBody>
      </p:sp>
      <p:sp>
        <p:nvSpPr>
          <p:cNvPr id="10" name="Text Placeholder 8"/>
          <p:cNvSpPr txBox="1">
            <a:spLocks/>
          </p:cNvSpPr>
          <p:nvPr/>
        </p:nvSpPr>
        <p:spPr>
          <a:xfrm>
            <a:off x="7391400" y="6324600"/>
            <a:ext cx="1371600" cy="45720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SH-2</a:t>
            </a:r>
          </a:p>
          <a:p>
            <a:pPr algn="ctr">
              <a:spcBef>
                <a:spcPts val="0"/>
              </a:spcBef>
            </a:pPr>
            <a:r>
              <a:rPr lang="en-US" sz="1200" b="0" dirty="0" smtClean="0">
                <a:solidFill>
                  <a:prstClr val="black"/>
                </a:solidFill>
                <a:latin typeface="Tahoma" pitchFamily="34" charset="0"/>
                <a:ea typeface="Tahoma" pitchFamily="34" charset="0"/>
                <a:cs typeface="Tahoma" pitchFamily="34" charset="0"/>
              </a:rPr>
              <a:t>Decrease </a:t>
            </a:r>
            <a:r>
              <a:rPr lang="en-US" sz="1200" b="0" dirty="0">
                <a:solidFill>
                  <a:prstClr val="black"/>
                </a:solidFill>
                <a:latin typeface="Tahoma" pitchFamily="34" charset="0"/>
                <a:ea typeface="Tahoma" pitchFamily="34" charset="0"/>
                <a:cs typeface="Tahoma" pitchFamily="34" charset="0"/>
              </a:rPr>
              <a:t>desired</a:t>
            </a:r>
          </a:p>
          <a:p>
            <a:pPr algn="l">
              <a:spcBef>
                <a:spcPts val="0"/>
              </a:spcBef>
            </a:pP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sp>
        <p:nvSpPr>
          <p:cNvPr id="13"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tint val="75000"/>
                  </a:prstClr>
                </a:solidFill>
                <a:ea typeface="Tahoma" pitchFamily="34" charset="0"/>
                <a:cs typeface="Tahoma" pitchFamily="34" charset="0"/>
              </a:rPr>
              <a:pPr/>
              <a:t>30</a:t>
            </a:fld>
            <a:endParaRPr lang="en-US" dirty="0">
              <a:solidFill>
                <a:prstClr val="black">
                  <a:tint val="75000"/>
                </a:prstClr>
              </a:solidFill>
              <a:ea typeface="Tahoma" pitchFamily="34" charset="0"/>
              <a:cs typeface="Tahoma" pitchFamily="34" charset="0"/>
            </a:endParaRPr>
          </a:p>
        </p:txBody>
      </p:sp>
    </p:spTree>
    <p:extLst>
      <p:ext uri="{BB962C8B-B14F-4D97-AF65-F5344CB8AC3E}">
        <p14:creationId xmlns:p14="http://schemas.microsoft.com/office/powerpoint/2010/main" val="1339690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15" descr="Graph"/>
          <p:cNvGraphicFramePr>
            <a:graphicFrameLocks noGrp="1"/>
          </p:cNvGraphicFramePr>
          <p:nvPr>
            <p:ph type="chart" sz="quarter" idx="4294967295"/>
            <p:extLst>
              <p:ext uri="{D42A27DB-BD31-4B8C-83A1-F6EECF244321}">
                <p14:modId xmlns:p14="http://schemas.microsoft.com/office/powerpoint/2010/main" val="1791615935"/>
              </p:ext>
            </p:extLst>
          </p:nvPr>
        </p:nvGraphicFramePr>
        <p:xfrm>
          <a:off x="9525" y="762000"/>
          <a:ext cx="9134475"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idx="4294967295"/>
          </p:nvPr>
        </p:nvSpPr>
        <p:spPr>
          <a:xfrm>
            <a:off x="0" y="69850"/>
            <a:ext cx="9144000" cy="539750"/>
          </a:xfrm>
        </p:spPr>
        <p:txBody>
          <a:bodyPr>
            <a:noAutofit/>
          </a:bodyPr>
          <a:lstStyle/>
          <a:p>
            <a:r>
              <a:rPr lang="en-US" sz="3200" b="1" dirty="0">
                <a:solidFill>
                  <a:srgbClr val="003F72"/>
                </a:solidFill>
                <a:latin typeface="Tahoma" pitchFamily="34" charset="0"/>
                <a:ea typeface="Tahoma" pitchFamily="34" charset="0"/>
                <a:cs typeface="Tahoma" pitchFamily="34" charset="0"/>
              </a:rPr>
              <a:t>Sufficient Sleep, Adults, </a:t>
            </a:r>
            <a:r>
              <a:rPr lang="en-US" sz="3200" b="1" dirty="0" smtClean="0">
                <a:solidFill>
                  <a:srgbClr val="003F72"/>
                </a:solidFill>
                <a:latin typeface="Tahoma" pitchFamily="34" charset="0"/>
                <a:ea typeface="Tahoma" pitchFamily="34" charset="0"/>
                <a:cs typeface="Tahoma" pitchFamily="34" charset="0"/>
              </a:rPr>
              <a:t>2012</a:t>
            </a:r>
            <a:endParaRPr lang="en-US" sz="3200" b="1" dirty="0">
              <a:solidFill>
                <a:srgbClr val="003F72"/>
              </a:solidFill>
              <a:latin typeface="Tahoma" pitchFamily="34" charset="0"/>
              <a:ea typeface="Tahoma" pitchFamily="34" charset="0"/>
              <a:cs typeface="Tahoma" pitchFamily="34" charset="0"/>
            </a:endParaRPr>
          </a:p>
        </p:txBody>
      </p:sp>
      <p:sp>
        <p:nvSpPr>
          <p:cNvPr id="15" name="Text Placeholder 35"/>
          <p:cNvSpPr>
            <a:spLocks noGrp="1"/>
          </p:cNvSpPr>
          <p:nvPr>
            <p:ph type="body" sz="quarter" idx="4294967295"/>
          </p:nvPr>
        </p:nvSpPr>
        <p:spPr>
          <a:xfrm>
            <a:off x="6934200" y="1295400"/>
            <a:ext cx="2667000" cy="381000"/>
          </a:xfrm>
          <a:prstGeom prst="rect">
            <a:avLst/>
          </a:prstGeom>
        </p:spPr>
        <p:txBody>
          <a:bodyPr>
            <a:noAutofit/>
          </a:bodyPr>
          <a:lstStyle/>
          <a:p>
            <a:pPr marL="0" indent="0" algn="l">
              <a:buNone/>
            </a:pPr>
            <a:r>
              <a:rPr lang="en-US" sz="1400" dirty="0" smtClean="0">
                <a:latin typeface="Tahoma" pitchFamily="34" charset="0"/>
                <a:ea typeface="Tahoma" pitchFamily="34" charset="0"/>
                <a:cs typeface="Tahoma" pitchFamily="34" charset="0"/>
              </a:rPr>
              <a:t>HP2020 Target: 70.9%</a:t>
            </a:r>
            <a:endParaRPr lang="en-US" sz="1400" dirty="0">
              <a:latin typeface="Tahoma" pitchFamily="34" charset="0"/>
              <a:ea typeface="Tahoma" pitchFamily="34" charset="0"/>
              <a:cs typeface="Tahoma" pitchFamily="34" charset="0"/>
            </a:endParaRPr>
          </a:p>
        </p:txBody>
      </p:sp>
      <p:sp>
        <p:nvSpPr>
          <p:cNvPr id="13" name="Text Placeholder 2"/>
          <p:cNvSpPr>
            <a:spLocks noGrp="1"/>
          </p:cNvSpPr>
          <p:nvPr>
            <p:ph type="body" sz="quarter" idx="4294967295"/>
          </p:nvPr>
        </p:nvSpPr>
        <p:spPr>
          <a:xfrm>
            <a:off x="0" y="6501063"/>
            <a:ext cx="6618288" cy="338137"/>
          </a:xfrm>
        </p:spPr>
        <p:txBody>
          <a:bodyPr>
            <a:normAutofit/>
          </a:bodyPr>
          <a:lstStyle/>
          <a:p>
            <a:pPr marL="0" indent="0">
              <a:buNone/>
            </a:pPr>
            <a:r>
              <a:rPr lang="en-US" sz="1200" dirty="0" smtClean="0">
                <a:latin typeface="Tahoma" pitchFamily="34" charset="0"/>
                <a:ea typeface="Tahoma" pitchFamily="34" charset="0"/>
                <a:cs typeface="Tahoma" pitchFamily="34" charset="0"/>
              </a:rPr>
              <a:t>SOURCE</a:t>
            </a:r>
            <a:r>
              <a:rPr lang="en-US" sz="1200" dirty="0">
                <a:latin typeface="Tahoma" pitchFamily="34" charset="0"/>
                <a:ea typeface="Tahoma" pitchFamily="34" charset="0"/>
                <a:cs typeface="Tahoma" pitchFamily="34" charset="0"/>
              </a:rPr>
              <a:t>: National Health Interview Survey (NHIS), </a:t>
            </a:r>
            <a:r>
              <a:rPr lang="en-US" sz="1200" dirty="0" smtClean="0">
                <a:latin typeface="Tahoma" pitchFamily="34" charset="0"/>
                <a:ea typeface="Tahoma" pitchFamily="34" charset="0"/>
                <a:cs typeface="Tahoma" pitchFamily="34" charset="0"/>
              </a:rPr>
              <a:t>CDC/NCHS.</a:t>
            </a:r>
            <a:endParaRPr lang="en-US" sz="1200" dirty="0">
              <a:latin typeface="Tahoma" pitchFamily="34" charset="0"/>
              <a:ea typeface="Tahoma" pitchFamily="34" charset="0"/>
              <a:cs typeface="Tahoma" pitchFamily="34" charset="0"/>
            </a:endParaRPr>
          </a:p>
          <a:p>
            <a:endParaRPr lang="en-US" sz="2200" dirty="0">
              <a:latin typeface="Tahoma" pitchFamily="34" charset="0"/>
              <a:ea typeface="Tahoma" pitchFamily="34" charset="0"/>
              <a:cs typeface="Tahoma" pitchFamily="34" charset="0"/>
            </a:endParaRPr>
          </a:p>
        </p:txBody>
      </p:sp>
      <p:sp>
        <p:nvSpPr>
          <p:cNvPr id="18" name="Text Placeholder 8"/>
          <p:cNvSpPr txBox="1">
            <a:spLocks/>
          </p:cNvSpPr>
          <p:nvPr/>
        </p:nvSpPr>
        <p:spPr>
          <a:xfrm>
            <a:off x="7391400" y="6324600"/>
            <a:ext cx="1371600" cy="45720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SH-4</a:t>
            </a:r>
          </a:p>
          <a:p>
            <a:pPr algn="ctr">
              <a:spcBef>
                <a:spcPts val="0"/>
              </a:spcBef>
            </a:pPr>
            <a:r>
              <a:rPr lang="en-US" sz="1200" b="0" dirty="0" smtClean="0">
                <a:solidFill>
                  <a:prstClr val="black"/>
                </a:solidFill>
                <a:latin typeface="Tahoma" pitchFamily="34" charset="0"/>
                <a:ea typeface="Tahoma" pitchFamily="34" charset="0"/>
                <a:cs typeface="Tahoma" pitchFamily="34" charset="0"/>
              </a:rPr>
              <a:t>Increase </a:t>
            </a:r>
            <a:r>
              <a:rPr lang="en-US" sz="1200" b="0" dirty="0">
                <a:solidFill>
                  <a:prstClr val="black"/>
                </a:solidFill>
                <a:latin typeface="Tahoma" pitchFamily="34" charset="0"/>
                <a:ea typeface="Tahoma" pitchFamily="34" charset="0"/>
                <a:cs typeface="Tahoma" pitchFamily="34" charset="0"/>
              </a:rPr>
              <a:t>desired</a:t>
            </a:r>
          </a:p>
          <a:p>
            <a:pPr algn="l">
              <a:spcBef>
                <a:spcPts val="0"/>
              </a:spcBef>
            </a:pP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sp>
        <p:nvSpPr>
          <p:cNvPr id="8"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tint val="75000"/>
                  </a:prstClr>
                </a:solidFill>
                <a:latin typeface="Tahoma" pitchFamily="34" charset="0"/>
                <a:ea typeface="Tahoma" pitchFamily="34" charset="0"/>
                <a:cs typeface="Tahoma" pitchFamily="34" charset="0"/>
              </a:rPr>
              <a:pPr/>
              <a:t>31</a:t>
            </a:fld>
            <a:endParaRPr lang="en-US" dirty="0">
              <a:solidFill>
                <a:prstClr val="black">
                  <a:tint val="75000"/>
                </a:prstClr>
              </a:solidFill>
              <a:latin typeface="Tahoma" pitchFamily="34" charset="0"/>
              <a:ea typeface="Tahoma" pitchFamily="34" charset="0"/>
              <a:cs typeface="Tahoma" pitchFamily="34" charset="0"/>
            </a:endParaRPr>
          </a:p>
        </p:txBody>
      </p:sp>
      <p:sp>
        <p:nvSpPr>
          <p:cNvPr id="11" name="Text Placeholder 7"/>
          <p:cNvSpPr txBox="1">
            <a:spLocks/>
          </p:cNvSpPr>
          <p:nvPr/>
        </p:nvSpPr>
        <p:spPr>
          <a:xfrm>
            <a:off x="0" y="5867400"/>
            <a:ext cx="9144000" cy="649862"/>
          </a:xfrm>
          <a:prstGeom prst="rect">
            <a:avLst/>
          </a:prstGeom>
        </p:spPr>
        <p:txBody>
          <a:bodyPr vert="horz" lIns="91440" tIns="45720" rIns="91440" bIns="45720" rtlCol="0" anchor="b">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200" smtClean="0">
                <a:solidFill>
                  <a:prstClr val="black"/>
                </a:solidFill>
                <a:latin typeface="Tahoma" panose="020B0604030504040204" pitchFamily="34" charset="0"/>
                <a:ea typeface="Tahoma" panose="020B0604030504040204" pitchFamily="34" charset="0"/>
                <a:cs typeface="Tahoma" panose="020B0604030504040204" pitchFamily="34" charset="0"/>
              </a:rPr>
              <a:t>NOTES: I = 95% confidence interval. Data are for adults aged 18 years and over who get sufficient sleep (defined as ≥ 8 hours for those aged 18 to 21 years and ≥ 7 hours for those aged 22 years and over) on average during a 24-hour period. Respondents were asked to select one or more races. Data for the single race categories are for persons who reported only one racial group. Persons of Hispanic origin may be any race. </a:t>
            </a:r>
            <a:endParaRPr lang="en-US"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26907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15" descr="Graph"/>
          <p:cNvGraphicFramePr>
            <a:graphicFrameLocks noGrp="1"/>
          </p:cNvGraphicFramePr>
          <p:nvPr>
            <p:ph type="chart" sz="quarter" idx="4294967295"/>
            <p:extLst>
              <p:ext uri="{D42A27DB-BD31-4B8C-83A1-F6EECF244321}">
                <p14:modId xmlns:p14="http://schemas.microsoft.com/office/powerpoint/2010/main" val="1817416290"/>
              </p:ext>
            </p:extLst>
          </p:nvPr>
        </p:nvGraphicFramePr>
        <p:xfrm>
          <a:off x="9525" y="609600"/>
          <a:ext cx="9134475" cy="5334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idx="4294967295"/>
          </p:nvPr>
        </p:nvSpPr>
        <p:spPr>
          <a:xfrm>
            <a:off x="-152400" y="69850"/>
            <a:ext cx="9296400" cy="539750"/>
          </a:xfrm>
        </p:spPr>
        <p:txBody>
          <a:bodyPr>
            <a:noAutofit/>
          </a:bodyPr>
          <a:lstStyle/>
          <a:p>
            <a:r>
              <a:rPr lang="en-US" sz="3000" b="1" dirty="0">
                <a:solidFill>
                  <a:srgbClr val="003F72"/>
                </a:solidFill>
                <a:latin typeface="Tahoma" pitchFamily="34" charset="0"/>
                <a:ea typeface="Tahoma" pitchFamily="34" charset="0"/>
                <a:cs typeface="Tahoma" pitchFamily="34" charset="0"/>
              </a:rPr>
              <a:t>Sufficient </a:t>
            </a:r>
            <a:r>
              <a:rPr lang="en-US" sz="3000" b="1" dirty="0" smtClean="0">
                <a:solidFill>
                  <a:srgbClr val="003F72"/>
                </a:solidFill>
                <a:latin typeface="Tahoma" pitchFamily="34" charset="0"/>
                <a:ea typeface="Tahoma" pitchFamily="34" charset="0"/>
                <a:cs typeface="Tahoma" pitchFamily="34" charset="0"/>
              </a:rPr>
              <a:t>Sleep, High School Students, 2011</a:t>
            </a:r>
            <a:endParaRPr lang="en-US" sz="3200" b="1" dirty="0">
              <a:solidFill>
                <a:srgbClr val="003F72"/>
              </a:solidFill>
              <a:latin typeface="Tahoma" pitchFamily="34" charset="0"/>
              <a:ea typeface="Tahoma" pitchFamily="34" charset="0"/>
              <a:cs typeface="Tahoma" pitchFamily="34" charset="0"/>
            </a:endParaRPr>
          </a:p>
        </p:txBody>
      </p:sp>
      <p:sp>
        <p:nvSpPr>
          <p:cNvPr id="15" name="Text Placeholder 35"/>
          <p:cNvSpPr>
            <a:spLocks noGrp="1"/>
          </p:cNvSpPr>
          <p:nvPr>
            <p:ph type="body" sz="quarter" idx="4294967295"/>
          </p:nvPr>
        </p:nvSpPr>
        <p:spPr>
          <a:xfrm>
            <a:off x="6705600" y="1371600"/>
            <a:ext cx="2362200" cy="381000"/>
          </a:xfrm>
          <a:prstGeom prst="rect">
            <a:avLst/>
          </a:prstGeom>
        </p:spPr>
        <p:txBody>
          <a:bodyPr>
            <a:noAutofit/>
          </a:bodyPr>
          <a:lstStyle/>
          <a:p>
            <a:pPr marL="0" indent="0" algn="l">
              <a:buNone/>
            </a:pPr>
            <a:r>
              <a:rPr lang="en-US" sz="1600" dirty="0" smtClean="0">
                <a:latin typeface="Tahoma" pitchFamily="34" charset="0"/>
                <a:ea typeface="Tahoma" pitchFamily="34" charset="0"/>
                <a:cs typeface="Tahoma" pitchFamily="34" charset="0"/>
              </a:rPr>
              <a:t>HP2020 Target: 33.2%</a:t>
            </a:r>
            <a:endParaRPr lang="en-US" sz="1600" dirty="0">
              <a:latin typeface="Tahoma" pitchFamily="34" charset="0"/>
              <a:ea typeface="Tahoma" pitchFamily="34" charset="0"/>
              <a:cs typeface="Tahoma" pitchFamily="34" charset="0"/>
            </a:endParaRPr>
          </a:p>
        </p:txBody>
      </p:sp>
      <p:sp>
        <p:nvSpPr>
          <p:cNvPr id="17" name="Text Placeholder 2"/>
          <p:cNvSpPr>
            <a:spLocks noGrp="1"/>
          </p:cNvSpPr>
          <p:nvPr>
            <p:ph type="body" sz="quarter" idx="4294967295"/>
          </p:nvPr>
        </p:nvSpPr>
        <p:spPr>
          <a:xfrm>
            <a:off x="11112" y="6510588"/>
            <a:ext cx="6618288" cy="252412"/>
          </a:xfrm>
        </p:spPr>
        <p:txBody>
          <a:bodyPr>
            <a:noAutofit/>
          </a:bodyPr>
          <a:lstStyle/>
          <a:p>
            <a:pPr marL="0" indent="0">
              <a:buNone/>
            </a:pPr>
            <a:r>
              <a:rPr lang="en-US" sz="1200" dirty="0" smtClean="0">
                <a:latin typeface="Tahoma" pitchFamily="34" charset="0"/>
                <a:ea typeface="Tahoma" pitchFamily="34" charset="0"/>
                <a:cs typeface="Tahoma" pitchFamily="34" charset="0"/>
              </a:rPr>
              <a:t>SOURCE</a:t>
            </a:r>
            <a:r>
              <a:rPr lang="en-US" sz="1200" dirty="0">
                <a:latin typeface="Tahoma" pitchFamily="34" charset="0"/>
                <a:ea typeface="Tahoma" pitchFamily="34" charset="0"/>
                <a:cs typeface="Tahoma" pitchFamily="34" charset="0"/>
              </a:rPr>
              <a:t>: Youth Risk Behavior Surveillance System (YRBSS), CDC/NCHHSTP.</a:t>
            </a:r>
          </a:p>
        </p:txBody>
      </p:sp>
      <p:sp>
        <p:nvSpPr>
          <p:cNvPr id="18" name="Text Placeholder 8"/>
          <p:cNvSpPr txBox="1">
            <a:spLocks/>
          </p:cNvSpPr>
          <p:nvPr/>
        </p:nvSpPr>
        <p:spPr>
          <a:xfrm>
            <a:off x="7391400" y="6334125"/>
            <a:ext cx="1371600" cy="45720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SH-3</a:t>
            </a:r>
          </a:p>
          <a:p>
            <a:pPr algn="ctr">
              <a:spcBef>
                <a:spcPts val="0"/>
              </a:spcBef>
            </a:pPr>
            <a:r>
              <a:rPr lang="en-US" sz="1200" b="0" dirty="0" smtClean="0">
                <a:solidFill>
                  <a:prstClr val="black"/>
                </a:solidFill>
                <a:latin typeface="Tahoma" pitchFamily="34" charset="0"/>
                <a:ea typeface="Tahoma" pitchFamily="34" charset="0"/>
                <a:cs typeface="Tahoma" pitchFamily="34" charset="0"/>
              </a:rPr>
              <a:t>Increase </a:t>
            </a:r>
            <a:r>
              <a:rPr lang="en-US" sz="1200" b="0" dirty="0">
                <a:solidFill>
                  <a:prstClr val="black"/>
                </a:solidFill>
                <a:latin typeface="Tahoma" pitchFamily="34" charset="0"/>
                <a:ea typeface="Tahoma" pitchFamily="34" charset="0"/>
                <a:cs typeface="Tahoma" pitchFamily="34" charset="0"/>
              </a:rPr>
              <a:t>desired</a:t>
            </a:r>
          </a:p>
          <a:p>
            <a:pPr algn="l">
              <a:spcBef>
                <a:spcPts val="0"/>
              </a:spcBef>
            </a:pP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sp>
        <p:nvSpPr>
          <p:cNvPr id="8"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tint val="75000"/>
                  </a:prstClr>
                </a:solidFill>
                <a:latin typeface="Tahoma" pitchFamily="34" charset="0"/>
                <a:ea typeface="Tahoma" pitchFamily="34" charset="0"/>
                <a:cs typeface="Tahoma" pitchFamily="34" charset="0"/>
              </a:rPr>
              <a:pPr/>
              <a:t>32</a:t>
            </a:fld>
            <a:endParaRPr lang="en-US" dirty="0">
              <a:solidFill>
                <a:prstClr val="black">
                  <a:tint val="75000"/>
                </a:prstClr>
              </a:solidFill>
              <a:latin typeface="Tahoma" pitchFamily="34" charset="0"/>
              <a:ea typeface="Tahoma" pitchFamily="34" charset="0"/>
              <a:cs typeface="Tahoma" pitchFamily="34" charset="0"/>
            </a:endParaRPr>
          </a:p>
        </p:txBody>
      </p:sp>
      <p:sp>
        <p:nvSpPr>
          <p:cNvPr id="12" name="Text Placeholder 7"/>
          <p:cNvSpPr txBox="1">
            <a:spLocks/>
          </p:cNvSpPr>
          <p:nvPr/>
        </p:nvSpPr>
        <p:spPr>
          <a:xfrm>
            <a:off x="0" y="6019800"/>
            <a:ext cx="9144000" cy="485832"/>
          </a:xfrm>
          <a:prstGeom prst="rect">
            <a:avLst/>
          </a:prstGeom>
        </p:spPr>
        <p:txBody>
          <a:bodyPr vert="horz" lIns="91440" tIns="45720" rIns="91440" bIns="45720" rtlCol="0" anchor="b">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200" smtClean="0">
                <a:solidFill>
                  <a:prstClr val="black"/>
                </a:solidFill>
                <a:latin typeface="Tahoma" panose="020B0604030504040204" pitchFamily="34" charset="0"/>
                <a:ea typeface="Tahoma" panose="020B0604030504040204" pitchFamily="34" charset="0"/>
                <a:cs typeface="Tahoma" panose="020B0604030504040204" pitchFamily="34" charset="0"/>
              </a:rPr>
              <a:t>NOTES: I = 95% confidence interval. Data are for students in grades 9–12 who report getting 8 or more hours of sleep on an average school night. Respondents were asked to select one or more races. The single race categories listed include persons who reported only one racial group. Persons of Hispanic origin may be of any race.</a:t>
            </a:r>
            <a:endParaRPr lang="en-US"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84579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09800" y="152400"/>
            <a:ext cx="6019800" cy="1066800"/>
          </a:xfrm>
        </p:spPr>
        <p:txBody>
          <a:bodyPr>
            <a:noAutofit/>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Key Takeaways</a:t>
            </a:r>
          </a:p>
        </p:txBody>
      </p:sp>
      <p:sp>
        <p:nvSpPr>
          <p:cNvPr id="2" name="Content Placeholder 1"/>
          <p:cNvSpPr>
            <a:spLocks noGrp="1"/>
          </p:cNvSpPr>
          <p:nvPr>
            <p:ph idx="1"/>
          </p:nvPr>
        </p:nvSpPr>
        <p:spPr>
          <a:xfrm>
            <a:off x="1295400" y="1524000"/>
            <a:ext cx="7620000" cy="5151064"/>
          </a:xfrm>
        </p:spPr>
        <p:txBody>
          <a:bodyPr>
            <a:normAutofit lnSpcReduction="10000"/>
          </a:bodyPr>
          <a:lstStyle/>
          <a:p>
            <a:pPr>
              <a:spcBef>
                <a:spcPts val="1800"/>
              </a:spcBef>
            </a:pPr>
            <a:r>
              <a:rPr lang="en-US" sz="2200" b="1" dirty="0" smtClean="0">
                <a:latin typeface="Tahoma" panose="020B0604030504040204" pitchFamily="34" charset="0"/>
                <a:ea typeface="Tahoma" panose="020B0604030504040204" pitchFamily="34" charset="0"/>
                <a:cs typeface="Tahoma" panose="020B0604030504040204" pitchFamily="34" charset="0"/>
              </a:rPr>
              <a:t>Asthma </a:t>
            </a:r>
            <a:endParaRPr lang="en-US" sz="2200" b="1" dirty="0">
              <a:latin typeface="Tahoma" panose="020B0604030504040204" pitchFamily="34" charset="0"/>
              <a:ea typeface="Tahoma" panose="020B0604030504040204" pitchFamily="34" charset="0"/>
              <a:cs typeface="Tahoma" panose="020B0604030504040204" pitchFamily="34" charset="0"/>
            </a:endParaRPr>
          </a:p>
          <a:p>
            <a:pPr marL="685800" lvl="1">
              <a:lnSpc>
                <a:spcPct val="110000"/>
              </a:lnSpc>
              <a:spcBef>
                <a:spcPts val="0"/>
              </a:spcBef>
            </a:pPr>
            <a:r>
              <a:rPr lang="en-US" sz="1900" dirty="0">
                <a:solidFill>
                  <a:srgbClr val="000000"/>
                </a:solidFill>
                <a:latin typeface="Tahoma" panose="020B0604030504040204" pitchFamily="34" charset="0"/>
                <a:ea typeface="Tahoma" panose="020B0604030504040204" pitchFamily="34" charset="0"/>
                <a:cs typeface="Tahoma" panose="020B0604030504040204" pitchFamily="34" charset="0"/>
              </a:rPr>
              <a:t>D</a:t>
            </a:r>
            <a:r>
              <a:rPr lang="en-US" sz="1900" dirty="0" smtClean="0">
                <a:solidFill>
                  <a:srgbClr val="000000"/>
                </a:solidFill>
                <a:latin typeface="Tahoma" panose="020B0604030504040204" pitchFamily="34" charset="0"/>
                <a:ea typeface="Tahoma" panose="020B0604030504040204" pitchFamily="34" charset="0"/>
                <a:cs typeface="Tahoma" panose="020B0604030504040204" pitchFamily="34" charset="0"/>
              </a:rPr>
              <a:t>espite </a:t>
            </a:r>
            <a:r>
              <a:rPr lang="en-US" sz="1900" dirty="0">
                <a:solidFill>
                  <a:srgbClr val="000000"/>
                </a:solidFill>
                <a:latin typeface="Tahoma" panose="020B0604030504040204" pitchFamily="34" charset="0"/>
                <a:ea typeface="Tahoma" panose="020B0604030504040204" pitchFamily="34" charset="0"/>
                <a:cs typeface="Tahoma" panose="020B0604030504040204" pitchFamily="34" charset="0"/>
              </a:rPr>
              <a:t>increasing prevalence, </a:t>
            </a:r>
            <a:r>
              <a:rPr lang="en-US" sz="1900" b="1" dirty="0">
                <a:solidFill>
                  <a:srgbClr val="000000"/>
                </a:solidFill>
                <a:latin typeface="Tahoma" panose="020B0604030504040204" pitchFamily="34" charset="0"/>
                <a:ea typeface="Tahoma" panose="020B0604030504040204" pitchFamily="34" charset="0"/>
                <a:cs typeface="Tahoma" panose="020B0604030504040204" pitchFamily="34" charset="0"/>
              </a:rPr>
              <a:t>deaths have declined </a:t>
            </a:r>
            <a:r>
              <a:rPr lang="en-US" sz="1900" dirty="0">
                <a:solidFill>
                  <a:srgbClr val="000000"/>
                </a:solidFill>
                <a:latin typeface="Tahoma" panose="020B0604030504040204" pitchFamily="34" charset="0"/>
                <a:ea typeface="Tahoma" panose="020B0604030504040204" pitchFamily="34" charset="0"/>
                <a:cs typeface="Tahoma" panose="020B0604030504040204" pitchFamily="34" charset="0"/>
              </a:rPr>
              <a:t>while ED </a:t>
            </a:r>
            <a:r>
              <a:rPr lang="en-US" sz="1900" dirty="0" smtClean="0">
                <a:solidFill>
                  <a:srgbClr val="000000"/>
                </a:solidFill>
                <a:latin typeface="Tahoma" panose="020B0604030504040204" pitchFamily="34" charset="0"/>
                <a:ea typeface="Tahoma" panose="020B0604030504040204" pitchFamily="34" charset="0"/>
                <a:cs typeface="Tahoma" panose="020B0604030504040204" pitchFamily="34" charset="0"/>
              </a:rPr>
              <a:t>visits </a:t>
            </a:r>
            <a:r>
              <a:rPr lang="en-US" sz="1900" dirty="0">
                <a:solidFill>
                  <a:srgbClr val="000000"/>
                </a:solidFill>
                <a:latin typeface="Tahoma" panose="020B0604030504040204" pitchFamily="34" charset="0"/>
                <a:ea typeface="Tahoma" panose="020B0604030504040204" pitchFamily="34" charset="0"/>
                <a:cs typeface="Tahoma" panose="020B0604030504040204" pitchFamily="34" charset="0"/>
              </a:rPr>
              <a:t>and </a:t>
            </a:r>
            <a:r>
              <a:rPr lang="en-US" sz="1900" dirty="0" smtClean="0">
                <a:solidFill>
                  <a:srgbClr val="000000"/>
                </a:solidFill>
                <a:latin typeface="Tahoma" panose="020B0604030504040204" pitchFamily="34" charset="0"/>
                <a:ea typeface="Tahoma" panose="020B0604030504040204" pitchFamily="34" charset="0"/>
                <a:cs typeface="Tahoma" panose="020B0604030504040204" pitchFamily="34" charset="0"/>
              </a:rPr>
              <a:t>hospitalizations </a:t>
            </a:r>
            <a:r>
              <a:rPr lang="en-US" sz="1900" dirty="0">
                <a:solidFill>
                  <a:srgbClr val="000000"/>
                </a:solidFill>
                <a:latin typeface="Tahoma" panose="020B0604030504040204" pitchFamily="34" charset="0"/>
                <a:ea typeface="Tahoma" panose="020B0604030504040204" pitchFamily="34" charset="0"/>
                <a:cs typeface="Tahoma" panose="020B0604030504040204" pitchFamily="34" charset="0"/>
              </a:rPr>
              <a:t>have remained stable.  </a:t>
            </a:r>
            <a:endParaRPr lang="en-US" sz="19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685800" lvl="1">
              <a:lnSpc>
                <a:spcPct val="110000"/>
              </a:lnSpc>
              <a:spcBef>
                <a:spcPts val="0"/>
              </a:spcBef>
            </a:pPr>
            <a:r>
              <a:rPr lang="en-US" sz="1900" dirty="0">
                <a:solidFill>
                  <a:srgbClr val="000000"/>
                </a:solidFill>
                <a:latin typeface="Tahoma" panose="020B0604030504040204" pitchFamily="34" charset="0"/>
                <a:ea typeface="Tahoma" panose="020B0604030504040204" pitchFamily="34" charset="0"/>
                <a:cs typeface="Tahoma" panose="020B0604030504040204" pitchFamily="34" charset="0"/>
              </a:rPr>
              <a:t>Age, sex, race and </a:t>
            </a:r>
            <a:r>
              <a:rPr lang="en-US" sz="1900" dirty="0" smtClean="0">
                <a:solidFill>
                  <a:srgbClr val="000000"/>
                </a:solidFill>
                <a:latin typeface="Tahoma" panose="020B0604030504040204" pitchFamily="34" charset="0"/>
                <a:ea typeface="Tahoma" panose="020B0604030504040204" pitchFamily="34" charset="0"/>
                <a:cs typeface="Tahoma" panose="020B0604030504040204" pitchFamily="34" charset="0"/>
              </a:rPr>
              <a:t>income </a:t>
            </a:r>
            <a:r>
              <a:rPr lang="en-US" sz="1900" b="1" dirty="0">
                <a:solidFill>
                  <a:srgbClr val="000000"/>
                </a:solidFill>
                <a:latin typeface="Tahoma" panose="020B0604030504040204" pitchFamily="34" charset="0"/>
                <a:ea typeface="Tahoma" panose="020B0604030504040204" pitchFamily="34" charset="0"/>
                <a:cs typeface="Tahoma" panose="020B0604030504040204" pitchFamily="34" charset="0"/>
              </a:rPr>
              <a:t>disparities persist. </a:t>
            </a:r>
            <a:endParaRPr lang="en-US" sz="19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346075" lvl="1" indent="-346075">
              <a:spcBef>
                <a:spcPts val="1800"/>
              </a:spcBef>
              <a:buClr>
                <a:srgbClr val="97233F"/>
              </a:buClr>
              <a:buFont typeface="Arial" pitchFamily="34" charset="0"/>
              <a:buChar char="■"/>
            </a:pPr>
            <a:r>
              <a:rPr lang="en-US" sz="2200" b="1" dirty="0">
                <a:latin typeface="Tahoma" panose="020B0604030504040204" pitchFamily="34" charset="0"/>
                <a:ea typeface="Tahoma" panose="020B0604030504040204" pitchFamily="34" charset="0"/>
                <a:cs typeface="Tahoma" panose="020B0604030504040204" pitchFamily="34" charset="0"/>
              </a:rPr>
              <a:t>COPD </a:t>
            </a:r>
          </a:p>
          <a:p>
            <a:pPr marL="685800" lvl="1">
              <a:lnSpc>
                <a:spcPct val="110000"/>
              </a:lnSpc>
              <a:spcBef>
                <a:spcPts val="0"/>
              </a:spcBef>
            </a:pPr>
            <a:r>
              <a:rPr lang="en-US" sz="1900" dirty="0" smtClean="0">
                <a:solidFill>
                  <a:srgbClr val="000000"/>
                </a:solidFill>
                <a:latin typeface="Tahoma" panose="020B0604030504040204" pitchFamily="34" charset="0"/>
                <a:ea typeface="Tahoma" panose="020B0604030504040204" pitchFamily="34" charset="0"/>
                <a:cs typeface="Tahoma" panose="020B0604030504040204" pitchFamily="34" charset="0"/>
              </a:rPr>
              <a:t>Prevalence is </a:t>
            </a:r>
            <a:r>
              <a:rPr lang="en-US" sz="1900" dirty="0">
                <a:solidFill>
                  <a:srgbClr val="000000"/>
                </a:solidFill>
                <a:latin typeface="Tahoma" panose="020B0604030504040204" pitchFamily="34" charset="0"/>
                <a:ea typeface="Tahoma" panose="020B0604030504040204" pitchFamily="34" charset="0"/>
                <a:cs typeface="Tahoma" panose="020B0604030504040204" pitchFamily="34" charset="0"/>
              </a:rPr>
              <a:t>higher for </a:t>
            </a:r>
            <a:r>
              <a:rPr lang="en-US" sz="1900" b="1" dirty="0">
                <a:solidFill>
                  <a:srgbClr val="000000"/>
                </a:solidFill>
                <a:latin typeface="Tahoma" panose="020B0604030504040204" pitchFamily="34" charset="0"/>
                <a:ea typeface="Tahoma" panose="020B0604030504040204" pitchFamily="34" charset="0"/>
                <a:cs typeface="Tahoma" panose="020B0604030504040204" pitchFamily="34" charset="0"/>
              </a:rPr>
              <a:t>older age</a:t>
            </a:r>
            <a:r>
              <a:rPr lang="en-US" sz="1900" dirty="0">
                <a:solidFill>
                  <a:srgbClr val="000000"/>
                </a:solidFill>
                <a:latin typeface="Tahoma" panose="020B0604030504040204" pitchFamily="34" charset="0"/>
                <a:ea typeface="Tahoma" panose="020B0604030504040204" pitchFamily="34" charset="0"/>
                <a:cs typeface="Tahoma" panose="020B0604030504040204" pitchFamily="34" charset="0"/>
              </a:rPr>
              <a:t> groups and </a:t>
            </a:r>
            <a:r>
              <a:rPr lang="en-US" sz="1900" b="1" dirty="0">
                <a:solidFill>
                  <a:srgbClr val="000000"/>
                </a:solidFill>
                <a:latin typeface="Tahoma" panose="020B0604030504040204" pitchFamily="34" charset="0"/>
                <a:ea typeface="Tahoma" panose="020B0604030504040204" pitchFamily="34" charset="0"/>
                <a:cs typeface="Tahoma" panose="020B0604030504040204" pitchFamily="34" charset="0"/>
              </a:rPr>
              <a:t>lower income </a:t>
            </a:r>
            <a:r>
              <a:rPr lang="en-US" sz="1900" dirty="0">
                <a:solidFill>
                  <a:srgbClr val="000000"/>
                </a:solidFill>
                <a:latin typeface="Tahoma" panose="020B0604030504040204" pitchFamily="34" charset="0"/>
                <a:ea typeface="Tahoma" panose="020B0604030504040204" pitchFamily="34" charset="0"/>
                <a:cs typeface="Tahoma" panose="020B0604030504040204" pitchFamily="34" charset="0"/>
              </a:rPr>
              <a:t>groups</a:t>
            </a:r>
            <a:r>
              <a:rPr lang="en-US" sz="1900" dirty="0" smtClean="0">
                <a:solidFill>
                  <a:srgbClr val="000000"/>
                </a:solidFill>
                <a:latin typeface="Tahoma" panose="020B0604030504040204" pitchFamily="34" charset="0"/>
                <a:ea typeface="Tahoma" panose="020B0604030504040204" pitchFamily="34" charset="0"/>
                <a:cs typeface="Tahoma" panose="020B0604030504040204" pitchFamily="34" charset="0"/>
              </a:rPr>
              <a:t>.</a:t>
            </a:r>
          </a:p>
          <a:p>
            <a:pPr marL="685800" lvl="1">
              <a:lnSpc>
                <a:spcPct val="110000"/>
              </a:lnSpc>
              <a:spcBef>
                <a:spcPts val="0"/>
              </a:spcBef>
            </a:pPr>
            <a:r>
              <a:rPr lang="en-US" sz="1900" dirty="0">
                <a:solidFill>
                  <a:srgbClr val="000000"/>
                </a:solidFill>
                <a:latin typeface="Tahoma" panose="020B0604030504040204" pitchFamily="34" charset="0"/>
                <a:ea typeface="Tahoma" panose="020B0604030504040204" pitchFamily="34" charset="0"/>
                <a:cs typeface="Tahoma" panose="020B0604030504040204" pitchFamily="34" charset="0"/>
              </a:rPr>
              <a:t>Disparities persist in </a:t>
            </a:r>
            <a:r>
              <a:rPr lang="en-US" sz="1900" dirty="0" smtClean="0">
                <a:solidFill>
                  <a:srgbClr val="000000"/>
                </a:solidFill>
                <a:latin typeface="Tahoma" panose="020B0604030504040204" pitchFamily="34" charset="0"/>
                <a:ea typeface="Tahoma" panose="020B0604030504040204" pitchFamily="34" charset="0"/>
                <a:cs typeface="Tahoma" panose="020B0604030504040204" pitchFamily="34" charset="0"/>
              </a:rPr>
              <a:t>hospitalizations and deaths by </a:t>
            </a:r>
            <a:r>
              <a:rPr lang="en-US" sz="1900" b="1" dirty="0">
                <a:solidFill>
                  <a:srgbClr val="000000"/>
                </a:solidFill>
                <a:latin typeface="Tahoma" panose="020B0604030504040204" pitchFamily="34" charset="0"/>
                <a:ea typeface="Tahoma" panose="020B0604030504040204" pitchFamily="34" charset="0"/>
                <a:cs typeface="Tahoma" panose="020B0604030504040204" pitchFamily="34" charset="0"/>
              </a:rPr>
              <a:t>age and race.</a:t>
            </a:r>
          </a:p>
          <a:p>
            <a:pPr marL="685800" lvl="1">
              <a:lnSpc>
                <a:spcPct val="110000"/>
              </a:lnSpc>
              <a:spcBef>
                <a:spcPts val="0"/>
              </a:spcBef>
            </a:pPr>
            <a:r>
              <a:rPr lang="en-US" sz="1900" dirty="0" smtClean="0">
                <a:solidFill>
                  <a:srgbClr val="000000"/>
                </a:solidFill>
                <a:latin typeface="Tahoma" panose="020B0604030504040204" pitchFamily="34" charset="0"/>
                <a:ea typeface="Tahoma" panose="020B0604030504040204" pitchFamily="34" charset="0"/>
                <a:cs typeface="Tahoma" panose="020B0604030504040204" pitchFamily="34" charset="0"/>
              </a:rPr>
              <a:t>Death </a:t>
            </a:r>
            <a:r>
              <a:rPr lang="en-US" sz="1900" dirty="0">
                <a:solidFill>
                  <a:srgbClr val="000000"/>
                </a:solidFill>
                <a:latin typeface="Tahoma" panose="020B0604030504040204" pitchFamily="34" charset="0"/>
                <a:ea typeface="Tahoma" panose="020B0604030504040204" pitchFamily="34" charset="0"/>
                <a:cs typeface="Tahoma" panose="020B0604030504040204" pitchFamily="34" charset="0"/>
              </a:rPr>
              <a:t>rates are highest among the non-Hispanic </a:t>
            </a:r>
            <a:r>
              <a:rPr lang="en-US" sz="1900" b="1" dirty="0">
                <a:solidFill>
                  <a:srgbClr val="000000"/>
                </a:solidFill>
                <a:latin typeface="Tahoma" panose="020B0604030504040204" pitchFamily="34" charset="0"/>
                <a:ea typeface="Tahoma" panose="020B0604030504040204" pitchFamily="34" charset="0"/>
                <a:cs typeface="Tahoma" panose="020B0604030504040204" pitchFamily="34" charset="0"/>
              </a:rPr>
              <a:t>white</a:t>
            </a:r>
            <a:r>
              <a:rPr lang="en-US" sz="1900" dirty="0">
                <a:solidFill>
                  <a:srgbClr val="000000"/>
                </a:solidFill>
                <a:latin typeface="Tahoma" panose="020B0604030504040204" pitchFamily="34" charset="0"/>
                <a:ea typeface="Tahoma" panose="020B0604030504040204" pitchFamily="34" charset="0"/>
                <a:cs typeface="Tahoma" panose="020B0604030504040204" pitchFamily="34" charset="0"/>
              </a:rPr>
              <a:t> population.  </a:t>
            </a:r>
          </a:p>
          <a:p>
            <a:pPr marL="346075" lvl="1" indent="-346075">
              <a:spcBef>
                <a:spcPts val="1800"/>
              </a:spcBef>
              <a:buClr>
                <a:srgbClr val="97233F"/>
              </a:buClr>
              <a:buFont typeface="Arial" pitchFamily="34" charset="0"/>
              <a:buChar char="■"/>
            </a:pPr>
            <a:r>
              <a:rPr lang="en-US" sz="2200" b="1" dirty="0" smtClean="0">
                <a:latin typeface="Tahoma" panose="020B0604030504040204" pitchFamily="34" charset="0"/>
                <a:ea typeface="Tahoma" panose="020B0604030504040204" pitchFamily="34" charset="0"/>
                <a:cs typeface="Tahoma" panose="020B0604030504040204" pitchFamily="34" charset="0"/>
              </a:rPr>
              <a:t>Sleep Health</a:t>
            </a:r>
          </a:p>
          <a:p>
            <a:pPr marL="685800" lvl="1">
              <a:lnSpc>
                <a:spcPct val="110000"/>
              </a:lnSpc>
              <a:spcBef>
                <a:spcPts val="0"/>
              </a:spcBef>
            </a:pPr>
            <a:r>
              <a:rPr lang="en-US" sz="1900" dirty="0">
                <a:solidFill>
                  <a:srgbClr val="000000"/>
                </a:solidFill>
                <a:latin typeface="Tahoma" panose="020B0604030504040204" pitchFamily="34" charset="0"/>
                <a:ea typeface="Tahoma" panose="020B0604030504040204" pitchFamily="34" charset="0"/>
                <a:cs typeface="Tahoma" panose="020B0604030504040204" pitchFamily="34" charset="0"/>
              </a:rPr>
              <a:t>Disparities </a:t>
            </a:r>
            <a:r>
              <a:rPr lang="en-US" sz="1900" dirty="0" smtClean="0">
                <a:solidFill>
                  <a:srgbClr val="000000"/>
                </a:solidFill>
                <a:latin typeface="Tahoma" panose="020B0604030504040204" pitchFamily="34" charset="0"/>
                <a:ea typeface="Tahoma" panose="020B0604030504040204" pitchFamily="34" charset="0"/>
                <a:cs typeface="Tahoma" panose="020B0604030504040204" pitchFamily="34" charset="0"/>
              </a:rPr>
              <a:t>exist by </a:t>
            </a:r>
            <a:r>
              <a:rPr lang="en-US" sz="1900" dirty="0">
                <a:solidFill>
                  <a:srgbClr val="000000"/>
                </a:solidFill>
                <a:latin typeface="Tahoma" panose="020B0604030504040204" pitchFamily="34" charset="0"/>
                <a:ea typeface="Tahoma" panose="020B0604030504040204" pitchFamily="34" charset="0"/>
                <a:cs typeface="Tahoma" panose="020B0604030504040204" pitchFamily="34" charset="0"/>
              </a:rPr>
              <a:t>sex, race, and age.  </a:t>
            </a:r>
          </a:p>
          <a:p>
            <a:pPr marL="685800" lvl="1">
              <a:lnSpc>
                <a:spcPct val="110000"/>
              </a:lnSpc>
              <a:spcBef>
                <a:spcPts val="0"/>
              </a:spcBef>
            </a:pPr>
            <a:r>
              <a:rPr lang="en-US" sz="1900" dirty="0" smtClean="0">
                <a:solidFill>
                  <a:srgbClr val="000000"/>
                </a:solidFill>
                <a:latin typeface="Tahoma" panose="020B0604030504040204" pitchFamily="34" charset="0"/>
                <a:ea typeface="Tahoma" panose="020B0604030504040204" pitchFamily="34" charset="0"/>
                <a:cs typeface="Tahoma" panose="020B0604030504040204" pitchFamily="34" charset="0"/>
              </a:rPr>
              <a:t>Most students in </a:t>
            </a:r>
            <a:r>
              <a:rPr lang="en-US" sz="19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grades 11 and 12 </a:t>
            </a:r>
            <a:r>
              <a:rPr lang="en-US" sz="1900" dirty="0" smtClean="0">
                <a:solidFill>
                  <a:srgbClr val="000000"/>
                </a:solidFill>
                <a:latin typeface="Tahoma" panose="020B0604030504040204" pitchFamily="34" charset="0"/>
                <a:ea typeface="Tahoma" panose="020B0604030504040204" pitchFamily="34" charset="0"/>
                <a:cs typeface="Tahoma" panose="020B0604030504040204" pitchFamily="34" charset="0"/>
              </a:rPr>
              <a:t>do not get </a:t>
            </a:r>
            <a:r>
              <a:rPr lang="en-US" sz="1900" dirty="0">
                <a:solidFill>
                  <a:srgbClr val="000000"/>
                </a:solidFill>
                <a:latin typeface="Tahoma" panose="020B0604030504040204" pitchFamily="34" charset="0"/>
                <a:ea typeface="Tahoma" panose="020B0604030504040204" pitchFamily="34" charset="0"/>
                <a:cs typeface="Tahoma" panose="020B0604030504040204" pitchFamily="34" charset="0"/>
              </a:rPr>
              <a:t>sufficient sleep.</a:t>
            </a:r>
          </a:p>
          <a:p>
            <a:pPr marL="346075" lvl="1" indent="-346075">
              <a:spcBef>
                <a:spcPts val="1800"/>
              </a:spcBef>
              <a:buClr>
                <a:srgbClr val="97233F"/>
              </a:buClr>
              <a:buFont typeface="Arial" pitchFamily="34" charset="0"/>
              <a:buChar char="■"/>
            </a:pP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2"/>
          <p:cNvSpPr txBox="1">
            <a:spLocks/>
          </p:cNvSpPr>
          <p:nvPr/>
        </p:nvSpPr>
        <p:spPr>
          <a:xfrm>
            <a:off x="8534400" y="6492503"/>
            <a:ext cx="6096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8ECAD15-DF40-4D57-8D99-2197AD37FB1A}" type="slidenum">
              <a:rPr lang="en-US" sz="1200" smtClean="0">
                <a:solidFill>
                  <a:prstClr val="black">
                    <a:tint val="75000"/>
                  </a:prstClr>
                </a:solidFill>
                <a:latin typeface="Calibri" panose="020F0502020204030204" pitchFamily="34" charset="0"/>
                <a:ea typeface="Tahoma" pitchFamily="34" charset="0"/>
                <a:cs typeface="Tahoma" pitchFamily="34" charset="0"/>
              </a:rPr>
              <a:pPr algn="r"/>
              <a:t>33</a:t>
            </a:fld>
            <a:endParaRPr lang="en-US" sz="1200" dirty="0">
              <a:solidFill>
                <a:prstClr val="black">
                  <a:tint val="75000"/>
                </a:prstClr>
              </a:solidFill>
              <a:latin typeface="Calibri" panose="020F0502020204030204" pitchFamily="34" charset="0"/>
              <a:ea typeface="Tahoma" pitchFamily="34" charset="0"/>
              <a:cs typeface="Tahoma" pitchFamily="34" charset="0"/>
            </a:endParaRPr>
          </a:p>
        </p:txBody>
      </p:sp>
    </p:spTree>
    <p:extLst>
      <p:ext uri="{BB962C8B-B14F-4D97-AF65-F5344CB8AC3E}">
        <p14:creationId xmlns:p14="http://schemas.microsoft.com/office/powerpoint/2010/main" val="2480909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47800" y="4191000"/>
            <a:ext cx="6135687" cy="1362075"/>
          </a:xfrm>
        </p:spPr>
        <p:txBody>
          <a:bodyPr/>
          <a:lstStyle/>
          <a:p>
            <a:r>
              <a:rPr lang="en-US" dirty="0" smtClean="0">
                <a:latin typeface="Tahoma" pitchFamily="34" charset="0"/>
                <a:ea typeface="Tahoma" pitchFamily="34" charset="0"/>
                <a:cs typeface="Tahoma" pitchFamily="34" charset="0"/>
              </a:rPr>
              <a:t>Appendix</a:t>
            </a:r>
            <a:endParaRPr lang="en-US" dirty="0">
              <a:latin typeface="Tahoma" pitchFamily="34" charset="0"/>
              <a:ea typeface="Tahoma" pitchFamily="34" charset="0"/>
              <a:cs typeface="Tahoma" pitchFamily="34" charset="0"/>
            </a:endParaRPr>
          </a:p>
        </p:txBody>
      </p:sp>
      <p:sp>
        <p:nvSpPr>
          <p:cNvPr id="4" name="Slide Number Placeholder 2"/>
          <p:cNvSpPr txBox="1">
            <a:spLocks/>
          </p:cNvSpPr>
          <p:nvPr/>
        </p:nvSpPr>
        <p:spPr>
          <a:xfrm>
            <a:off x="8534400" y="6492503"/>
            <a:ext cx="6096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8ECAD15-DF40-4D57-8D99-2197AD37FB1A}" type="slidenum">
              <a:rPr lang="en-US" sz="1200" smtClean="0">
                <a:solidFill>
                  <a:prstClr val="black">
                    <a:tint val="75000"/>
                  </a:prstClr>
                </a:solidFill>
                <a:latin typeface="Calibri" panose="020F0502020204030204" pitchFamily="34" charset="0"/>
                <a:ea typeface="Tahoma" pitchFamily="34" charset="0"/>
                <a:cs typeface="Tahoma" pitchFamily="34" charset="0"/>
              </a:rPr>
              <a:pPr algn="r"/>
              <a:t>34</a:t>
            </a:fld>
            <a:endParaRPr lang="en-US" sz="1200" dirty="0">
              <a:solidFill>
                <a:prstClr val="black">
                  <a:tint val="75000"/>
                </a:prstClr>
              </a:solidFill>
              <a:latin typeface="Calibri" panose="020F0502020204030204" pitchFamily="34" charset="0"/>
              <a:ea typeface="Tahoma" pitchFamily="34" charset="0"/>
              <a:cs typeface="Tahoma" pitchFamily="34" charset="0"/>
            </a:endParaRPr>
          </a:p>
        </p:txBody>
      </p:sp>
      <p:sp>
        <p:nvSpPr>
          <p:cNvPr id="2" name="Rectangle 1"/>
          <p:cNvSpPr/>
          <p:nvPr/>
        </p:nvSpPr>
        <p:spPr>
          <a:xfrm>
            <a:off x="1447800" y="4953000"/>
            <a:ext cx="7010400" cy="584775"/>
          </a:xfrm>
          <a:prstGeom prst="rect">
            <a:avLst/>
          </a:prstGeom>
        </p:spPr>
        <p:txBody>
          <a:bodyPr wrap="square">
            <a:spAutoFit/>
          </a:bodyPr>
          <a:lstStyle/>
          <a:p>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Note:  The information contained within these slides provides additional details to supplement the webinar material.</a:t>
            </a:r>
          </a:p>
        </p:txBody>
      </p:sp>
    </p:spTree>
    <p:extLst>
      <p:ext uri="{BB962C8B-B14F-4D97-AF65-F5344CB8AC3E}">
        <p14:creationId xmlns:p14="http://schemas.microsoft.com/office/powerpoint/2010/main" val="24633965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28600" y="1047750"/>
            <a:ext cx="8809038" cy="5657850"/>
          </a:xfrm>
        </p:spPr>
        <p:txBody>
          <a:bodyPr numCol="2">
            <a:noAutofit/>
          </a:bodyPr>
          <a:lstStyle/>
          <a:p>
            <a:pPr marL="457200" lvl="1" indent="0">
              <a:buNone/>
            </a:pPr>
            <a:r>
              <a:rPr lang="en-US" sz="1400" dirty="0" smtClean="0">
                <a:latin typeface="Tahoma" pitchFamily="34" charset="0"/>
                <a:ea typeface="Tahoma" pitchFamily="34" charset="0"/>
                <a:cs typeface="Tahoma" pitchFamily="34" charset="0"/>
              </a:rPr>
              <a:t>RD-1.1 </a:t>
            </a:r>
            <a:r>
              <a:rPr lang="en-US" sz="1400" dirty="0">
                <a:latin typeface="Tahoma" pitchFamily="34" charset="0"/>
                <a:ea typeface="Tahoma" pitchFamily="34" charset="0"/>
                <a:cs typeface="Tahoma" pitchFamily="34" charset="0"/>
              </a:rPr>
              <a:t>Asthma </a:t>
            </a:r>
            <a:r>
              <a:rPr lang="en-US" sz="1400" dirty="0" smtClean="0">
                <a:latin typeface="Tahoma" pitchFamily="34" charset="0"/>
                <a:ea typeface="Tahoma" pitchFamily="34" charset="0"/>
                <a:cs typeface="Tahoma" pitchFamily="34" charset="0"/>
              </a:rPr>
              <a:t>deaths: &lt;35 years</a:t>
            </a:r>
          </a:p>
          <a:p>
            <a:pPr marL="457200" lvl="1" indent="0">
              <a:buNone/>
            </a:pPr>
            <a:r>
              <a:rPr lang="en-US" sz="1400" dirty="0" smtClean="0">
                <a:latin typeface="Tahoma" pitchFamily="34" charset="0"/>
                <a:ea typeface="Tahoma" pitchFamily="34" charset="0"/>
                <a:cs typeface="Tahoma" pitchFamily="34" charset="0"/>
              </a:rPr>
              <a:t>RD-1.2 </a:t>
            </a:r>
            <a:r>
              <a:rPr lang="en-US" sz="1400" dirty="0">
                <a:latin typeface="Tahoma" pitchFamily="34" charset="0"/>
                <a:ea typeface="Tahoma" pitchFamily="34" charset="0"/>
                <a:cs typeface="Tahoma" pitchFamily="34" charset="0"/>
              </a:rPr>
              <a:t>Asthma </a:t>
            </a:r>
            <a:r>
              <a:rPr lang="en-US" sz="1400" dirty="0" smtClean="0">
                <a:latin typeface="Tahoma" pitchFamily="34" charset="0"/>
                <a:ea typeface="Tahoma" pitchFamily="34" charset="0"/>
                <a:cs typeface="Tahoma" pitchFamily="34" charset="0"/>
              </a:rPr>
              <a:t>deaths: 35–64 years</a:t>
            </a:r>
          </a:p>
          <a:p>
            <a:pPr marL="457200" lvl="1" indent="0">
              <a:buNone/>
            </a:pPr>
            <a:r>
              <a:rPr lang="en-US" sz="1400" dirty="0" smtClean="0">
                <a:latin typeface="Tahoma" pitchFamily="34" charset="0"/>
                <a:ea typeface="Tahoma" pitchFamily="34" charset="0"/>
                <a:cs typeface="Tahoma" pitchFamily="34" charset="0"/>
              </a:rPr>
              <a:t>RD-1.3 </a:t>
            </a:r>
            <a:r>
              <a:rPr lang="en-US" sz="1400" dirty="0">
                <a:latin typeface="Tahoma" pitchFamily="34" charset="0"/>
                <a:ea typeface="Tahoma" pitchFamily="34" charset="0"/>
                <a:cs typeface="Tahoma" pitchFamily="34" charset="0"/>
              </a:rPr>
              <a:t>Asthma </a:t>
            </a:r>
            <a:r>
              <a:rPr lang="en-US" sz="1400" dirty="0" smtClean="0">
                <a:latin typeface="Tahoma" pitchFamily="34" charset="0"/>
                <a:ea typeface="Tahoma" pitchFamily="34" charset="0"/>
                <a:cs typeface="Tahoma" pitchFamily="34" charset="0"/>
              </a:rPr>
              <a:t>deaths: 65</a:t>
            </a:r>
            <a:r>
              <a:rPr lang="en-US" sz="1400" dirty="0">
                <a:latin typeface="Tahoma" pitchFamily="34" charset="0"/>
                <a:ea typeface="Tahoma" pitchFamily="34" charset="0"/>
                <a:cs typeface="Tahoma" pitchFamily="34" charset="0"/>
              </a:rPr>
              <a:t>+ </a:t>
            </a:r>
            <a:r>
              <a:rPr lang="en-US" sz="1400" dirty="0" smtClean="0">
                <a:latin typeface="Tahoma" pitchFamily="34" charset="0"/>
                <a:ea typeface="Tahoma" pitchFamily="34" charset="0"/>
                <a:cs typeface="Tahoma" pitchFamily="34" charset="0"/>
              </a:rPr>
              <a:t>years</a:t>
            </a:r>
          </a:p>
          <a:p>
            <a:pPr marL="457200" lvl="1" indent="0">
              <a:buNone/>
            </a:pPr>
            <a:r>
              <a:rPr lang="en-US" sz="1400" dirty="0">
                <a:latin typeface="Tahoma" pitchFamily="34" charset="0"/>
                <a:ea typeface="Tahoma" pitchFamily="34" charset="0"/>
                <a:cs typeface="Tahoma" pitchFamily="34" charset="0"/>
              </a:rPr>
              <a:t>RD–2.1 </a:t>
            </a:r>
            <a:r>
              <a:rPr lang="en-US" sz="1400" dirty="0" smtClean="0">
                <a:latin typeface="Tahoma" pitchFamily="34" charset="0"/>
                <a:ea typeface="Tahoma" pitchFamily="34" charset="0"/>
                <a:cs typeface="Tahoma" pitchFamily="34" charset="0"/>
              </a:rPr>
              <a:t>Asthma hospitalizations: &lt;</a:t>
            </a:r>
            <a:r>
              <a:rPr lang="en-US" sz="1400" dirty="0">
                <a:latin typeface="Tahoma" pitchFamily="34" charset="0"/>
                <a:ea typeface="Tahoma" pitchFamily="34" charset="0"/>
                <a:cs typeface="Tahoma" pitchFamily="34" charset="0"/>
              </a:rPr>
              <a:t>5 </a:t>
            </a:r>
            <a:r>
              <a:rPr lang="en-US" sz="1400" dirty="0" smtClean="0">
                <a:latin typeface="Tahoma" pitchFamily="34" charset="0"/>
                <a:ea typeface="Tahoma" pitchFamily="34" charset="0"/>
                <a:cs typeface="Tahoma" pitchFamily="34" charset="0"/>
              </a:rPr>
              <a:t>years</a:t>
            </a:r>
          </a:p>
          <a:p>
            <a:pPr marL="457200" lvl="1" indent="0">
              <a:buNone/>
            </a:pPr>
            <a:r>
              <a:rPr lang="en-US" sz="1400" dirty="0">
                <a:latin typeface="Tahoma" pitchFamily="34" charset="0"/>
                <a:ea typeface="Tahoma" pitchFamily="34" charset="0"/>
                <a:cs typeface="Tahoma" pitchFamily="34" charset="0"/>
              </a:rPr>
              <a:t>RD-2.2 Asthma </a:t>
            </a:r>
            <a:r>
              <a:rPr lang="en-US" sz="1400" dirty="0" smtClean="0">
                <a:latin typeface="Tahoma" pitchFamily="34" charset="0"/>
                <a:ea typeface="Tahoma" pitchFamily="34" charset="0"/>
                <a:cs typeface="Tahoma" pitchFamily="34" charset="0"/>
              </a:rPr>
              <a:t>hospitalizations</a:t>
            </a:r>
            <a:r>
              <a:rPr lang="en-US" sz="1400" dirty="0">
                <a:latin typeface="Tahoma" pitchFamily="34" charset="0"/>
                <a:ea typeface="Tahoma" pitchFamily="34" charset="0"/>
                <a:cs typeface="Tahoma" pitchFamily="34" charset="0"/>
              </a:rPr>
              <a:t>: </a:t>
            </a:r>
            <a:r>
              <a:rPr lang="en-US" sz="1400" dirty="0" smtClean="0">
                <a:latin typeface="Tahoma" pitchFamily="34" charset="0"/>
                <a:ea typeface="Tahoma" pitchFamily="34" charset="0"/>
                <a:cs typeface="Tahoma" pitchFamily="34" charset="0"/>
              </a:rPr>
              <a:t>5-64 </a:t>
            </a:r>
            <a:r>
              <a:rPr lang="en-US" sz="1400" dirty="0">
                <a:latin typeface="Tahoma" pitchFamily="34" charset="0"/>
                <a:ea typeface="Tahoma" pitchFamily="34" charset="0"/>
                <a:cs typeface="Tahoma" pitchFamily="34" charset="0"/>
              </a:rPr>
              <a:t>years</a:t>
            </a:r>
          </a:p>
          <a:p>
            <a:pPr marL="457200" lvl="1" indent="0">
              <a:buNone/>
            </a:pPr>
            <a:r>
              <a:rPr lang="en-US" sz="1400" dirty="0" smtClean="0">
                <a:latin typeface="Tahoma" pitchFamily="34" charset="0"/>
                <a:ea typeface="Tahoma" pitchFamily="34" charset="0"/>
                <a:cs typeface="Tahoma" pitchFamily="34" charset="0"/>
              </a:rPr>
              <a:t>RD-2.3 </a:t>
            </a:r>
            <a:r>
              <a:rPr lang="en-US" sz="1400" dirty="0">
                <a:latin typeface="Tahoma" pitchFamily="34" charset="0"/>
                <a:ea typeface="Tahoma" pitchFamily="34" charset="0"/>
                <a:cs typeface="Tahoma" pitchFamily="34" charset="0"/>
              </a:rPr>
              <a:t>Asthma </a:t>
            </a:r>
            <a:r>
              <a:rPr lang="en-US" sz="1400" dirty="0" smtClean="0">
                <a:latin typeface="Tahoma" pitchFamily="34" charset="0"/>
                <a:ea typeface="Tahoma" pitchFamily="34" charset="0"/>
                <a:cs typeface="Tahoma" pitchFamily="34" charset="0"/>
              </a:rPr>
              <a:t>hospitalizations</a:t>
            </a:r>
            <a:r>
              <a:rPr lang="en-US" sz="1400" dirty="0">
                <a:latin typeface="Tahoma" pitchFamily="34" charset="0"/>
                <a:ea typeface="Tahoma" pitchFamily="34" charset="0"/>
                <a:cs typeface="Tahoma" pitchFamily="34" charset="0"/>
              </a:rPr>
              <a:t>: </a:t>
            </a:r>
            <a:r>
              <a:rPr lang="en-US" sz="1400" dirty="0" smtClean="0">
                <a:latin typeface="Tahoma" pitchFamily="34" charset="0"/>
                <a:ea typeface="Tahoma" pitchFamily="34" charset="0"/>
                <a:cs typeface="Tahoma" pitchFamily="34" charset="0"/>
              </a:rPr>
              <a:t>65+ </a:t>
            </a:r>
            <a:r>
              <a:rPr lang="en-US" sz="1400" dirty="0">
                <a:latin typeface="Tahoma" pitchFamily="34" charset="0"/>
                <a:ea typeface="Tahoma" pitchFamily="34" charset="0"/>
                <a:cs typeface="Tahoma" pitchFamily="34" charset="0"/>
              </a:rPr>
              <a:t>years</a:t>
            </a:r>
          </a:p>
          <a:p>
            <a:pPr marL="457200" lvl="1" indent="0">
              <a:buNone/>
            </a:pPr>
            <a:r>
              <a:rPr lang="en-US" sz="1400" dirty="0" smtClean="0">
                <a:latin typeface="Tahoma" pitchFamily="34" charset="0"/>
                <a:ea typeface="Tahoma" pitchFamily="34" charset="0"/>
                <a:cs typeface="Tahoma" pitchFamily="34" charset="0"/>
              </a:rPr>
              <a:t>RD-3.1 Asthma emergency </a:t>
            </a:r>
            <a:r>
              <a:rPr lang="en-US" sz="1400" dirty="0">
                <a:latin typeface="Tahoma" pitchFamily="34" charset="0"/>
                <a:ea typeface="Tahoma" pitchFamily="34" charset="0"/>
                <a:cs typeface="Tahoma" pitchFamily="34" charset="0"/>
              </a:rPr>
              <a:t>department </a:t>
            </a:r>
            <a:r>
              <a:rPr lang="en-US" sz="1400" dirty="0" smtClean="0">
                <a:latin typeface="Tahoma" pitchFamily="34" charset="0"/>
                <a:ea typeface="Tahoma" pitchFamily="34" charset="0"/>
                <a:cs typeface="Tahoma" pitchFamily="34" charset="0"/>
              </a:rPr>
              <a:t>visits: &lt;5 years</a:t>
            </a:r>
          </a:p>
          <a:p>
            <a:pPr marL="457200" lvl="1" indent="0">
              <a:buNone/>
            </a:pPr>
            <a:r>
              <a:rPr lang="en-US" sz="1400" dirty="0" smtClean="0">
                <a:latin typeface="Tahoma" pitchFamily="34" charset="0"/>
                <a:ea typeface="Tahoma" pitchFamily="34" charset="0"/>
                <a:cs typeface="Tahoma" pitchFamily="34" charset="0"/>
              </a:rPr>
              <a:t>RD-3.2 </a:t>
            </a:r>
            <a:r>
              <a:rPr lang="en-US" sz="1400" dirty="0">
                <a:latin typeface="Tahoma" pitchFamily="34" charset="0"/>
                <a:ea typeface="Tahoma" pitchFamily="34" charset="0"/>
                <a:cs typeface="Tahoma" pitchFamily="34" charset="0"/>
              </a:rPr>
              <a:t>Asthma emergency department visits: </a:t>
            </a:r>
            <a:r>
              <a:rPr lang="en-US" sz="1400" dirty="0" smtClean="0">
                <a:latin typeface="Tahoma" pitchFamily="34" charset="0"/>
                <a:ea typeface="Tahoma" pitchFamily="34" charset="0"/>
                <a:cs typeface="Tahoma" pitchFamily="34" charset="0"/>
              </a:rPr>
              <a:t>5-64 </a:t>
            </a:r>
            <a:r>
              <a:rPr lang="en-US" sz="1400" dirty="0">
                <a:latin typeface="Tahoma" pitchFamily="34" charset="0"/>
                <a:ea typeface="Tahoma" pitchFamily="34" charset="0"/>
                <a:cs typeface="Tahoma" pitchFamily="34" charset="0"/>
              </a:rPr>
              <a:t>years</a:t>
            </a:r>
          </a:p>
          <a:p>
            <a:pPr marL="457200" lvl="1" indent="0">
              <a:buNone/>
            </a:pPr>
            <a:r>
              <a:rPr lang="en-US" sz="1400" dirty="0" smtClean="0">
                <a:latin typeface="Tahoma" pitchFamily="34" charset="0"/>
                <a:ea typeface="Tahoma" pitchFamily="34" charset="0"/>
                <a:cs typeface="Tahoma" pitchFamily="34" charset="0"/>
              </a:rPr>
              <a:t>RD-3.3 </a:t>
            </a:r>
            <a:r>
              <a:rPr lang="en-US" sz="1400" dirty="0">
                <a:latin typeface="Tahoma" pitchFamily="34" charset="0"/>
                <a:ea typeface="Tahoma" pitchFamily="34" charset="0"/>
                <a:cs typeface="Tahoma" pitchFamily="34" charset="0"/>
              </a:rPr>
              <a:t>Asthma emergency department visits: </a:t>
            </a:r>
            <a:r>
              <a:rPr lang="en-US" sz="1400" dirty="0" smtClean="0">
                <a:latin typeface="Tahoma" pitchFamily="34" charset="0"/>
                <a:ea typeface="Tahoma" pitchFamily="34" charset="0"/>
                <a:cs typeface="Tahoma" pitchFamily="34" charset="0"/>
              </a:rPr>
              <a:t>65+ </a:t>
            </a:r>
            <a:r>
              <a:rPr lang="en-US" sz="1400" dirty="0">
                <a:latin typeface="Tahoma" pitchFamily="34" charset="0"/>
                <a:ea typeface="Tahoma" pitchFamily="34" charset="0"/>
                <a:cs typeface="Tahoma" pitchFamily="34" charset="0"/>
              </a:rPr>
              <a:t>years</a:t>
            </a:r>
          </a:p>
          <a:p>
            <a:pPr marL="457200" lvl="1" indent="0">
              <a:buNone/>
            </a:pPr>
            <a:r>
              <a:rPr lang="en-US" sz="1400" dirty="0" smtClean="0">
                <a:latin typeface="Tahoma" pitchFamily="34" charset="0"/>
                <a:ea typeface="Tahoma" pitchFamily="34" charset="0"/>
                <a:cs typeface="Tahoma" pitchFamily="34" charset="0"/>
              </a:rPr>
              <a:t>RD-4 </a:t>
            </a:r>
            <a:r>
              <a:rPr lang="en-US" sz="1400" dirty="0">
                <a:latin typeface="Tahoma" pitchFamily="34" charset="0"/>
                <a:ea typeface="Tahoma" pitchFamily="34" charset="0"/>
                <a:cs typeface="Tahoma" pitchFamily="34" charset="0"/>
              </a:rPr>
              <a:t>Activity limitations among persons with </a:t>
            </a:r>
            <a:r>
              <a:rPr lang="en-US" sz="1400" dirty="0" smtClean="0">
                <a:latin typeface="Tahoma" pitchFamily="34" charset="0"/>
                <a:ea typeface="Tahoma" pitchFamily="34" charset="0"/>
                <a:cs typeface="Tahoma" pitchFamily="34" charset="0"/>
              </a:rPr>
              <a:t>asthma</a:t>
            </a:r>
          </a:p>
          <a:p>
            <a:pPr marL="457200" lvl="1" indent="0">
              <a:buNone/>
            </a:pPr>
            <a:r>
              <a:rPr lang="en-US" sz="1400" dirty="0">
                <a:latin typeface="Tahoma" pitchFamily="34" charset="0"/>
                <a:ea typeface="Tahoma" pitchFamily="34" charset="0"/>
                <a:cs typeface="Tahoma" pitchFamily="34" charset="0"/>
              </a:rPr>
              <a:t>RD-5.1 Children with asthma who miss school </a:t>
            </a:r>
            <a:r>
              <a:rPr lang="en-US" sz="1400" dirty="0" smtClean="0">
                <a:latin typeface="Tahoma" pitchFamily="34" charset="0"/>
                <a:ea typeface="Tahoma" pitchFamily="34" charset="0"/>
                <a:cs typeface="Tahoma" pitchFamily="34" charset="0"/>
              </a:rPr>
              <a:t>days</a:t>
            </a:r>
          </a:p>
          <a:p>
            <a:pPr marL="457200" lvl="1" indent="0">
              <a:buNone/>
            </a:pPr>
            <a:r>
              <a:rPr lang="en-US" sz="1400" dirty="0">
                <a:latin typeface="Tahoma" pitchFamily="34" charset="0"/>
                <a:ea typeface="Tahoma" pitchFamily="34" charset="0"/>
                <a:cs typeface="Tahoma" pitchFamily="34" charset="0"/>
              </a:rPr>
              <a:t>RD-5.2 Adults with asthma who miss work </a:t>
            </a:r>
            <a:r>
              <a:rPr lang="en-US" sz="1400" dirty="0" smtClean="0">
                <a:latin typeface="Tahoma" pitchFamily="34" charset="0"/>
                <a:ea typeface="Tahoma" pitchFamily="34" charset="0"/>
                <a:cs typeface="Tahoma" pitchFamily="34" charset="0"/>
              </a:rPr>
              <a:t>days</a:t>
            </a:r>
          </a:p>
          <a:p>
            <a:pPr marL="457200" lvl="1" indent="0">
              <a:buNone/>
            </a:pPr>
            <a:r>
              <a:rPr lang="en-US" sz="1400" dirty="0" smtClean="0">
                <a:latin typeface="Tahoma" pitchFamily="34" charset="0"/>
                <a:ea typeface="Tahoma" pitchFamily="34" charset="0"/>
                <a:cs typeface="Tahoma" pitchFamily="34" charset="0"/>
              </a:rPr>
              <a:t>RD-6 </a:t>
            </a:r>
            <a:r>
              <a:rPr lang="en-US" sz="1400" dirty="0">
                <a:latin typeface="Tahoma" pitchFamily="34" charset="0"/>
                <a:ea typeface="Tahoma" pitchFamily="34" charset="0"/>
                <a:cs typeface="Tahoma" pitchFamily="34" charset="0"/>
              </a:rPr>
              <a:t>Patient education among persons with asthma </a:t>
            </a:r>
          </a:p>
          <a:p>
            <a:pPr marL="457200" lvl="1" indent="0">
              <a:buNone/>
            </a:pPr>
            <a:r>
              <a:rPr lang="en-US" sz="1400" dirty="0">
                <a:latin typeface="Tahoma" pitchFamily="34" charset="0"/>
                <a:ea typeface="Tahoma" pitchFamily="34" charset="0"/>
                <a:cs typeface="Tahoma" pitchFamily="34" charset="0"/>
              </a:rPr>
              <a:t>RD-7.1 Persons with asthma receiving written asthma plans from health care providers </a:t>
            </a:r>
            <a:r>
              <a:rPr lang="en-US" sz="1400" dirty="0" smtClean="0">
                <a:latin typeface="Tahoma" pitchFamily="34" charset="0"/>
                <a:ea typeface="Tahoma" pitchFamily="34" charset="0"/>
                <a:cs typeface="Tahoma" pitchFamily="34" charset="0"/>
              </a:rPr>
              <a:t> </a:t>
            </a:r>
            <a:endParaRPr lang="en-US" sz="1400" dirty="0">
              <a:latin typeface="Tahoma" pitchFamily="34" charset="0"/>
              <a:ea typeface="Tahoma" pitchFamily="34" charset="0"/>
              <a:cs typeface="Tahoma" pitchFamily="34" charset="0"/>
            </a:endParaRPr>
          </a:p>
          <a:p>
            <a:pPr marL="457200" lvl="1" indent="0">
              <a:buNone/>
            </a:pPr>
            <a:r>
              <a:rPr lang="en-US" sz="1400" dirty="0">
                <a:latin typeface="Tahoma" pitchFamily="34" charset="0"/>
                <a:ea typeface="Tahoma" pitchFamily="34" charset="0"/>
                <a:cs typeface="Tahoma" pitchFamily="34" charset="0"/>
              </a:rPr>
              <a:t>RD-7.2 Persons with asthma receiving proper use instructions with prescribed inhalers </a:t>
            </a:r>
            <a:endParaRPr lang="en-US" sz="1400" dirty="0" smtClean="0">
              <a:latin typeface="Tahoma" pitchFamily="34" charset="0"/>
              <a:ea typeface="Tahoma" pitchFamily="34" charset="0"/>
              <a:cs typeface="Tahoma" pitchFamily="34" charset="0"/>
            </a:endParaRPr>
          </a:p>
          <a:p>
            <a:pPr marL="457200" lvl="1" indent="0">
              <a:buNone/>
            </a:pPr>
            <a:endParaRPr lang="en-US" sz="1400" dirty="0" smtClean="0">
              <a:latin typeface="Tahoma" pitchFamily="34" charset="0"/>
              <a:ea typeface="Tahoma" pitchFamily="34" charset="0"/>
              <a:cs typeface="Tahoma" pitchFamily="34" charset="0"/>
            </a:endParaRPr>
          </a:p>
          <a:p>
            <a:pPr marL="457200" lvl="1" indent="0">
              <a:buNone/>
            </a:pPr>
            <a:endParaRPr lang="en-US" sz="1400" dirty="0">
              <a:latin typeface="Tahoma" pitchFamily="34" charset="0"/>
              <a:ea typeface="Tahoma" pitchFamily="34" charset="0"/>
              <a:cs typeface="Tahoma" pitchFamily="34" charset="0"/>
            </a:endParaRPr>
          </a:p>
          <a:p>
            <a:pPr marL="457200" lvl="1" indent="0">
              <a:buNone/>
            </a:pPr>
            <a:r>
              <a:rPr lang="en-US" sz="1400" dirty="0" smtClean="0">
                <a:latin typeface="Tahoma" pitchFamily="34" charset="0"/>
                <a:ea typeface="Tahoma" pitchFamily="34" charset="0"/>
                <a:cs typeface="Tahoma" pitchFamily="34" charset="0"/>
              </a:rPr>
              <a:t>RD-7.3 </a:t>
            </a:r>
            <a:r>
              <a:rPr lang="en-US" sz="1400" dirty="0">
                <a:latin typeface="Tahoma" pitchFamily="34" charset="0"/>
                <a:ea typeface="Tahoma" pitchFamily="34" charset="0"/>
                <a:cs typeface="Tahoma" pitchFamily="34" charset="0"/>
              </a:rPr>
              <a:t>Persons with asthma receiving education on early signs, symptoms, and responses to asthma episodes </a:t>
            </a:r>
            <a:endParaRPr lang="en-US" sz="1400" dirty="0" smtClean="0">
              <a:latin typeface="Tahoma" pitchFamily="34" charset="0"/>
              <a:ea typeface="Tahoma" pitchFamily="34" charset="0"/>
              <a:cs typeface="Tahoma" pitchFamily="34" charset="0"/>
            </a:endParaRPr>
          </a:p>
          <a:p>
            <a:pPr marL="457200" lvl="1" indent="0">
              <a:buNone/>
            </a:pPr>
            <a:r>
              <a:rPr lang="en-US" sz="1400" dirty="0">
                <a:latin typeface="Tahoma" pitchFamily="34" charset="0"/>
                <a:ea typeface="Tahoma" pitchFamily="34" charset="0"/>
                <a:cs typeface="Tahoma" pitchFamily="34" charset="0"/>
              </a:rPr>
              <a:t>RD-7.4 Persons with asthma who do not use more than 1 beta agonist inhalation canister per </a:t>
            </a:r>
            <a:r>
              <a:rPr lang="en-US" sz="1400" dirty="0" smtClean="0">
                <a:latin typeface="Tahoma" pitchFamily="34" charset="0"/>
                <a:ea typeface="Tahoma" pitchFamily="34" charset="0"/>
                <a:cs typeface="Tahoma" pitchFamily="34" charset="0"/>
              </a:rPr>
              <a:t>month</a:t>
            </a:r>
          </a:p>
          <a:p>
            <a:pPr marL="457200" lvl="1" indent="0">
              <a:buNone/>
            </a:pPr>
            <a:r>
              <a:rPr lang="en-US" sz="1400" dirty="0">
                <a:latin typeface="Tahoma" pitchFamily="34" charset="0"/>
                <a:ea typeface="Tahoma" pitchFamily="34" charset="0"/>
                <a:cs typeface="Tahoma" pitchFamily="34" charset="0"/>
              </a:rPr>
              <a:t>RD-7.5 Persons with asthma receiving advice from health professionals in reducing exposure to environmental risk factors </a:t>
            </a:r>
            <a:endParaRPr lang="en-US" sz="1400" dirty="0" smtClean="0">
              <a:latin typeface="Tahoma" pitchFamily="34" charset="0"/>
              <a:ea typeface="Tahoma" pitchFamily="34" charset="0"/>
              <a:cs typeface="Tahoma" pitchFamily="34" charset="0"/>
            </a:endParaRPr>
          </a:p>
          <a:p>
            <a:pPr marL="457200" lvl="1" indent="0">
              <a:buNone/>
            </a:pPr>
            <a:r>
              <a:rPr lang="en-US" sz="1400" dirty="0" smtClean="0">
                <a:latin typeface="Tahoma" pitchFamily="34" charset="0"/>
                <a:ea typeface="Tahoma" pitchFamily="34" charset="0"/>
                <a:cs typeface="Tahoma" pitchFamily="34" charset="0"/>
              </a:rPr>
              <a:t>RD-7.6 Persons  with asthma who have had at least one routine follow-up visit in the past year</a:t>
            </a:r>
          </a:p>
          <a:p>
            <a:pPr marL="457200" lvl="1" indent="0">
              <a:buNone/>
            </a:pPr>
            <a:r>
              <a:rPr lang="en-US" sz="1400" dirty="0" smtClean="0">
                <a:latin typeface="Tahoma" pitchFamily="34" charset="0"/>
                <a:ea typeface="Tahoma" pitchFamily="34" charset="0"/>
                <a:cs typeface="Tahoma" pitchFamily="34" charset="0"/>
              </a:rPr>
              <a:t>RD-7.7 Persons with asthma whose doctor assessed their asthma control in the past year  </a:t>
            </a:r>
          </a:p>
          <a:p>
            <a:pPr marL="457200" lvl="1" indent="0">
              <a:buNone/>
            </a:pPr>
            <a:r>
              <a:rPr lang="en-US" sz="1400" dirty="0" smtClean="0">
                <a:latin typeface="Tahoma" pitchFamily="34" charset="0"/>
                <a:ea typeface="Tahoma" pitchFamily="34" charset="0"/>
                <a:cs typeface="Tahoma" pitchFamily="34" charset="0"/>
              </a:rPr>
              <a:t>RD-7.8 Persons with asthma whose doctor assessed whether their asthma was work related </a:t>
            </a:r>
          </a:p>
          <a:p>
            <a:pPr marL="457200" lvl="1" indent="0">
              <a:buNone/>
            </a:pPr>
            <a:r>
              <a:rPr lang="en-US" sz="1400" dirty="0" smtClean="0">
                <a:latin typeface="Tahoma" pitchFamily="34" charset="0"/>
                <a:ea typeface="Tahoma" pitchFamily="34" charset="0"/>
                <a:cs typeface="Tahoma" pitchFamily="34" charset="0"/>
              </a:rPr>
              <a:t>RD-8 </a:t>
            </a:r>
            <a:r>
              <a:rPr lang="en-US" sz="1400" dirty="0">
                <a:latin typeface="Tahoma" pitchFamily="34" charset="0"/>
                <a:ea typeface="Tahoma" pitchFamily="34" charset="0"/>
                <a:cs typeface="Tahoma" pitchFamily="34" charset="0"/>
              </a:rPr>
              <a:t>State comprehensive asthma surveillance systems </a:t>
            </a:r>
            <a:endParaRPr lang="en-US" sz="1400" dirty="0" smtClean="0">
              <a:latin typeface="Tahoma" pitchFamily="34" charset="0"/>
              <a:ea typeface="Tahoma" pitchFamily="34" charset="0"/>
              <a:cs typeface="Tahoma" pitchFamily="34" charset="0"/>
            </a:endParaRPr>
          </a:p>
          <a:p>
            <a:pPr marL="457200" lvl="1" indent="0">
              <a:buNone/>
            </a:pPr>
            <a:r>
              <a:rPr lang="en-US" sz="1400" dirty="0">
                <a:latin typeface="Tahoma" pitchFamily="34" charset="0"/>
                <a:ea typeface="Tahoma" pitchFamily="34" charset="0"/>
                <a:cs typeface="Tahoma" pitchFamily="34" charset="0"/>
              </a:rPr>
              <a:t>RD-9 Activity limitations among persons with COPD </a:t>
            </a:r>
          </a:p>
          <a:p>
            <a:pPr marL="457200" lvl="1" indent="0">
              <a:buNone/>
            </a:pPr>
            <a:r>
              <a:rPr lang="en-US" sz="1400" dirty="0">
                <a:latin typeface="Tahoma" pitchFamily="34" charset="0"/>
                <a:ea typeface="Tahoma" pitchFamily="34" charset="0"/>
                <a:cs typeface="Tahoma" pitchFamily="34" charset="0"/>
              </a:rPr>
              <a:t>RD-10 COPD deaths </a:t>
            </a:r>
          </a:p>
          <a:p>
            <a:pPr marL="457200" lvl="1" indent="0">
              <a:buNone/>
            </a:pPr>
            <a:r>
              <a:rPr lang="en-US" sz="1400" dirty="0">
                <a:latin typeface="Tahoma" pitchFamily="34" charset="0"/>
                <a:ea typeface="Tahoma" pitchFamily="34" charset="0"/>
                <a:cs typeface="Tahoma" pitchFamily="34" charset="0"/>
              </a:rPr>
              <a:t>RD-11 </a:t>
            </a:r>
            <a:r>
              <a:rPr lang="en-US" sz="1400" dirty="0" smtClean="0">
                <a:latin typeface="Tahoma" pitchFamily="34" charset="0"/>
                <a:ea typeface="Tahoma" pitchFamily="34" charset="0"/>
                <a:cs typeface="Tahoma" pitchFamily="34" charset="0"/>
              </a:rPr>
              <a:t>COPD </a:t>
            </a:r>
            <a:r>
              <a:rPr lang="en-US" sz="1400" dirty="0">
                <a:latin typeface="Tahoma" pitchFamily="34" charset="0"/>
                <a:ea typeface="Tahoma" pitchFamily="34" charset="0"/>
                <a:cs typeface="Tahoma" pitchFamily="34" charset="0"/>
              </a:rPr>
              <a:t>h</a:t>
            </a:r>
            <a:r>
              <a:rPr lang="en-US" sz="1400" dirty="0" smtClean="0">
                <a:latin typeface="Tahoma" pitchFamily="34" charset="0"/>
                <a:ea typeface="Tahoma" pitchFamily="34" charset="0"/>
                <a:cs typeface="Tahoma" pitchFamily="34" charset="0"/>
              </a:rPr>
              <a:t>ospitalizations </a:t>
            </a:r>
          </a:p>
          <a:p>
            <a:pPr marL="457200" lvl="1" indent="0">
              <a:buNone/>
            </a:pPr>
            <a:r>
              <a:rPr lang="en-US" sz="1400" dirty="0" smtClean="0">
                <a:latin typeface="Tahoma" pitchFamily="34" charset="0"/>
                <a:ea typeface="Tahoma" pitchFamily="34" charset="0"/>
                <a:cs typeface="Tahoma" pitchFamily="34" charset="0"/>
              </a:rPr>
              <a:t>RD-12 COPD emergency </a:t>
            </a:r>
            <a:r>
              <a:rPr lang="en-US" sz="1400" dirty="0">
                <a:latin typeface="Tahoma" pitchFamily="34" charset="0"/>
                <a:ea typeface="Tahoma" pitchFamily="34" charset="0"/>
                <a:cs typeface="Tahoma" pitchFamily="34" charset="0"/>
              </a:rPr>
              <a:t>department visits </a:t>
            </a:r>
            <a:endParaRPr lang="en-US" sz="1400" dirty="0" smtClean="0">
              <a:latin typeface="Tahoma" pitchFamily="34" charset="0"/>
              <a:ea typeface="Tahoma" pitchFamily="34" charset="0"/>
              <a:cs typeface="Tahoma" pitchFamily="34" charset="0"/>
            </a:endParaRPr>
          </a:p>
          <a:p>
            <a:pPr marL="457200" lvl="1" indent="0">
              <a:buNone/>
            </a:pPr>
            <a:r>
              <a:rPr lang="en-US" sz="1400" dirty="0" smtClean="0">
                <a:latin typeface="Tahoma" pitchFamily="34" charset="0"/>
                <a:ea typeface="Tahoma" pitchFamily="34" charset="0"/>
                <a:cs typeface="Tahoma" pitchFamily="34" charset="0"/>
              </a:rPr>
              <a:t>RD-13 COPD diagnosis among adults with underlying obstructive lung disease </a:t>
            </a:r>
          </a:p>
          <a:p>
            <a:pPr marL="457200" lvl="1" indent="0">
              <a:buNone/>
            </a:pPr>
            <a:endParaRPr lang="en-US" sz="1400" dirty="0">
              <a:latin typeface="Tahoma" pitchFamily="34" charset="0"/>
              <a:ea typeface="Tahoma" pitchFamily="34" charset="0"/>
              <a:cs typeface="Tahoma" pitchFamily="34" charset="0"/>
            </a:endParaRPr>
          </a:p>
        </p:txBody>
      </p:sp>
      <p:sp>
        <p:nvSpPr>
          <p:cNvPr id="4" name="Title 3"/>
          <p:cNvSpPr>
            <a:spLocks noGrp="1"/>
          </p:cNvSpPr>
          <p:nvPr>
            <p:ph type="title" idx="4294967295"/>
          </p:nvPr>
        </p:nvSpPr>
        <p:spPr>
          <a:xfrm>
            <a:off x="0" y="76200"/>
            <a:ext cx="9326563" cy="558800"/>
          </a:xfrm>
        </p:spPr>
        <p:txBody>
          <a:bodyPr>
            <a:normAutofit/>
          </a:bodyPr>
          <a:lstStyle/>
          <a:p>
            <a:r>
              <a:rPr lang="en-US" sz="3000" b="1" dirty="0" smtClean="0">
                <a:solidFill>
                  <a:srgbClr val="003F72"/>
                </a:solidFill>
                <a:latin typeface="Tahoma" pitchFamily="34" charset="0"/>
                <a:ea typeface="Tahoma" pitchFamily="34" charset="0"/>
                <a:cs typeface="Tahoma" pitchFamily="34" charset="0"/>
              </a:rPr>
              <a:t>Objective </a:t>
            </a:r>
            <a:r>
              <a:rPr lang="en-US" sz="3000" b="1" dirty="0">
                <a:solidFill>
                  <a:srgbClr val="003F72"/>
                </a:solidFill>
                <a:latin typeface="Tahoma" pitchFamily="34" charset="0"/>
                <a:ea typeface="Tahoma" pitchFamily="34" charset="0"/>
                <a:cs typeface="Tahoma" pitchFamily="34" charset="0"/>
              </a:rPr>
              <a:t>Status: </a:t>
            </a:r>
            <a:r>
              <a:rPr lang="en-US" sz="3000" b="1" dirty="0" smtClean="0">
                <a:solidFill>
                  <a:srgbClr val="003F72"/>
                </a:solidFill>
                <a:latin typeface="Tahoma" pitchFamily="34" charset="0"/>
                <a:ea typeface="Tahoma" pitchFamily="34" charset="0"/>
                <a:cs typeface="Tahoma" pitchFamily="34" charset="0"/>
              </a:rPr>
              <a:t>Respiratory Diseases</a:t>
            </a:r>
            <a:endParaRPr lang="en-US" sz="3000" b="1" dirty="0">
              <a:solidFill>
                <a:srgbClr val="003F72"/>
              </a:solidFill>
              <a:latin typeface="Tahoma" pitchFamily="34" charset="0"/>
              <a:ea typeface="Tahoma" pitchFamily="34" charset="0"/>
              <a:cs typeface="Tahoma" pitchFamily="34" charset="0"/>
            </a:endParaRPr>
          </a:p>
        </p:txBody>
      </p:sp>
      <p:sp>
        <p:nvSpPr>
          <p:cNvPr id="25" name="Oval 24" descr="Improving"/>
          <p:cNvSpPr>
            <a:spLocks noChangeArrowheads="1"/>
          </p:cNvSpPr>
          <p:nvPr/>
        </p:nvSpPr>
        <p:spPr bwMode="auto">
          <a:xfrm>
            <a:off x="457200" y="1912938"/>
            <a:ext cx="153988" cy="144462"/>
          </a:xfrm>
          <a:prstGeom prst="ellipse">
            <a:avLst/>
          </a:prstGeom>
          <a:solidFill>
            <a:srgbClr val="FFCC00"/>
          </a:solidFill>
          <a:ln w="9525">
            <a:solidFill>
              <a:schemeClr val="tx1"/>
            </a:solidFill>
            <a:round/>
            <a:headEnd/>
            <a:tailEnd/>
          </a:ln>
          <a:effectLst/>
        </p:spPr>
        <p:txBody>
          <a:bodyPr wrap="none" anchor="ctr"/>
          <a:lstStyle/>
          <a:p>
            <a:endParaRPr lang="en-US" dirty="0">
              <a:solidFill>
                <a:prstClr val="black"/>
              </a:solidFill>
            </a:endParaRPr>
          </a:p>
        </p:txBody>
      </p:sp>
      <p:sp>
        <p:nvSpPr>
          <p:cNvPr id="33" name="Oval 32" descr="Getting worse"/>
          <p:cNvSpPr>
            <a:spLocks noChangeArrowheads="1"/>
          </p:cNvSpPr>
          <p:nvPr/>
        </p:nvSpPr>
        <p:spPr bwMode="auto">
          <a:xfrm>
            <a:off x="457200" y="3581400"/>
            <a:ext cx="153987" cy="144463"/>
          </a:xfrm>
          <a:prstGeom prst="ellipse">
            <a:avLst/>
          </a:prstGeom>
          <a:solidFill>
            <a:srgbClr val="C00000"/>
          </a:solidFill>
          <a:ln w="9525">
            <a:solidFill>
              <a:schemeClr val="tx1"/>
            </a:solidFill>
            <a:round/>
            <a:headEnd/>
            <a:tailEnd/>
          </a:ln>
          <a:effectLst/>
        </p:spPr>
        <p:txBody>
          <a:bodyPr wrap="none" anchor="ctr"/>
          <a:lstStyle/>
          <a:p>
            <a:endParaRPr lang="en-US" dirty="0">
              <a:solidFill>
                <a:srgbClr val="C00000"/>
              </a:solidFill>
            </a:endParaRPr>
          </a:p>
        </p:txBody>
      </p:sp>
      <p:sp>
        <p:nvSpPr>
          <p:cNvPr id="34" name="Oval 33" descr="Getting worse"/>
          <p:cNvSpPr>
            <a:spLocks noChangeArrowheads="1"/>
          </p:cNvSpPr>
          <p:nvPr/>
        </p:nvSpPr>
        <p:spPr bwMode="auto">
          <a:xfrm>
            <a:off x="4800600" y="5105400"/>
            <a:ext cx="153987" cy="144463"/>
          </a:xfrm>
          <a:prstGeom prst="ellipse">
            <a:avLst/>
          </a:prstGeom>
          <a:solidFill>
            <a:srgbClr val="FFCC00"/>
          </a:solidFill>
          <a:ln w="9525">
            <a:solidFill>
              <a:schemeClr val="tx1"/>
            </a:solidFill>
            <a:round/>
            <a:headEnd/>
            <a:tailEnd/>
          </a:ln>
          <a:effectLst/>
        </p:spPr>
        <p:txBody>
          <a:bodyPr wrap="none" anchor="ctr"/>
          <a:lstStyle/>
          <a:p>
            <a:endParaRPr lang="en-US" dirty="0">
              <a:solidFill>
                <a:srgbClr val="C00000"/>
              </a:solidFill>
            </a:endParaRPr>
          </a:p>
        </p:txBody>
      </p:sp>
      <p:sp>
        <p:nvSpPr>
          <p:cNvPr id="45" name="Oval 44" descr="Improving"/>
          <p:cNvSpPr>
            <a:spLocks noChangeArrowheads="1"/>
          </p:cNvSpPr>
          <p:nvPr/>
        </p:nvSpPr>
        <p:spPr bwMode="auto">
          <a:xfrm>
            <a:off x="457200" y="1627632"/>
            <a:ext cx="153988" cy="144462"/>
          </a:xfrm>
          <a:prstGeom prst="ellipse">
            <a:avLst/>
          </a:prstGeom>
          <a:solidFill>
            <a:srgbClr val="92D050"/>
          </a:solidFill>
          <a:ln w="9525">
            <a:solidFill>
              <a:schemeClr val="tx1"/>
            </a:solidFill>
            <a:round/>
            <a:headEnd/>
            <a:tailEnd/>
          </a:ln>
          <a:effectLst/>
        </p:spPr>
        <p:txBody>
          <a:bodyPr wrap="none" anchor="ctr"/>
          <a:lstStyle/>
          <a:p>
            <a:endParaRPr lang="en-US" dirty="0">
              <a:solidFill>
                <a:prstClr val="black"/>
              </a:solidFill>
            </a:endParaRPr>
          </a:p>
        </p:txBody>
      </p:sp>
      <p:sp>
        <p:nvSpPr>
          <p:cNvPr id="46" name="Text Box 14"/>
          <p:cNvSpPr txBox="1">
            <a:spLocks noChangeArrowheads="1"/>
          </p:cNvSpPr>
          <p:nvPr/>
        </p:nvSpPr>
        <p:spPr bwMode="auto">
          <a:xfrm>
            <a:off x="1159326" y="618835"/>
            <a:ext cx="722267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1200" dirty="0">
                <a:solidFill>
                  <a:prstClr val="black"/>
                </a:solidFill>
                <a:latin typeface="Tahoma" pitchFamily="34" charset="0"/>
              </a:rPr>
              <a:t>Target </a:t>
            </a:r>
            <a:r>
              <a:rPr lang="en-US" sz="1200" dirty="0" smtClean="0">
                <a:solidFill>
                  <a:prstClr val="black"/>
                </a:solidFill>
                <a:latin typeface="Tahoma" pitchFamily="34" charset="0"/>
              </a:rPr>
              <a:t>met        Improving        Little/No change       Getting worse      Baseline only     Developmental</a:t>
            </a:r>
            <a:endParaRPr lang="en-US" sz="1200" dirty="0">
              <a:solidFill>
                <a:prstClr val="black"/>
              </a:solidFill>
              <a:latin typeface="Tahoma" pitchFamily="34" charset="0"/>
            </a:endParaRPr>
          </a:p>
        </p:txBody>
      </p:sp>
      <p:sp>
        <p:nvSpPr>
          <p:cNvPr id="47" name="Rectangle 15" descr="Legend"/>
          <p:cNvSpPr>
            <a:spLocks noChangeArrowheads="1"/>
          </p:cNvSpPr>
          <p:nvPr/>
        </p:nvSpPr>
        <p:spPr bwMode="auto">
          <a:xfrm>
            <a:off x="971651" y="609600"/>
            <a:ext cx="7274275" cy="304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8" name="Oval 20" descr="Target met"/>
          <p:cNvSpPr>
            <a:spLocks noChangeArrowheads="1"/>
          </p:cNvSpPr>
          <p:nvPr/>
        </p:nvSpPr>
        <p:spPr bwMode="auto">
          <a:xfrm>
            <a:off x="1076426" y="690563"/>
            <a:ext cx="153988" cy="144462"/>
          </a:xfrm>
          <a:prstGeom prst="ellipse">
            <a:avLst/>
          </a:prstGeom>
          <a:solidFill>
            <a:srgbClr val="007033"/>
          </a:solidFill>
          <a:ln w="9525">
            <a:solidFill>
              <a:schemeClr val="tx1"/>
            </a:solidFill>
            <a:round/>
            <a:headEnd/>
            <a:tailEnd/>
          </a:ln>
          <a:effectLst/>
        </p:spPr>
        <p:txBody>
          <a:bodyPr wrap="none" anchor="ctr"/>
          <a:lstStyle/>
          <a:p>
            <a:endParaRPr lang="en-US">
              <a:solidFill>
                <a:prstClr val="black"/>
              </a:solidFill>
            </a:endParaRPr>
          </a:p>
        </p:txBody>
      </p:sp>
      <p:sp>
        <p:nvSpPr>
          <p:cNvPr id="49" name="Oval 19" descr="Improving"/>
          <p:cNvSpPr>
            <a:spLocks noChangeArrowheads="1"/>
          </p:cNvSpPr>
          <p:nvPr/>
        </p:nvSpPr>
        <p:spPr bwMode="auto">
          <a:xfrm>
            <a:off x="2149926" y="690563"/>
            <a:ext cx="153988" cy="144462"/>
          </a:xfrm>
          <a:prstGeom prst="ellipse">
            <a:avLst/>
          </a:prstGeom>
          <a:solidFill>
            <a:srgbClr val="92D050"/>
          </a:solidFill>
          <a:ln w="9525">
            <a:solidFill>
              <a:schemeClr val="tx1"/>
            </a:solidFill>
            <a:round/>
            <a:headEnd/>
            <a:tailEnd/>
          </a:ln>
          <a:effectLst/>
        </p:spPr>
        <p:txBody>
          <a:bodyPr wrap="none" anchor="ctr"/>
          <a:lstStyle/>
          <a:p>
            <a:endParaRPr lang="en-US">
              <a:solidFill>
                <a:prstClr val="black"/>
              </a:solidFill>
            </a:endParaRPr>
          </a:p>
        </p:txBody>
      </p:sp>
      <p:sp>
        <p:nvSpPr>
          <p:cNvPr id="50" name="Oval 13" descr="No change"/>
          <p:cNvSpPr>
            <a:spLocks noChangeArrowheads="1"/>
          </p:cNvSpPr>
          <p:nvPr/>
        </p:nvSpPr>
        <p:spPr bwMode="auto">
          <a:xfrm>
            <a:off x="3228156" y="688975"/>
            <a:ext cx="153987" cy="144463"/>
          </a:xfrm>
          <a:prstGeom prst="ellipse">
            <a:avLst/>
          </a:prstGeom>
          <a:solidFill>
            <a:srgbClr val="FFCC00"/>
          </a:solidFill>
          <a:ln w="9525">
            <a:solidFill>
              <a:schemeClr val="tx1"/>
            </a:solidFill>
            <a:round/>
            <a:headEnd/>
            <a:tailEnd/>
          </a:ln>
          <a:effectLst/>
        </p:spPr>
        <p:txBody>
          <a:bodyPr wrap="none" anchor="ctr"/>
          <a:lstStyle/>
          <a:p>
            <a:endParaRPr lang="en-US">
              <a:solidFill>
                <a:srgbClr val="FFFF00"/>
              </a:solidFill>
            </a:endParaRPr>
          </a:p>
        </p:txBody>
      </p:sp>
      <p:sp>
        <p:nvSpPr>
          <p:cNvPr id="51" name="Oval 21" descr="Getting worse"/>
          <p:cNvSpPr>
            <a:spLocks noChangeArrowheads="1"/>
          </p:cNvSpPr>
          <p:nvPr/>
        </p:nvSpPr>
        <p:spPr bwMode="auto">
          <a:xfrm>
            <a:off x="4674369" y="688975"/>
            <a:ext cx="153987" cy="144463"/>
          </a:xfrm>
          <a:prstGeom prst="ellipse">
            <a:avLst/>
          </a:prstGeom>
          <a:solidFill>
            <a:srgbClr val="C00000"/>
          </a:solidFill>
          <a:ln w="9525">
            <a:solidFill>
              <a:schemeClr val="tx1"/>
            </a:solidFill>
            <a:round/>
            <a:headEnd/>
            <a:tailEnd/>
          </a:ln>
          <a:effectLst/>
        </p:spPr>
        <p:txBody>
          <a:bodyPr wrap="none" anchor="ctr"/>
          <a:lstStyle/>
          <a:p>
            <a:endParaRPr lang="en-US">
              <a:solidFill>
                <a:srgbClr val="C00000"/>
              </a:solidFill>
            </a:endParaRPr>
          </a:p>
        </p:txBody>
      </p:sp>
      <p:sp>
        <p:nvSpPr>
          <p:cNvPr id="52" name="Oval 18" descr="Baseline only"/>
          <p:cNvSpPr>
            <a:spLocks noChangeArrowheads="1"/>
          </p:cNvSpPr>
          <p:nvPr/>
        </p:nvSpPr>
        <p:spPr bwMode="auto">
          <a:xfrm>
            <a:off x="5887536" y="688975"/>
            <a:ext cx="153987" cy="144463"/>
          </a:xfrm>
          <a:prstGeom prst="ellipse">
            <a:avLst/>
          </a:prstGeom>
          <a:solidFill>
            <a:schemeClr val="bg1">
              <a:lumMod val="75000"/>
            </a:schemeClr>
          </a:solidFill>
          <a:ln w="9525">
            <a:solidFill>
              <a:schemeClr val="tx1"/>
            </a:solidFill>
            <a:round/>
            <a:headEnd/>
            <a:tailEnd/>
          </a:ln>
          <a:effectLst/>
        </p:spPr>
        <p:txBody>
          <a:bodyPr wrap="none" anchor="ctr"/>
          <a:lstStyle/>
          <a:p>
            <a:endParaRPr lang="en-US">
              <a:solidFill>
                <a:prstClr val="black"/>
              </a:solidFill>
            </a:endParaRPr>
          </a:p>
        </p:txBody>
      </p:sp>
      <p:sp>
        <p:nvSpPr>
          <p:cNvPr id="53" name="Oval 18" descr="Developmental"/>
          <p:cNvSpPr>
            <a:spLocks noChangeArrowheads="1"/>
          </p:cNvSpPr>
          <p:nvPr/>
        </p:nvSpPr>
        <p:spPr bwMode="auto">
          <a:xfrm>
            <a:off x="7026726" y="697000"/>
            <a:ext cx="153987" cy="144463"/>
          </a:xfrm>
          <a:prstGeom prst="ellipse">
            <a:avLst/>
          </a:prstGeom>
          <a:solidFill>
            <a:schemeClr val="bg1"/>
          </a:solidFill>
          <a:ln w="9525">
            <a:solidFill>
              <a:schemeClr val="tx1"/>
            </a:solidFill>
            <a:round/>
            <a:headEnd/>
            <a:tailEnd/>
          </a:ln>
          <a:effectLst/>
        </p:spPr>
        <p:txBody>
          <a:bodyPr wrap="none" anchor="ctr"/>
          <a:lstStyle/>
          <a:p>
            <a:endParaRPr lang="en-US">
              <a:solidFill>
                <a:prstClr val="black"/>
              </a:solidFill>
            </a:endParaRPr>
          </a:p>
        </p:txBody>
      </p:sp>
      <p:sp>
        <p:nvSpPr>
          <p:cNvPr id="37" name="Oval 36" descr="Little/No change"/>
          <p:cNvSpPr>
            <a:spLocks noChangeArrowheads="1"/>
          </p:cNvSpPr>
          <p:nvPr/>
        </p:nvSpPr>
        <p:spPr bwMode="auto">
          <a:xfrm>
            <a:off x="457200" y="1143000"/>
            <a:ext cx="153987" cy="144463"/>
          </a:xfrm>
          <a:prstGeom prst="ellipse">
            <a:avLst/>
          </a:prstGeom>
          <a:solidFill>
            <a:srgbClr val="FFCC00"/>
          </a:solidFill>
          <a:ln w="9525">
            <a:solidFill>
              <a:schemeClr val="tx1"/>
            </a:solidFill>
            <a:round/>
            <a:headEnd/>
            <a:tailEnd/>
          </a:ln>
          <a:effectLst/>
        </p:spPr>
        <p:txBody>
          <a:bodyPr wrap="none" anchor="ctr"/>
          <a:lstStyle/>
          <a:p>
            <a:endParaRPr lang="en-US" dirty="0">
              <a:solidFill>
                <a:srgbClr val="C00000"/>
              </a:solidFill>
            </a:endParaRPr>
          </a:p>
        </p:txBody>
      </p:sp>
      <p:sp>
        <p:nvSpPr>
          <p:cNvPr id="54" name="Oval 53" descr="Little/No change"/>
          <p:cNvSpPr>
            <a:spLocks noChangeArrowheads="1"/>
          </p:cNvSpPr>
          <p:nvPr/>
        </p:nvSpPr>
        <p:spPr bwMode="auto">
          <a:xfrm>
            <a:off x="457200" y="1371600"/>
            <a:ext cx="153987" cy="144463"/>
          </a:xfrm>
          <a:prstGeom prst="ellipse">
            <a:avLst/>
          </a:prstGeom>
          <a:solidFill>
            <a:srgbClr val="FFCC00"/>
          </a:solidFill>
          <a:ln w="9525">
            <a:solidFill>
              <a:schemeClr val="tx1"/>
            </a:solidFill>
            <a:round/>
            <a:headEnd/>
            <a:tailEnd/>
          </a:ln>
          <a:effectLst/>
        </p:spPr>
        <p:txBody>
          <a:bodyPr wrap="none" anchor="ctr"/>
          <a:lstStyle/>
          <a:p>
            <a:endParaRPr lang="en-US" dirty="0">
              <a:solidFill>
                <a:srgbClr val="C00000"/>
              </a:solidFill>
            </a:endParaRPr>
          </a:p>
        </p:txBody>
      </p:sp>
      <p:sp>
        <p:nvSpPr>
          <p:cNvPr id="55" name="Oval 18" descr="Baseline only"/>
          <p:cNvSpPr>
            <a:spLocks noChangeArrowheads="1"/>
          </p:cNvSpPr>
          <p:nvPr/>
        </p:nvSpPr>
        <p:spPr bwMode="auto">
          <a:xfrm>
            <a:off x="457200" y="2133600"/>
            <a:ext cx="153987" cy="144463"/>
          </a:xfrm>
          <a:prstGeom prst="ellipse">
            <a:avLst/>
          </a:prstGeom>
          <a:solidFill>
            <a:srgbClr val="92D050"/>
          </a:solidFill>
          <a:ln w="9525">
            <a:solidFill>
              <a:schemeClr val="tx1"/>
            </a:solidFill>
            <a:round/>
            <a:headEnd/>
            <a:tailEnd/>
          </a:ln>
          <a:effectLst/>
        </p:spPr>
        <p:txBody>
          <a:bodyPr wrap="none" anchor="ctr"/>
          <a:lstStyle/>
          <a:p>
            <a:endParaRPr lang="en-US">
              <a:solidFill>
                <a:prstClr val="black"/>
              </a:solidFill>
            </a:endParaRPr>
          </a:p>
        </p:txBody>
      </p:sp>
      <p:sp>
        <p:nvSpPr>
          <p:cNvPr id="56" name="Oval 18" descr="Baseline only"/>
          <p:cNvSpPr>
            <a:spLocks noChangeArrowheads="1"/>
          </p:cNvSpPr>
          <p:nvPr/>
        </p:nvSpPr>
        <p:spPr bwMode="auto">
          <a:xfrm>
            <a:off x="457200" y="2423160"/>
            <a:ext cx="153987" cy="144463"/>
          </a:xfrm>
          <a:prstGeom prst="ellipse">
            <a:avLst/>
          </a:prstGeom>
          <a:solidFill>
            <a:srgbClr val="FFCC00"/>
          </a:solidFill>
          <a:ln w="9525">
            <a:solidFill>
              <a:schemeClr val="tx1"/>
            </a:solidFill>
            <a:round/>
            <a:headEnd/>
            <a:tailEnd/>
          </a:ln>
          <a:effectLst/>
        </p:spPr>
        <p:txBody>
          <a:bodyPr wrap="none" anchor="ctr"/>
          <a:lstStyle/>
          <a:p>
            <a:endParaRPr lang="en-US">
              <a:solidFill>
                <a:prstClr val="black"/>
              </a:solidFill>
            </a:endParaRPr>
          </a:p>
        </p:txBody>
      </p:sp>
      <p:sp>
        <p:nvSpPr>
          <p:cNvPr id="57" name="Oval 56" descr="Little/No change"/>
          <p:cNvSpPr>
            <a:spLocks noChangeArrowheads="1"/>
          </p:cNvSpPr>
          <p:nvPr/>
        </p:nvSpPr>
        <p:spPr bwMode="auto">
          <a:xfrm>
            <a:off x="457200" y="2674937"/>
            <a:ext cx="153987" cy="144463"/>
          </a:xfrm>
          <a:prstGeom prst="ellipse">
            <a:avLst/>
          </a:prstGeom>
          <a:solidFill>
            <a:srgbClr val="FFCC00"/>
          </a:solidFill>
          <a:ln w="9525">
            <a:solidFill>
              <a:schemeClr val="tx1"/>
            </a:solidFill>
            <a:round/>
            <a:headEnd/>
            <a:tailEnd/>
          </a:ln>
          <a:effectLst/>
        </p:spPr>
        <p:txBody>
          <a:bodyPr wrap="none" anchor="ctr"/>
          <a:lstStyle/>
          <a:p>
            <a:endParaRPr lang="en-US" dirty="0">
              <a:solidFill>
                <a:srgbClr val="C00000"/>
              </a:solidFill>
            </a:endParaRPr>
          </a:p>
        </p:txBody>
      </p:sp>
      <p:sp>
        <p:nvSpPr>
          <p:cNvPr id="58" name="Oval 57" descr="Little/No change"/>
          <p:cNvSpPr>
            <a:spLocks noChangeArrowheads="1"/>
          </p:cNvSpPr>
          <p:nvPr/>
        </p:nvSpPr>
        <p:spPr bwMode="auto">
          <a:xfrm>
            <a:off x="457200" y="3132137"/>
            <a:ext cx="153987" cy="144463"/>
          </a:xfrm>
          <a:prstGeom prst="ellipse">
            <a:avLst/>
          </a:prstGeom>
          <a:solidFill>
            <a:srgbClr val="FFCC00"/>
          </a:solidFill>
          <a:ln w="9525">
            <a:solidFill>
              <a:schemeClr val="tx1"/>
            </a:solidFill>
            <a:round/>
            <a:headEnd/>
            <a:tailEnd/>
          </a:ln>
          <a:effectLst/>
        </p:spPr>
        <p:txBody>
          <a:bodyPr wrap="none" anchor="ctr"/>
          <a:lstStyle/>
          <a:p>
            <a:endParaRPr lang="en-US" dirty="0">
              <a:solidFill>
                <a:srgbClr val="C00000"/>
              </a:solidFill>
            </a:endParaRPr>
          </a:p>
        </p:txBody>
      </p:sp>
      <p:sp>
        <p:nvSpPr>
          <p:cNvPr id="59" name="Oval 58" descr="Little/No change"/>
          <p:cNvSpPr>
            <a:spLocks noChangeArrowheads="1"/>
          </p:cNvSpPr>
          <p:nvPr/>
        </p:nvSpPr>
        <p:spPr bwMode="auto">
          <a:xfrm>
            <a:off x="457200" y="4046537"/>
            <a:ext cx="153987" cy="144463"/>
          </a:xfrm>
          <a:prstGeom prst="ellipse">
            <a:avLst/>
          </a:prstGeom>
          <a:solidFill>
            <a:srgbClr val="007033"/>
          </a:solidFill>
          <a:ln w="9525">
            <a:solidFill>
              <a:schemeClr val="tx1"/>
            </a:solidFill>
            <a:round/>
            <a:headEnd/>
            <a:tailEnd/>
          </a:ln>
          <a:effectLst/>
        </p:spPr>
        <p:txBody>
          <a:bodyPr wrap="none" anchor="ctr"/>
          <a:lstStyle/>
          <a:p>
            <a:endParaRPr lang="en-US" dirty="0">
              <a:solidFill>
                <a:srgbClr val="C00000"/>
              </a:solidFill>
            </a:endParaRPr>
          </a:p>
        </p:txBody>
      </p:sp>
      <p:sp>
        <p:nvSpPr>
          <p:cNvPr id="60" name="Oval 18" descr="Baseline only"/>
          <p:cNvSpPr>
            <a:spLocks noChangeArrowheads="1"/>
          </p:cNvSpPr>
          <p:nvPr/>
        </p:nvSpPr>
        <p:spPr bwMode="auto">
          <a:xfrm>
            <a:off x="457200" y="4526280"/>
            <a:ext cx="153987" cy="144463"/>
          </a:xfrm>
          <a:prstGeom prst="ellipse">
            <a:avLst/>
          </a:prstGeom>
          <a:solidFill>
            <a:schemeClr val="bg1">
              <a:lumMod val="75000"/>
            </a:schemeClr>
          </a:solidFill>
          <a:ln w="9525">
            <a:solidFill>
              <a:schemeClr val="tx1"/>
            </a:solidFill>
            <a:round/>
            <a:headEnd/>
            <a:tailEnd/>
          </a:ln>
          <a:effectLst/>
        </p:spPr>
        <p:txBody>
          <a:bodyPr wrap="none" anchor="ctr"/>
          <a:lstStyle/>
          <a:p>
            <a:endParaRPr lang="en-US">
              <a:solidFill>
                <a:prstClr val="black"/>
              </a:solidFill>
            </a:endParaRPr>
          </a:p>
        </p:txBody>
      </p:sp>
      <p:sp>
        <p:nvSpPr>
          <p:cNvPr id="61" name="Oval 18" descr="Baseline only"/>
          <p:cNvSpPr>
            <a:spLocks noChangeArrowheads="1"/>
          </p:cNvSpPr>
          <p:nvPr/>
        </p:nvSpPr>
        <p:spPr bwMode="auto">
          <a:xfrm>
            <a:off x="457200" y="4983480"/>
            <a:ext cx="153987" cy="144463"/>
          </a:xfrm>
          <a:prstGeom prst="ellipse">
            <a:avLst/>
          </a:prstGeom>
          <a:solidFill>
            <a:schemeClr val="bg1">
              <a:lumMod val="75000"/>
            </a:schemeClr>
          </a:solidFill>
          <a:ln w="9525">
            <a:solidFill>
              <a:schemeClr val="tx1"/>
            </a:solidFill>
            <a:round/>
            <a:headEnd/>
            <a:tailEnd/>
          </a:ln>
          <a:effectLst/>
        </p:spPr>
        <p:txBody>
          <a:bodyPr wrap="none" anchor="ctr"/>
          <a:lstStyle/>
          <a:p>
            <a:endParaRPr lang="en-US">
              <a:solidFill>
                <a:prstClr val="black"/>
              </a:solidFill>
            </a:endParaRPr>
          </a:p>
        </p:txBody>
      </p:sp>
      <p:sp>
        <p:nvSpPr>
          <p:cNvPr id="62" name="Oval 18" descr="Baseline only"/>
          <p:cNvSpPr>
            <a:spLocks noChangeArrowheads="1"/>
          </p:cNvSpPr>
          <p:nvPr/>
        </p:nvSpPr>
        <p:spPr bwMode="auto">
          <a:xfrm>
            <a:off x="455613" y="5265737"/>
            <a:ext cx="153987" cy="144463"/>
          </a:xfrm>
          <a:prstGeom prst="ellipse">
            <a:avLst/>
          </a:prstGeom>
          <a:solidFill>
            <a:schemeClr val="bg1">
              <a:lumMod val="75000"/>
            </a:schemeClr>
          </a:solidFill>
          <a:ln w="9525">
            <a:solidFill>
              <a:schemeClr val="tx1"/>
            </a:solidFill>
            <a:round/>
            <a:headEnd/>
            <a:tailEnd/>
          </a:ln>
          <a:effectLst/>
        </p:spPr>
        <p:txBody>
          <a:bodyPr wrap="none" anchor="ctr"/>
          <a:lstStyle/>
          <a:p>
            <a:endParaRPr lang="en-US">
              <a:solidFill>
                <a:prstClr val="black"/>
              </a:solidFill>
            </a:endParaRPr>
          </a:p>
        </p:txBody>
      </p:sp>
      <p:sp>
        <p:nvSpPr>
          <p:cNvPr id="63" name="Oval 18" descr="Baseline only"/>
          <p:cNvSpPr>
            <a:spLocks noChangeArrowheads="1"/>
          </p:cNvSpPr>
          <p:nvPr/>
        </p:nvSpPr>
        <p:spPr bwMode="auto">
          <a:xfrm>
            <a:off x="457200" y="5722937"/>
            <a:ext cx="153987" cy="144463"/>
          </a:xfrm>
          <a:prstGeom prst="ellipse">
            <a:avLst/>
          </a:prstGeom>
          <a:solidFill>
            <a:schemeClr val="bg1">
              <a:lumMod val="75000"/>
            </a:schemeClr>
          </a:solidFill>
          <a:ln w="9525">
            <a:solidFill>
              <a:schemeClr val="tx1"/>
            </a:solidFill>
            <a:round/>
            <a:headEnd/>
            <a:tailEnd/>
          </a:ln>
          <a:effectLst/>
        </p:spPr>
        <p:txBody>
          <a:bodyPr wrap="none" anchor="ctr"/>
          <a:lstStyle/>
          <a:p>
            <a:endParaRPr lang="en-US">
              <a:solidFill>
                <a:prstClr val="black"/>
              </a:solidFill>
            </a:endParaRPr>
          </a:p>
        </p:txBody>
      </p:sp>
      <p:sp>
        <p:nvSpPr>
          <p:cNvPr id="64" name="Oval 18" descr="Baseline only"/>
          <p:cNvSpPr>
            <a:spLocks noChangeArrowheads="1"/>
          </p:cNvSpPr>
          <p:nvPr/>
        </p:nvSpPr>
        <p:spPr bwMode="auto">
          <a:xfrm>
            <a:off x="457200" y="6180137"/>
            <a:ext cx="153987" cy="144463"/>
          </a:xfrm>
          <a:prstGeom prst="ellipse">
            <a:avLst/>
          </a:prstGeom>
          <a:solidFill>
            <a:schemeClr val="bg1">
              <a:lumMod val="75000"/>
            </a:schemeClr>
          </a:solidFill>
          <a:ln w="9525">
            <a:solidFill>
              <a:schemeClr val="tx1"/>
            </a:solidFill>
            <a:round/>
            <a:headEnd/>
            <a:tailEnd/>
          </a:ln>
          <a:effectLst/>
        </p:spPr>
        <p:txBody>
          <a:bodyPr wrap="none" anchor="ctr"/>
          <a:lstStyle/>
          <a:p>
            <a:endParaRPr lang="en-US">
              <a:solidFill>
                <a:prstClr val="black"/>
              </a:solidFill>
            </a:endParaRPr>
          </a:p>
        </p:txBody>
      </p:sp>
      <p:sp>
        <p:nvSpPr>
          <p:cNvPr id="65" name="Oval 18" descr="Baseline only"/>
          <p:cNvSpPr>
            <a:spLocks noChangeArrowheads="1"/>
          </p:cNvSpPr>
          <p:nvPr/>
        </p:nvSpPr>
        <p:spPr bwMode="auto">
          <a:xfrm>
            <a:off x="4761310" y="1142999"/>
            <a:ext cx="153987" cy="144463"/>
          </a:xfrm>
          <a:prstGeom prst="ellipse">
            <a:avLst/>
          </a:prstGeom>
          <a:solidFill>
            <a:schemeClr val="bg1">
              <a:lumMod val="75000"/>
            </a:schemeClr>
          </a:solidFill>
          <a:ln w="9525">
            <a:solidFill>
              <a:schemeClr val="tx1"/>
            </a:solidFill>
            <a:round/>
            <a:headEnd/>
            <a:tailEnd/>
          </a:ln>
          <a:effectLst/>
        </p:spPr>
        <p:txBody>
          <a:bodyPr wrap="none" anchor="ctr"/>
          <a:lstStyle/>
          <a:p>
            <a:endParaRPr lang="en-US">
              <a:solidFill>
                <a:prstClr val="black"/>
              </a:solidFill>
            </a:endParaRPr>
          </a:p>
        </p:txBody>
      </p:sp>
      <p:sp>
        <p:nvSpPr>
          <p:cNvPr id="66" name="Oval 18" descr="Baseline only"/>
          <p:cNvSpPr>
            <a:spLocks noChangeArrowheads="1"/>
          </p:cNvSpPr>
          <p:nvPr/>
        </p:nvSpPr>
        <p:spPr bwMode="auto">
          <a:xfrm>
            <a:off x="4800600" y="1836737"/>
            <a:ext cx="153987" cy="144463"/>
          </a:xfrm>
          <a:prstGeom prst="ellipse">
            <a:avLst/>
          </a:prstGeom>
          <a:solidFill>
            <a:schemeClr val="bg1">
              <a:lumMod val="75000"/>
            </a:schemeClr>
          </a:solidFill>
          <a:ln w="9525">
            <a:solidFill>
              <a:schemeClr val="tx1"/>
            </a:solidFill>
            <a:round/>
            <a:headEnd/>
            <a:tailEnd/>
          </a:ln>
          <a:effectLst/>
        </p:spPr>
        <p:txBody>
          <a:bodyPr wrap="none" anchor="ctr"/>
          <a:lstStyle/>
          <a:p>
            <a:endParaRPr lang="en-US">
              <a:solidFill>
                <a:prstClr val="black"/>
              </a:solidFill>
            </a:endParaRPr>
          </a:p>
        </p:txBody>
      </p:sp>
      <p:sp>
        <p:nvSpPr>
          <p:cNvPr id="67" name="Oval 18" descr="Baseline only"/>
          <p:cNvSpPr>
            <a:spLocks noChangeArrowheads="1"/>
          </p:cNvSpPr>
          <p:nvPr/>
        </p:nvSpPr>
        <p:spPr bwMode="auto">
          <a:xfrm>
            <a:off x="4800600" y="2522537"/>
            <a:ext cx="153987" cy="144463"/>
          </a:xfrm>
          <a:prstGeom prst="ellipse">
            <a:avLst/>
          </a:prstGeom>
          <a:solidFill>
            <a:schemeClr val="bg1">
              <a:lumMod val="75000"/>
            </a:schemeClr>
          </a:solidFill>
          <a:ln w="9525">
            <a:solidFill>
              <a:schemeClr val="tx1"/>
            </a:solidFill>
            <a:round/>
            <a:headEnd/>
            <a:tailEnd/>
          </a:ln>
          <a:effectLst/>
        </p:spPr>
        <p:txBody>
          <a:bodyPr wrap="none" anchor="ctr"/>
          <a:lstStyle/>
          <a:p>
            <a:endParaRPr lang="en-US">
              <a:solidFill>
                <a:prstClr val="black"/>
              </a:solidFill>
            </a:endParaRPr>
          </a:p>
        </p:txBody>
      </p:sp>
      <p:sp>
        <p:nvSpPr>
          <p:cNvPr id="72" name="Oval 18" descr="Developmental"/>
          <p:cNvSpPr>
            <a:spLocks noChangeArrowheads="1"/>
          </p:cNvSpPr>
          <p:nvPr/>
        </p:nvSpPr>
        <p:spPr bwMode="auto">
          <a:xfrm>
            <a:off x="4800600" y="3200400"/>
            <a:ext cx="153987" cy="144463"/>
          </a:xfrm>
          <a:prstGeom prst="ellipse">
            <a:avLst/>
          </a:prstGeom>
          <a:solidFill>
            <a:schemeClr val="bg1"/>
          </a:solidFill>
          <a:ln w="9525">
            <a:solidFill>
              <a:schemeClr val="tx1"/>
            </a:solidFill>
            <a:round/>
            <a:headEnd/>
            <a:tailEnd/>
          </a:ln>
          <a:effectLst/>
        </p:spPr>
        <p:txBody>
          <a:bodyPr wrap="none" anchor="ctr"/>
          <a:lstStyle/>
          <a:p>
            <a:endParaRPr lang="en-US">
              <a:solidFill>
                <a:prstClr val="black"/>
              </a:solidFill>
            </a:endParaRPr>
          </a:p>
        </p:txBody>
      </p:sp>
      <p:sp>
        <p:nvSpPr>
          <p:cNvPr id="73" name="Oval 18" descr="Developmental"/>
          <p:cNvSpPr>
            <a:spLocks noChangeArrowheads="1"/>
          </p:cNvSpPr>
          <p:nvPr/>
        </p:nvSpPr>
        <p:spPr bwMode="auto">
          <a:xfrm>
            <a:off x="4800600" y="3665537"/>
            <a:ext cx="153987" cy="144463"/>
          </a:xfrm>
          <a:prstGeom prst="ellipse">
            <a:avLst/>
          </a:prstGeom>
          <a:solidFill>
            <a:schemeClr val="bg1"/>
          </a:solidFill>
          <a:ln w="9525">
            <a:solidFill>
              <a:schemeClr val="tx1"/>
            </a:solidFill>
            <a:round/>
            <a:headEnd/>
            <a:tailEnd/>
          </a:ln>
          <a:effectLst/>
        </p:spPr>
        <p:txBody>
          <a:bodyPr wrap="none" anchor="ctr"/>
          <a:lstStyle/>
          <a:p>
            <a:endParaRPr lang="en-US">
              <a:solidFill>
                <a:prstClr val="black"/>
              </a:solidFill>
            </a:endParaRPr>
          </a:p>
        </p:txBody>
      </p:sp>
      <p:sp>
        <p:nvSpPr>
          <p:cNvPr id="74" name="Oval 18" descr="Developmental"/>
          <p:cNvSpPr>
            <a:spLocks noChangeArrowheads="1"/>
          </p:cNvSpPr>
          <p:nvPr/>
        </p:nvSpPr>
        <p:spPr bwMode="auto">
          <a:xfrm>
            <a:off x="4800600" y="4122737"/>
            <a:ext cx="153987" cy="144463"/>
          </a:xfrm>
          <a:prstGeom prst="ellipse">
            <a:avLst/>
          </a:prstGeom>
          <a:solidFill>
            <a:schemeClr val="bg1">
              <a:lumMod val="75000"/>
            </a:schemeClr>
          </a:solidFill>
          <a:ln w="9525">
            <a:solidFill>
              <a:schemeClr val="tx1"/>
            </a:solidFill>
            <a:round/>
            <a:headEnd/>
            <a:tailEnd/>
          </a:ln>
          <a:effectLst/>
        </p:spPr>
        <p:txBody>
          <a:bodyPr wrap="none" anchor="ctr"/>
          <a:lstStyle/>
          <a:p>
            <a:endParaRPr lang="en-US">
              <a:solidFill>
                <a:prstClr val="black"/>
              </a:solidFill>
            </a:endParaRPr>
          </a:p>
        </p:txBody>
      </p:sp>
      <p:sp>
        <p:nvSpPr>
          <p:cNvPr id="75" name="Oval 19" descr="Improving"/>
          <p:cNvSpPr>
            <a:spLocks noChangeArrowheads="1"/>
          </p:cNvSpPr>
          <p:nvPr/>
        </p:nvSpPr>
        <p:spPr bwMode="auto">
          <a:xfrm>
            <a:off x="4799012" y="4572000"/>
            <a:ext cx="153988" cy="144462"/>
          </a:xfrm>
          <a:prstGeom prst="ellipse">
            <a:avLst/>
          </a:prstGeom>
          <a:solidFill>
            <a:srgbClr val="92D050"/>
          </a:solidFill>
          <a:ln w="9525">
            <a:solidFill>
              <a:schemeClr val="tx1"/>
            </a:solidFill>
            <a:round/>
            <a:headEnd/>
            <a:tailEnd/>
          </a:ln>
          <a:effectLst/>
        </p:spPr>
        <p:txBody>
          <a:bodyPr wrap="none" anchor="ctr"/>
          <a:lstStyle/>
          <a:p>
            <a:endParaRPr lang="en-US">
              <a:solidFill>
                <a:prstClr val="black"/>
              </a:solidFill>
            </a:endParaRPr>
          </a:p>
        </p:txBody>
      </p:sp>
      <p:sp>
        <p:nvSpPr>
          <p:cNvPr id="76" name="Oval 75" descr="Getting worse"/>
          <p:cNvSpPr>
            <a:spLocks noChangeArrowheads="1"/>
          </p:cNvSpPr>
          <p:nvPr/>
        </p:nvSpPr>
        <p:spPr bwMode="auto">
          <a:xfrm>
            <a:off x="4800600" y="5541264"/>
            <a:ext cx="153987" cy="144463"/>
          </a:xfrm>
          <a:prstGeom prst="ellipse">
            <a:avLst/>
          </a:prstGeom>
          <a:solidFill>
            <a:srgbClr val="C00000"/>
          </a:solidFill>
          <a:ln w="9525">
            <a:solidFill>
              <a:schemeClr val="tx1"/>
            </a:solidFill>
            <a:round/>
            <a:headEnd/>
            <a:tailEnd/>
          </a:ln>
          <a:effectLst/>
        </p:spPr>
        <p:txBody>
          <a:bodyPr wrap="none" anchor="ctr"/>
          <a:lstStyle/>
          <a:p>
            <a:endParaRPr lang="en-US" dirty="0">
              <a:solidFill>
                <a:srgbClr val="C00000"/>
              </a:solidFill>
            </a:endParaRPr>
          </a:p>
        </p:txBody>
      </p:sp>
      <p:sp>
        <p:nvSpPr>
          <p:cNvPr id="77" name="Oval 76" descr="Getting worse"/>
          <p:cNvSpPr>
            <a:spLocks noChangeArrowheads="1"/>
          </p:cNvSpPr>
          <p:nvPr/>
        </p:nvSpPr>
        <p:spPr bwMode="auto">
          <a:xfrm>
            <a:off x="4800600" y="6019800"/>
            <a:ext cx="153987" cy="144463"/>
          </a:xfrm>
          <a:prstGeom prst="ellipse">
            <a:avLst/>
          </a:prstGeom>
          <a:solidFill>
            <a:srgbClr val="C00000"/>
          </a:solidFill>
          <a:ln w="9525">
            <a:solidFill>
              <a:schemeClr val="tx1"/>
            </a:solidFill>
            <a:round/>
            <a:headEnd/>
            <a:tailEnd/>
          </a:ln>
          <a:effectLst/>
        </p:spPr>
        <p:txBody>
          <a:bodyPr wrap="none" anchor="ctr"/>
          <a:lstStyle/>
          <a:p>
            <a:endParaRPr lang="en-US" dirty="0">
              <a:solidFill>
                <a:srgbClr val="C00000"/>
              </a:solidFill>
            </a:endParaRPr>
          </a:p>
        </p:txBody>
      </p:sp>
      <p:sp>
        <p:nvSpPr>
          <p:cNvPr id="78" name="Oval 18" descr="Developmental"/>
          <p:cNvSpPr>
            <a:spLocks noChangeArrowheads="1"/>
          </p:cNvSpPr>
          <p:nvPr/>
        </p:nvSpPr>
        <p:spPr bwMode="auto">
          <a:xfrm>
            <a:off x="4800600" y="6309360"/>
            <a:ext cx="153987" cy="144463"/>
          </a:xfrm>
          <a:prstGeom prst="ellipse">
            <a:avLst/>
          </a:prstGeom>
          <a:solidFill>
            <a:schemeClr val="bg1"/>
          </a:solidFill>
          <a:ln w="9525">
            <a:solidFill>
              <a:schemeClr val="tx1"/>
            </a:solidFill>
            <a:round/>
            <a:headEnd/>
            <a:tailEnd/>
          </a:ln>
          <a:effectLst/>
        </p:spPr>
        <p:txBody>
          <a:bodyPr wrap="none" anchor="ctr"/>
          <a:lstStyle/>
          <a:p>
            <a:endParaRPr lang="en-US">
              <a:solidFill>
                <a:prstClr val="black"/>
              </a:solidFill>
            </a:endParaRPr>
          </a:p>
        </p:txBody>
      </p:sp>
      <p:sp>
        <p:nvSpPr>
          <p:cNvPr id="79" name="Oval 18" descr="Baseline only"/>
          <p:cNvSpPr>
            <a:spLocks noChangeArrowheads="1"/>
          </p:cNvSpPr>
          <p:nvPr/>
        </p:nvSpPr>
        <p:spPr bwMode="auto">
          <a:xfrm>
            <a:off x="4800600" y="5799137"/>
            <a:ext cx="153987" cy="144463"/>
          </a:xfrm>
          <a:prstGeom prst="ellipse">
            <a:avLst/>
          </a:prstGeom>
          <a:solidFill>
            <a:srgbClr val="FFCC00"/>
          </a:solidFill>
          <a:ln w="9525">
            <a:solidFill>
              <a:schemeClr val="tx1"/>
            </a:solidFill>
            <a:round/>
            <a:headEnd/>
            <a:tailEnd/>
          </a:ln>
          <a:effectLst/>
        </p:spPr>
        <p:txBody>
          <a:bodyPr wrap="none" anchor="ctr"/>
          <a:lstStyle/>
          <a:p>
            <a:endParaRPr lang="en-US">
              <a:solidFill>
                <a:prstClr val="black"/>
              </a:solidFill>
            </a:endParaRPr>
          </a:p>
        </p:txBody>
      </p:sp>
      <p:sp>
        <p:nvSpPr>
          <p:cNvPr id="39" name="Slide Number Placeholder 2"/>
          <p:cNvSpPr txBox="1">
            <a:spLocks/>
          </p:cNvSpPr>
          <p:nvPr/>
        </p:nvSpPr>
        <p:spPr>
          <a:xfrm>
            <a:off x="8534400" y="6492503"/>
            <a:ext cx="6096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8ECAD15-DF40-4D57-8D99-2197AD37FB1A}" type="slidenum">
              <a:rPr lang="en-US" sz="1200" smtClean="0">
                <a:solidFill>
                  <a:prstClr val="black">
                    <a:tint val="75000"/>
                  </a:prstClr>
                </a:solidFill>
                <a:ea typeface="Tahoma" pitchFamily="34" charset="0"/>
                <a:cs typeface="Tahoma" pitchFamily="34" charset="0"/>
              </a:rPr>
              <a:pPr algn="r"/>
              <a:t>35</a:t>
            </a:fld>
            <a:endParaRPr lang="en-US" sz="1200" dirty="0">
              <a:solidFill>
                <a:prstClr val="black">
                  <a:tint val="75000"/>
                </a:prstClr>
              </a:solidFill>
              <a:ea typeface="Tahoma" pitchFamily="34" charset="0"/>
              <a:cs typeface="Tahoma" pitchFamily="34" charset="0"/>
            </a:endParaRPr>
          </a:p>
        </p:txBody>
      </p:sp>
    </p:spTree>
    <p:extLst>
      <p:ext uri="{BB962C8B-B14F-4D97-AF65-F5344CB8AC3E}">
        <p14:creationId xmlns:p14="http://schemas.microsoft.com/office/powerpoint/2010/main" val="1777649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descr="Pie Chart"/>
          <p:cNvGraphicFramePr>
            <a:graphicFrameLocks noGrp="1"/>
          </p:cNvGraphicFramePr>
          <p:nvPr>
            <p:ph idx="1"/>
            <p:extLst>
              <p:ext uri="{D42A27DB-BD31-4B8C-83A1-F6EECF244321}">
                <p14:modId xmlns:p14="http://schemas.microsoft.com/office/powerpoint/2010/main" val="3089574628"/>
              </p:ext>
            </p:extLst>
          </p:nvPr>
        </p:nvGraphicFramePr>
        <p:xfrm>
          <a:off x="457200" y="1066800"/>
          <a:ext cx="8001000" cy="543502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6452134" y="1792069"/>
            <a:ext cx="2158466" cy="646331"/>
          </a:xfrm>
          <a:prstGeom prst="rect">
            <a:avLst/>
          </a:prstGeom>
          <a:noFill/>
        </p:spPr>
        <p:txBody>
          <a:bodyPr wrap="square" rtlCol="0">
            <a:spAutoFit/>
          </a:bodyPr>
          <a:lstStyle/>
          <a:p>
            <a:pPr algn="ctr"/>
            <a:r>
              <a:rPr lang="en-US" b="1" dirty="0" smtClean="0">
                <a:solidFill>
                  <a:prstClr val="black"/>
                </a:solidFill>
                <a:latin typeface="Tahoma" pitchFamily="34" charset="0"/>
                <a:ea typeface="Tahoma" pitchFamily="34" charset="0"/>
                <a:cs typeface="Tahoma" pitchFamily="34" charset="0"/>
              </a:rPr>
              <a:t>Total number of objectives: 27</a:t>
            </a:r>
            <a:endParaRPr lang="en-US" b="1" dirty="0">
              <a:solidFill>
                <a:prstClr val="black"/>
              </a:solidFill>
              <a:latin typeface="Tahoma" pitchFamily="34" charset="0"/>
              <a:ea typeface="Tahoma" pitchFamily="34" charset="0"/>
              <a:cs typeface="Tahoma" pitchFamily="34" charset="0"/>
            </a:endParaRPr>
          </a:p>
        </p:txBody>
      </p:sp>
      <p:sp>
        <p:nvSpPr>
          <p:cNvPr id="17" name="Text Box 14"/>
          <p:cNvSpPr txBox="1">
            <a:spLocks noChangeArrowheads="1"/>
          </p:cNvSpPr>
          <p:nvPr/>
        </p:nvSpPr>
        <p:spPr bwMode="auto">
          <a:xfrm>
            <a:off x="6705600" y="2743200"/>
            <a:ext cx="1752600" cy="19236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1400" dirty="0" smtClean="0">
                <a:solidFill>
                  <a:prstClr val="black"/>
                </a:solidFill>
                <a:latin typeface="Tahoma" pitchFamily="34" charset="0"/>
              </a:rPr>
              <a:t>     Target met        </a:t>
            </a:r>
          </a:p>
          <a:p>
            <a:pPr>
              <a:spcBef>
                <a:spcPct val="50000"/>
              </a:spcBef>
            </a:pPr>
            <a:r>
              <a:rPr lang="en-US" sz="1400" dirty="0" smtClean="0">
                <a:solidFill>
                  <a:prstClr val="black"/>
                </a:solidFill>
                <a:latin typeface="Tahoma" pitchFamily="34" charset="0"/>
              </a:rPr>
              <a:t>     Improving       </a:t>
            </a:r>
          </a:p>
          <a:p>
            <a:pPr>
              <a:spcBef>
                <a:spcPct val="50000"/>
              </a:spcBef>
            </a:pPr>
            <a:r>
              <a:rPr lang="en-US" sz="1400" dirty="0" smtClean="0">
                <a:solidFill>
                  <a:prstClr val="black"/>
                </a:solidFill>
                <a:latin typeface="Tahoma" pitchFamily="34" charset="0"/>
              </a:rPr>
              <a:t>     Little/No change      </a:t>
            </a:r>
          </a:p>
          <a:p>
            <a:pPr>
              <a:spcBef>
                <a:spcPct val="50000"/>
              </a:spcBef>
            </a:pPr>
            <a:r>
              <a:rPr lang="en-US" sz="1400" dirty="0" smtClean="0">
                <a:solidFill>
                  <a:prstClr val="black"/>
                </a:solidFill>
                <a:latin typeface="Tahoma" pitchFamily="34" charset="0"/>
              </a:rPr>
              <a:t>     Getting worse      </a:t>
            </a:r>
          </a:p>
          <a:p>
            <a:pPr>
              <a:spcBef>
                <a:spcPct val="50000"/>
              </a:spcBef>
            </a:pPr>
            <a:r>
              <a:rPr lang="en-US" sz="1400" dirty="0" smtClean="0">
                <a:solidFill>
                  <a:prstClr val="black"/>
                </a:solidFill>
                <a:latin typeface="Tahoma" pitchFamily="34" charset="0"/>
              </a:rPr>
              <a:t>     Baseline only     </a:t>
            </a:r>
          </a:p>
          <a:p>
            <a:pPr>
              <a:spcBef>
                <a:spcPct val="50000"/>
              </a:spcBef>
            </a:pPr>
            <a:r>
              <a:rPr lang="en-US" sz="1400" dirty="0" smtClean="0">
                <a:solidFill>
                  <a:prstClr val="black"/>
                </a:solidFill>
                <a:latin typeface="Tahoma" pitchFamily="34" charset="0"/>
              </a:rPr>
              <a:t>     Developmental</a:t>
            </a:r>
          </a:p>
        </p:txBody>
      </p:sp>
      <p:sp>
        <p:nvSpPr>
          <p:cNvPr id="18" name="Oval 13" descr="Little/No change"/>
          <p:cNvSpPr>
            <a:spLocks noChangeArrowheads="1"/>
          </p:cNvSpPr>
          <p:nvPr/>
        </p:nvSpPr>
        <p:spPr bwMode="auto">
          <a:xfrm>
            <a:off x="6829587" y="3471304"/>
            <a:ext cx="153987" cy="144463"/>
          </a:xfrm>
          <a:prstGeom prst="ellipse">
            <a:avLst/>
          </a:prstGeom>
          <a:solidFill>
            <a:srgbClr val="FFCC00"/>
          </a:solidFill>
          <a:ln w="9525">
            <a:solidFill>
              <a:schemeClr val="tx1"/>
            </a:solidFill>
            <a:round/>
            <a:headEnd/>
            <a:tailEnd/>
          </a:ln>
          <a:effectLst/>
        </p:spPr>
        <p:txBody>
          <a:bodyPr wrap="none" anchor="ctr"/>
          <a:lstStyle/>
          <a:p>
            <a:endParaRPr lang="en-US" dirty="0">
              <a:solidFill>
                <a:srgbClr val="FFFF00"/>
              </a:solidFill>
            </a:endParaRPr>
          </a:p>
        </p:txBody>
      </p:sp>
      <p:sp>
        <p:nvSpPr>
          <p:cNvPr id="19" name="Oval 18" descr="Baseline only"/>
          <p:cNvSpPr>
            <a:spLocks noChangeArrowheads="1"/>
          </p:cNvSpPr>
          <p:nvPr/>
        </p:nvSpPr>
        <p:spPr bwMode="auto">
          <a:xfrm>
            <a:off x="6829585" y="4094252"/>
            <a:ext cx="153987" cy="144463"/>
          </a:xfrm>
          <a:prstGeom prst="ellipse">
            <a:avLst/>
          </a:prstGeom>
          <a:solidFill>
            <a:schemeClr val="bg1">
              <a:lumMod val="75000"/>
            </a:schemeClr>
          </a:solidFill>
          <a:ln w="9525">
            <a:solidFill>
              <a:schemeClr val="tx1"/>
            </a:solidFill>
            <a:round/>
            <a:headEnd/>
            <a:tailEnd/>
          </a:ln>
          <a:effectLst/>
        </p:spPr>
        <p:txBody>
          <a:bodyPr wrap="none" anchor="ctr"/>
          <a:lstStyle/>
          <a:p>
            <a:endParaRPr lang="en-US" dirty="0">
              <a:solidFill>
                <a:prstClr val="black"/>
              </a:solidFill>
            </a:endParaRPr>
          </a:p>
        </p:txBody>
      </p:sp>
      <p:sp>
        <p:nvSpPr>
          <p:cNvPr id="20" name="Oval 19" descr="Improving"/>
          <p:cNvSpPr>
            <a:spLocks noChangeArrowheads="1"/>
          </p:cNvSpPr>
          <p:nvPr/>
        </p:nvSpPr>
        <p:spPr bwMode="auto">
          <a:xfrm>
            <a:off x="6834399" y="3151716"/>
            <a:ext cx="153988" cy="144462"/>
          </a:xfrm>
          <a:prstGeom prst="ellipse">
            <a:avLst/>
          </a:prstGeom>
          <a:solidFill>
            <a:srgbClr val="92D050"/>
          </a:solidFill>
          <a:ln w="9525">
            <a:solidFill>
              <a:schemeClr val="tx1"/>
            </a:solidFill>
            <a:round/>
            <a:headEnd/>
            <a:tailEnd/>
          </a:ln>
          <a:effectLst/>
        </p:spPr>
        <p:txBody>
          <a:bodyPr wrap="none" anchor="ctr"/>
          <a:lstStyle/>
          <a:p>
            <a:endParaRPr lang="en-US" dirty="0">
              <a:solidFill>
                <a:prstClr val="black"/>
              </a:solidFill>
            </a:endParaRPr>
          </a:p>
        </p:txBody>
      </p:sp>
      <p:sp>
        <p:nvSpPr>
          <p:cNvPr id="21" name="Oval 20" descr="Target met"/>
          <p:cNvSpPr>
            <a:spLocks noChangeArrowheads="1"/>
          </p:cNvSpPr>
          <p:nvPr/>
        </p:nvSpPr>
        <p:spPr bwMode="auto">
          <a:xfrm>
            <a:off x="6830194" y="2846916"/>
            <a:ext cx="153988" cy="144462"/>
          </a:xfrm>
          <a:prstGeom prst="ellipse">
            <a:avLst/>
          </a:prstGeom>
          <a:solidFill>
            <a:srgbClr val="007033"/>
          </a:solidFill>
          <a:ln w="9525">
            <a:solidFill>
              <a:schemeClr val="tx1"/>
            </a:solidFill>
            <a:round/>
            <a:headEnd/>
            <a:tailEnd/>
          </a:ln>
          <a:effectLst/>
        </p:spPr>
        <p:txBody>
          <a:bodyPr wrap="none" anchor="ctr"/>
          <a:lstStyle/>
          <a:p>
            <a:endParaRPr lang="en-US" dirty="0">
              <a:solidFill>
                <a:prstClr val="black"/>
              </a:solidFill>
            </a:endParaRPr>
          </a:p>
        </p:txBody>
      </p:sp>
      <p:sp>
        <p:nvSpPr>
          <p:cNvPr id="22" name="Oval 21" descr="Getting worse"/>
          <p:cNvSpPr>
            <a:spLocks noChangeArrowheads="1"/>
          </p:cNvSpPr>
          <p:nvPr/>
        </p:nvSpPr>
        <p:spPr bwMode="auto">
          <a:xfrm>
            <a:off x="6829586" y="3781244"/>
            <a:ext cx="153987" cy="144463"/>
          </a:xfrm>
          <a:prstGeom prst="ellipse">
            <a:avLst/>
          </a:prstGeom>
          <a:solidFill>
            <a:srgbClr val="C00000"/>
          </a:solidFill>
          <a:ln w="9525">
            <a:solidFill>
              <a:schemeClr val="tx1"/>
            </a:solidFill>
            <a:round/>
            <a:headEnd/>
            <a:tailEnd/>
          </a:ln>
          <a:effectLst/>
        </p:spPr>
        <p:txBody>
          <a:bodyPr wrap="none" anchor="ctr"/>
          <a:lstStyle/>
          <a:p>
            <a:endParaRPr lang="en-US" dirty="0">
              <a:solidFill>
                <a:srgbClr val="C00000"/>
              </a:solidFill>
            </a:endParaRPr>
          </a:p>
        </p:txBody>
      </p:sp>
      <p:sp>
        <p:nvSpPr>
          <p:cNvPr id="23" name="Oval 18" descr="Developmental"/>
          <p:cNvSpPr>
            <a:spLocks noChangeArrowheads="1"/>
          </p:cNvSpPr>
          <p:nvPr/>
        </p:nvSpPr>
        <p:spPr bwMode="auto">
          <a:xfrm>
            <a:off x="6829584" y="4427188"/>
            <a:ext cx="153987" cy="144463"/>
          </a:xfrm>
          <a:prstGeom prst="ellipse">
            <a:avLst/>
          </a:prstGeom>
          <a:solidFill>
            <a:schemeClr val="bg1"/>
          </a:solidFill>
          <a:ln w="9525">
            <a:solidFill>
              <a:schemeClr val="tx1"/>
            </a:solidFill>
            <a:round/>
            <a:headEnd/>
            <a:tailEnd/>
          </a:ln>
          <a:effectLst/>
        </p:spPr>
        <p:txBody>
          <a:bodyPr wrap="none" anchor="ctr"/>
          <a:lstStyle/>
          <a:p>
            <a:endParaRPr lang="en-US" dirty="0">
              <a:solidFill>
                <a:prstClr val="black"/>
              </a:solidFill>
            </a:endParaRPr>
          </a:p>
        </p:txBody>
      </p:sp>
      <p:sp>
        <p:nvSpPr>
          <p:cNvPr id="25" name="Title 3"/>
          <p:cNvSpPr>
            <a:spLocks noGrp="1"/>
          </p:cNvSpPr>
          <p:nvPr>
            <p:ph type="title" idx="4294967295"/>
          </p:nvPr>
        </p:nvSpPr>
        <p:spPr>
          <a:xfrm>
            <a:off x="304800" y="76200"/>
            <a:ext cx="8382000" cy="790575"/>
          </a:xfrm>
        </p:spPr>
        <p:txBody>
          <a:bodyPr>
            <a:noAutofit/>
          </a:bodyPr>
          <a:lstStyle/>
          <a:p>
            <a:r>
              <a:rPr lang="en-US" sz="3000" b="1" dirty="0">
                <a:solidFill>
                  <a:srgbClr val="003F72"/>
                </a:solidFill>
                <a:latin typeface="Tahoma" pitchFamily="34" charset="0"/>
                <a:ea typeface="Tahoma" pitchFamily="34" charset="0"/>
                <a:cs typeface="Tahoma" pitchFamily="34" charset="0"/>
              </a:rPr>
              <a:t>Current HP2020 Objective Status: </a:t>
            </a:r>
            <a:r>
              <a:rPr lang="en-US" sz="3000" b="1" dirty="0" smtClean="0">
                <a:solidFill>
                  <a:srgbClr val="003F72"/>
                </a:solidFill>
                <a:latin typeface="Tahoma" pitchFamily="34" charset="0"/>
                <a:ea typeface="Tahoma" pitchFamily="34" charset="0"/>
                <a:cs typeface="Tahoma" pitchFamily="34" charset="0"/>
              </a:rPr>
              <a:t/>
            </a:r>
            <a:br>
              <a:rPr lang="en-US" sz="3000" b="1" dirty="0" smtClean="0">
                <a:solidFill>
                  <a:srgbClr val="003F72"/>
                </a:solidFill>
                <a:latin typeface="Tahoma" pitchFamily="34" charset="0"/>
                <a:ea typeface="Tahoma" pitchFamily="34" charset="0"/>
                <a:cs typeface="Tahoma" pitchFamily="34" charset="0"/>
              </a:rPr>
            </a:br>
            <a:r>
              <a:rPr lang="en-US" sz="3000" b="1" dirty="0" smtClean="0">
                <a:solidFill>
                  <a:srgbClr val="003F72"/>
                </a:solidFill>
                <a:latin typeface="Tahoma" pitchFamily="34" charset="0"/>
                <a:ea typeface="Tahoma" pitchFamily="34" charset="0"/>
                <a:cs typeface="Tahoma" pitchFamily="34" charset="0"/>
              </a:rPr>
              <a:t>Respiratory Diseases</a:t>
            </a:r>
            <a:endParaRPr lang="en-US" sz="3000" b="1" dirty="0">
              <a:solidFill>
                <a:srgbClr val="003F72"/>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3381466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133609" y="152400"/>
            <a:ext cx="9326880" cy="558140"/>
          </a:xfrm>
        </p:spPr>
        <p:txBody>
          <a:bodyPr>
            <a:noAutofit/>
          </a:bodyPr>
          <a:lstStyle/>
          <a:p>
            <a:r>
              <a:rPr lang="en-US" b="1" dirty="0" smtClean="0">
                <a:solidFill>
                  <a:srgbClr val="003F72"/>
                </a:solidFill>
              </a:rPr>
              <a:t>Objective Status</a:t>
            </a:r>
            <a:r>
              <a:rPr lang="en-US" dirty="0" smtClean="0">
                <a:solidFill>
                  <a:srgbClr val="003F72"/>
                </a:solidFill>
              </a:rPr>
              <a:t>: Sleep Health</a:t>
            </a:r>
            <a:endParaRPr lang="en-US" b="1" dirty="0">
              <a:solidFill>
                <a:srgbClr val="003F72"/>
              </a:solidFill>
            </a:endParaRPr>
          </a:p>
        </p:txBody>
      </p:sp>
      <p:sp>
        <p:nvSpPr>
          <p:cNvPr id="8" name="Text Box 14"/>
          <p:cNvSpPr txBox="1">
            <a:spLocks noChangeArrowheads="1"/>
          </p:cNvSpPr>
          <p:nvPr/>
        </p:nvSpPr>
        <p:spPr bwMode="auto">
          <a:xfrm>
            <a:off x="1768926" y="6423660"/>
            <a:ext cx="590832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1200" dirty="0">
                <a:solidFill>
                  <a:prstClr val="black"/>
                </a:solidFill>
                <a:latin typeface="Tahoma" pitchFamily="34" charset="0"/>
              </a:rPr>
              <a:t>Target </a:t>
            </a:r>
            <a:r>
              <a:rPr lang="en-US" sz="1200" dirty="0" smtClean="0">
                <a:solidFill>
                  <a:prstClr val="black"/>
                </a:solidFill>
                <a:latin typeface="Tahoma" pitchFamily="34" charset="0"/>
              </a:rPr>
              <a:t>met        Improving        Little/No change       Getting worse      Baseline only     </a:t>
            </a:r>
            <a:endParaRPr lang="en-US" sz="1200" dirty="0">
              <a:solidFill>
                <a:prstClr val="black"/>
              </a:solidFill>
              <a:latin typeface="Tahoma" pitchFamily="34" charset="0"/>
            </a:endParaRPr>
          </a:p>
        </p:txBody>
      </p:sp>
      <p:sp>
        <p:nvSpPr>
          <p:cNvPr id="9" name="Rectangle 15" descr="Legend"/>
          <p:cNvSpPr>
            <a:spLocks noChangeArrowheads="1"/>
          </p:cNvSpPr>
          <p:nvPr/>
        </p:nvSpPr>
        <p:spPr bwMode="auto">
          <a:xfrm>
            <a:off x="1581252" y="6414425"/>
            <a:ext cx="6096000" cy="304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0" name="Oval 20" descr="Target met"/>
          <p:cNvSpPr>
            <a:spLocks noChangeArrowheads="1"/>
          </p:cNvSpPr>
          <p:nvPr/>
        </p:nvSpPr>
        <p:spPr bwMode="auto">
          <a:xfrm>
            <a:off x="1686026" y="6495388"/>
            <a:ext cx="153988" cy="144462"/>
          </a:xfrm>
          <a:prstGeom prst="ellipse">
            <a:avLst/>
          </a:prstGeom>
          <a:solidFill>
            <a:srgbClr val="007033"/>
          </a:solidFill>
          <a:ln w="9525">
            <a:solidFill>
              <a:schemeClr val="tx1"/>
            </a:solidFill>
            <a:round/>
            <a:headEnd/>
            <a:tailEnd/>
          </a:ln>
          <a:effectLst/>
        </p:spPr>
        <p:txBody>
          <a:bodyPr wrap="none" anchor="ctr"/>
          <a:lstStyle/>
          <a:p>
            <a:endParaRPr lang="en-US">
              <a:solidFill>
                <a:prstClr val="black"/>
              </a:solidFill>
            </a:endParaRPr>
          </a:p>
        </p:txBody>
      </p:sp>
      <p:sp>
        <p:nvSpPr>
          <p:cNvPr id="11" name="Oval 19" descr="Improving"/>
          <p:cNvSpPr>
            <a:spLocks noChangeArrowheads="1"/>
          </p:cNvSpPr>
          <p:nvPr/>
        </p:nvSpPr>
        <p:spPr bwMode="auto">
          <a:xfrm>
            <a:off x="2759526" y="6495388"/>
            <a:ext cx="153988" cy="144462"/>
          </a:xfrm>
          <a:prstGeom prst="ellipse">
            <a:avLst/>
          </a:prstGeom>
          <a:solidFill>
            <a:srgbClr val="92D050"/>
          </a:solidFill>
          <a:ln w="9525">
            <a:solidFill>
              <a:schemeClr val="tx1"/>
            </a:solidFill>
            <a:round/>
            <a:headEnd/>
            <a:tailEnd/>
          </a:ln>
          <a:effectLst/>
        </p:spPr>
        <p:txBody>
          <a:bodyPr wrap="none" anchor="ctr"/>
          <a:lstStyle/>
          <a:p>
            <a:endParaRPr lang="en-US">
              <a:solidFill>
                <a:prstClr val="black"/>
              </a:solidFill>
            </a:endParaRPr>
          </a:p>
        </p:txBody>
      </p:sp>
      <p:sp>
        <p:nvSpPr>
          <p:cNvPr id="12" name="Oval 13" descr="No change"/>
          <p:cNvSpPr>
            <a:spLocks noChangeArrowheads="1"/>
          </p:cNvSpPr>
          <p:nvPr/>
        </p:nvSpPr>
        <p:spPr bwMode="auto">
          <a:xfrm>
            <a:off x="3837756" y="6493800"/>
            <a:ext cx="153987" cy="144463"/>
          </a:xfrm>
          <a:prstGeom prst="ellipse">
            <a:avLst/>
          </a:prstGeom>
          <a:solidFill>
            <a:srgbClr val="FFCC00"/>
          </a:solidFill>
          <a:ln w="9525">
            <a:solidFill>
              <a:schemeClr val="tx1"/>
            </a:solidFill>
            <a:round/>
            <a:headEnd/>
            <a:tailEnd/>
          </a:ln>
          <a:effectLst/>
        </p:spPr>
        <p:txBody>
          <a:bodyPr wrap="none" anchor="ctr"/>
          <a:lstStyle/>
          <a:p>
            <a:endParaRPr lang="en-US">
              <a:solidFill>
                <a:srgbClr val="FFFF00"/>
              </a:solidFill>
            </a:endParaRPr>
          </a:p>
        </p:txBody>
      </p:sp>
      <p:sp>
        <p:nvSpPr>
          <p:cNvPr id="13" name="Oval 21" descr="Getting worse"/>
          <p:cNvSpPr>
            <a:spLocks noChangeArrowheads="1"/>
          </p:cNvSpPr>
          <p:nvPr/>
        </p:nvSpPr>
        <p:spPr bwMode="auto">
          <a:xfrm>
            <a:off x="5283969" y="6493800"/>
            <a:ext cx="153987" cy="144463"/>
          </a:xfrm>
          <a:prstGeom prst="ellipse">
            <a:avLst/>
          </a:prstGeom>
          <a:solidFill>
            <a:srgbClr val="C00000"/>
          </a:solidFill>
          <a:ln w="9525">
            <a:solidFill>
              <a:schemeClr val="tx1"/>
            </a:solidFill>
            <a:round/>
            <a:headEnd/>
            <a:tailEnd/>
          </a:ln>
          <a:effectLst/>
        </p:spPr>
        <p:txBody>
          <a:bodyPr wrap="none" anchor="ctr"/>
          <a:lstStyle/>
          <a:p>
            <a:endParaRPr lang="en-US">
              <a:solidFill>
                <a:srgbClr val="C00000"/>
              </a:solidFill>
            </a:endParaRPr>
          </a:p>
        </p:txBody>
      </p:sp>
      <p:sp>
        <p:nvSpPr>
          <p:cNvPr id="14" name="Oval 18" descr="Baseline only"/>
          <p:cNvSpPr>
            <a:spLocks noChangeArrowheads="1"/>
          </p:cNvSpPr>
          <p:nvPr/>
        </p:nvSpPr>
        <p:spPr bwMode="auto">
          <a:xfrm>
            <a:off x="6497136" y="6493800"/>
            <a:ext cx="153987" cy="144463"/>
          </a:xfrm>
          <a:prstGeom prst="ellipse">
            <a:avLst/>
          </a:prstGeom>
          <a:solidFill>
            <a:schemeClr val="bg1">
              <a:lumMod val="75000"/>
            </a:schemeClr>
          </a:solidFill>
          <a:ln w="9525">
            <a:solidFill>
              <a:schemeClr val="tx1"/>
            </a:solidFill>
            <a:round/>
            <a:headEnd/>
            <a:tailEnd/>
          </a:ln>
          <a:effectLst/>
        </p:spPr>
        <p:txBody>
          <a:bodyPr wrap="none" anchor="ctr"/>
          <a:lstStyle/>
          <a:p>
            <a:endParaRPr lang="en-US">
              <a:solidFill>
                <a:prstClr val="black"/>
              </a:solidFill>
            </a:endParaRPr>
          </a:p>
        </p:txBody>
      </p:sp>
      <p:sp>
        <p:nvSpPr>
          <p:cNvPr id="16" name="Oval 18" descr="Baseline only"/>
          <p:cNvSpPr>
            <a:spLocks noChangeArrowheads="1"/>
          </p:cNvSpPr>
          <p:nvPr/>
        </p:nvSpPr>
        <p:spPr bwMode="auto">
          <a:xfrm>
            <a:off x="320040" y="1447800"/>
            <a:ext cx="210312" cy="201168"/>
          </a:xfrm>
          <a:prstGeom prst="ellipse">
            <a:avLst/>
          </a:prstGeom>
          <a:solidFill>
            <a:schemeClr val="bg1">
              <a:lumMod val="75000"/>
            </a:schemeClr>
          </a:solidFill>
          <a:ln w="9525">
            <a:solidFill>
              <a:schemeClr val="tx1"/>
            </a:solidFill>
            <a:round/>
            <a:headEnd/>
            <a:tailEnd/>
          </a:ln>
          <a:effectLst/>
        </p:spPr>
        <p:txBody>
          <a:bodyPr wrap="none" anchor="ctr"/>
          <a:lstStyle/>
          <a:p>
            <a:endParaRPr lang="en-US">
              <a:solidFill>
                <a:prstClr val="black"/>
              </a:solidFill>
            </a:endParaRPr>
          </a:p>
        </p:txBody>
      </p:sp>
      <p:sp>
        <p:nvSpPr>
          <p:cNvPr id="17" name="Oval 13" descr="No change"/>
          <p:cNvSpPr>
            <a:spLocks noChangeArrowheads="1"/>
          </p:cNvSpPr>
          <p:nvPr/>
        </p:nvSpPr>
        <p:spPr bwMode="auto">
          <a:xfrm>
            <a:off x="320040" y="4495158"/>
            <a:ext cx="210312" cy="201168"/>
          </a:xfrm>
          <a:prstGeom prst="ellipse">
            <a:avLst/>
          </a:prstGeom>
          <a:solidFill>
            <a:srgbClr val="FFCC00"/>
          </a:solidFill>
          <a:ln w="9525">
            <a:solidFill>
              <a:schemeClr val="tx1"/>
            </a:solidFill>
            <a:round/>
            <a:headEnd/>
            <a:tailEnd/>
          </a:ln>
          <a:effectLst/>
        </p:spPr>
        <p:txBody>
          <a:bodyPr wrap="none" anchor="ctr"/>
          <a:lstStyle/>
          <a:p>
            <a:endParaRPr lang="en-US">
              <a:solidFill>
                <a:srgbClr val="FFFF00"/>
              </a:solidFill>
            </a:endParaRPr>
          </a:p>
        </p:txBody>
      </p:sp>
      <p:sp>
        <p:nvSpPr>
          <p:cNvPr id="18" name="Oval 18" descr="Baseline only"/>
          <p:cNvSpPr>
            <a:spLocks noChangeArrowheads="1"/>
          </p:cNvSpPr>
          <p:nvPr/>
        </p:nvSpPr>
        <p:spPr bwMode="auto">
          <a:xfrm>
            <a:off x="320040" y="2465832"/>
            <a:ext cx="210312" cy="201168"/>
          </a:xfrm>
          <a:prstGeom prst="ellipse">
            <a:avLst/>
          </a:prstGeom>
          <a:solidFill>
            <a:srgbClr val="92D050"/>
          </a:solidFill>
          <a:ln w="9525">
            <a:solidFill>
              <a:schemeClr val="tx1"/>
            </a:solidFill>
            <a:round/>
            <a:headEnd/>
            <a:tailEnd/>
          </a:ln>
          <a:effectLst/>
        </p:spPr>
        <p:txBody>
          <a:bodyPr wrap="none" anchor="ctr"/>
          <a:lstStyle/>
          <a:p>
            <a:endParaRPr lang="en-US">
              <a:solidFill>
                <a:prstClr val="black"/>
              </a:solidFill>
            </a:endParaRPr>
          </a:p>
        </p:txBody>
      </p:sp>
      <p:sp>
        <p:nvSpPr>
          <p:cNvPr id="19" name="Oval 18" descr="Baseline only"/>
          <p:cNvSpPr>
            <a:spLocks noChangeArrowheads="1"/>
          </p:cNvSpPr>
          <p:nvPr/>
        </p:nvSpPr>
        <p:spPr bwMode="auto">
          <a:xfrm>
            <a:off x="320040" y="3456432"/>
            <a:ext cx="210312" cy="201168"/>
          </a:xfrm>
          <a:prstGeom prst="ellipse">
            <a:avLst/>
          </a:prstGeom>
          <a:solidFill>
            <a:srgbClr val="92D050"/>
          </a:solidFill>
          <a:ln w="9525">
            <a:solidFill>
              <a:schemeClr val="tx1"/>
            </a:solidFill>
            <a:round/>
            <a:headEnd/>
            <a:tailEnd/>
          </a:ln>
          <a:effectLst/>
        </p:spPr>
        <p:txBody>
          <a:bodyPr wrap="none" anchor="ctr"/>
          <a:lstStyle/>
          <a:p>
            <a:endParaRPr lang="en-US">
              <a:solidFill>
                <a:prstClr val="black"/>
              </a:solidFill>
            </a:endParaRPr>
          </a:p>
        </p:txBody>
      </p:sp>
      <p:sp>
        <p:nvSpPr>
          <p:cNvPr id="20" name="Slide Number Placeholder 2"/>
          <p:cNvSpPr txBox="1">
            <a:spLocks/>
          </p:cNvSpPr>
          <p:nvPr/>
        </p:nvSpPr>
        <p:spPr>
          <a:xfrm>
            <a:off x="8534400" y="6492503"/>
            <a:ext cx="6096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8ECAD15-DF40-4D57-8D99-2197AD37FB1A}" type="slidenum">
              <a:rPr lang="en-US" sz="1200" smtClean="0">
                <a:solidFill>
                  <a:prstClr val="black">
                    <a:tint val="75000"/>
                  </a:prstClr>
                </a:solidFill>
                <a:ea typeface="Tahoma" pitchFamily="34" charset="0"/>
                <a:cs typeface="Tahoma" pitchFamily="34" charset="0"/>
              </a:rPr>
              <a:pPr algn="r"/>
              <a:t>37</a:t>
            </a:fld>
            <a:endParaRPr lang="en-US" sz="1200" dirty="0">
              <a:solidFill>
                <a:prstClr val="black">
                  <a:tint val="75000"/>
                </a:prstClr>
              </a:solidFill>
              <a:ea typeface="Tahoma" pitchFamily="34" charset="0"/>
              <a:cs typeface="Tahoma" pitchFamily="34" charset="0"/>
            </a:endParaRPr>
          </a:p>
        </p:txBody>
      </p:sp>
      <p:sp>
        <p:nvSpPr>
          <p:cNvPr id="4" name="TextBox 3"/>
          <p:cNvSpPr txBox="1"/>
          <p:nvPr/>
        </p:nvSpPr>
        <p:spPr>
          <a:xfrm>
            <a:off x="609600" y="1295400"/>
            <a:ext cx="8229600" cy="4078039"/>
          </a:xfrm>
          <a:prstGeom prst="rect">
            <a:avLst/>
          </a:prstGeom>
          <a:noFill/>
        </p:spPr>
        <p:txBody>
          <a:bodyPr wrap="square" rtlCol="0">
            <a:spAutoFit/>
          </a:bodyPr>
          <a:lstStyle/>
          <a:p>
            <a:pPr>
              <a:spcAft>
                <a:spcPts val="600"/>
              </a:spcAft>
            </a:pPr>
            <a:r>
              <a:rPr lang="en-US" sz="2800" dirty="0" smtClean="0">
                <a:solidFill>
                  <a:prstClr val="black"/>
                </a:solidFill>
                <a:latin typeface="Tahoma" panose="020B0604030504040204" pitchFamily="34" charset="0"/>
                <a:ea typeface="Tahoma" panose="020B0604030504040204" pitchFamily="34" charset="0"/>
                <a:cs typeface="Tahoma" panose="020B0604030504040204" pitchFamily="34" charset="0"/>
              </a:rPr>
              <a:t>SH-1	 Adults </a:t>
            </a: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with symptoms of </a:t>
            </a:r>
            <a:r>
              <a:rPr lang="en-US" sz="2800" dirty="0" smtClean="0">
                <a:solidFill>
                  <a:prstClr val="black"/>
                </a:solidFill>
                <a:latin typeface="Tahoma" panose="020B0604030504040204" pitchFamily="34" charset="0"/>
                <a:ea typeface="Tahoma" panose="020B0604030504040204" pitchFamily="34" charset="0"/>
                <a:cs typeface="Tahoma" panose="020B0604030504040204" pitchFamily="34" charset="0"/>
              </a:rPr>
              <a:t>obstructive</a:t>
            </a:r>
          </a:p>
          <a:p>
            <a:pPr>
              <a:spcAft>
                <a:spcPts val="600"/>
              </a:spcAft>
            </a:pPr>
            <a:r>
              <a:rPr lang="en-US" sz="2800" dirty="0" smtClean="0">
                <a:solidFill>
                  <a:prstClr val="black"/>
                </a:solidFill>
                <a:latin typeface="Tahoma" panose="020B0604030504040204" pitchFamily="34" charset="0"/>
                <a:ea typeface="Tahoma" panose="020B0604030504040204" pitchFamily="34" charset="0"/>
                <a:cs typeface="Tahoma" panose="020B0604030504040204" pitchFamily="34" charset="0"/>
              </a:rPr>
              <a:t>	 sleep </a:t>
            </a: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apnea </a:t>
            </a:r>
          </a:p>
          <a:p>
            <a:pPr>
              <a:spcAft>
                <a:spcPts val="600"/>
              </a:spcAft>
            </a:pPr>
            <a:r>
              <a:rPr lang="en-US" sz="2800" dirty="0" smtClean="0">
                <a:solidFill>
                  <a:prstClr val="black"/>
                </a:solidFill>
                <a:latin typeface="Tahoma" panose="020B0604030504040204" pitchFamily="34" charset="0"/>
                <a:ea typeface="Tahoma" panose="020B0604030504040204" pitchFamily="34" charset="0"/>
                <a:cs typeface="Tahoma" panose="020B0604030504040204" pitchFamily="34" charset="0"/>
              </a:rPr>
              <a:t>SH-2</a:t>
            </a: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800" dirty="0" smtClean="0">
                <a:solidFill>
                  <a:prstClr val="black"/>
                </a:solidFill>
                <a:latin typeface="Tahoma" panose="020B0604030504040204" pitchFamily="34" charset="0"/>
                <a:ea typeface="Tahoma" panose="020B0604030504040204" pitchFamily="34" charset="0"/>
                <a:cs typeface="Tahoma" panose="020B0604030504040204" pitchFamily="34" charset="0"/>
              </a:rPr>
              <a:t> Motor </a:t>
            </a: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vehicle crashes involving </a:t>
            </a:r>
            <a:r>
              <a:rPr lang="en-US" sz="2800" dirty="0" smtClean="0">
                <a:solidFill>
                  <a:prstClr val="black"/>
                </a:solidFill>
                <a:latin typeface="Tahoma" panose="020B0604030504040204" pitchFamily="34" charset="0"/>
                <a:ea typeface="Tahoma" panose="020B0604030504040204" pitchFamily="34" charset="0"/>
                <a:cs typeface="Tahoma" panose="020B0604030504040204" pitchFamily="34" charset="0"/>
              </a:rPr>
              <a:t>drowsy</a:t>
            </a:r>
          </a:p>
          <a:p>
            <a:pPr>
              <a:spcAft>
                <a:spcPts val="600"/>
              </a:spcAft>
            </a:pPr>
            <a:r>
              <a:rPr lang="en-US" sz="2800" dirty="0" smtClean="0">
                <a:solidFill>
                  <a:prstClr val="black"/>
                </a:solidFill>
                <a:latin typeface="Tahoma" panose="020B0604030504040204" pitchFamily="34" charset="0"/>
                <a:ea typeface="Tahoma" panose="020B0604030504040204" pitchFamily="34" charset="0"/>
                <a:cs typeface="Tahoma" panose="020B0604030504040204" pitchFamily="34" charset="0"/>
              </a:rPr>
              <a:t>	 driving</a:t>
            </a:r>
            <a:endParaRPr lang="en-US" sz="28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spcAft>
                <a:spcPts val="600"/>
              </a:spcAft>
            </a:pP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SH-3	</a:t>
            </a:r>
            <a:r>
              <a:rPr lang="en-US" sz="2800" dirty="0" smtClean="0">
                <a:solidFill>
                  <a:prstClr val="black"/>
                </a:solidFill>
                <a:latin typeface="Tahoma" panose="020B0604030504040204" pitchFamily="34" charset="0"/>
                <a:ea typeface="Tahoma" panose="020B0604030504040204" pitchFamily="34" charset="0"/>
                <a:cs typeface="Tahoma" panose="020B0604030504040204" pitchFamily="34" charset="0"/>
              </a:rPr>
              <a:t> Students </a:t>
            </a: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getting sufficient sleep </a:t>
            </a:r>
            <a:r>
              <a:rPr lang="en-US" sz="2800" dirty="0" smtClean="0">
                <a:solidFill>
                  <a:prstClr val="black"/>
                </a:solidFill>
                <a:latin typeface="Tahoma" panose="020B0604030504040204" pitchFamily="34" charset="0"/>
                <a:ea typeface="Tahoma" panose="020B0604030504040204" pitchFamily="34" charset="0"/>
                <a:cs typeface="Tahoma" panose="020B0604030504040204" pitchFamily="34" charset="0"/>
              </a:rPr>
              <a:t>on</a:t>
            </a:r>
          </a:p>
          <a:p>
            <a:pPr>
              <a:spcAft>
                <a:spcPts val="600"/>
              </a:spcAft>
            </a:pP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800" dirty="0" smtClean="0">
                <a:solidFill>
                  <a:prstClr val="black"/>
                </a:solidFill>
                <a:latin typeface="Tahoma" panose="020B0604030504040204" pitchFamily="34" charset="0"/>
                <a:ea typeface="Tahoma" panose="020B0604030504040204" pitchFamily="34" charset="0"/>
                <a:cs typeface="Tahoma" panose="020B0604030504040204" pitchFamily="34" charset="0"/>
              </a:rPr>
              <a:t> school </a:t>
            </a: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nights</a:t>
            </a:r>
          </a:p>
          <a:p>
            <a:pPr>
              <a:spcAft>
                <a:spcPts val="600"/>
              </a:spcAft>
            </a:pP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SH-4	</a:t>
            </a:r>
            <a:r>
              <a:rPr lang="en-US" sz="2800" dirty="0" smtClean="0">
                <a:solidFill>
                  <a:prstClr val="black"/>
                </a:solidFill>
                <a:latin typeface="Tahoma" panose="020B0604030504040204" pitchFamily="34" charset="0"/>
                <a:ea typeface="Tahoma" panose="020B0604030504040204" pitchFamily="34" charset="0"/>
                <a:cs typeface="Tahoma" panose="020B0604030504040204" pitchFamily="34" charset="0"/>
              </a:rPr>
              <a:t> Adults </a:t>
            </a: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getting sufficient sleep </a:t>
            </a:r>
            <a:r>
              <a:rPr lang="en-US" sz="2800" dirty="0" smtClean="0">
                <a:solidFill>
                  <a:prstClr val="black"/>
                </a:solidFill>
                <a:latin typeface="Tahoma" panose="020B0604030504040204" pitchFamily="34" charset="0"/>
                <a:ea typeface="Tahoma" panose="020B0604030504040204" pitchFamily="34" charset="0"/>
                <a:cs typeface="Tahoma" panose="020B0604030504040204" pitchFamily="34" charset="0"/>
              </a:rPr>
              <a:t>per night </a:t>
            </a:r>
            <a:endParaRPr lang="en-US" sz="28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spcAft>
                <a:spcPts val="600"/>
              </a:spcAft>
            </a:pPr>
            <a:endParaRPr lang="en-US" sz="2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882336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b="1" dirty="0">
                <a:solidFill>
                  <a:srgbClr val="003F72"/>
                </a:solidFill>
                <a:latin typeface="Tahoma" pitchFamily="34" charset="0"/>
                <a:ea typeface="Tahoma" pitchFamily="34" charset="0"/>
                <a:cs typeface="Tahoma" pitchFamily="34" charset="0"/>
              </a:rPr>
              <a:t>Asthma Health Care Encounter Rates </a:t>
            </a:r>
            <a:r>
              <a:rPr lang="en-US" sz="3200" b="1" dirty="0" smtClean="0">
                <a:solidFill>
                  <a:srgbClr val="003F72"/>
                </a:solidFill>
                <a:latin typeface="Tahoma" pitchFamily="34" charset="0"/>
                <a:ea typeface="Tahoma" pitchFamily="34" charset="0"/>
                <a:cs typeface="Tahoma" pitchFamily="34" charset="0"/>
              </a:rPr>
              <a:t>2001–2009</a:t>
            </a:r>
            <a:endParaRPr lang="en-US" sz="3200" dirty="0"/>
          </a:p>
        </p:txBody>
      </p:sp>
      <p:graphicFrame>
        <p:nvGraphicFramePr>
          <p:cNvPr id="6" name="Content Placeholder 5" descr="Graph"/>
          <p:cNvGraphicFramePr>
            <a:graphicFrameLocks noGrp="1"/>
          </p:cNvGraphicFramePr>
          <p:nvPr>
            <p:ph idx="1"/>
            <p:extLst>
              <p:ext uri="{D42A27DB-BD31-4B8C-83A1-F6EECF244321}">
                <p14:modId xmlns:p14="http://schemas.microsoft.com/office/powerpoint/2010/main" val="1438772351"/>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Box 4"/>
          <p:cNvSpPr txBox="1">
            <a:spLocks noChangeArrowheads="1"/>
          </p:cNvSpPr>
          <p:nvPr/>
        </p:nvSpPr>
        <p:spPr bwMode="auto">
          <a:xfrm>
            <a:off x="40104" y="6396335"/>
            <a:ext cx="87228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eaLnBrk="0" fontAlgn="base" hangingPunct="0">
              <a:spcBef>
                <a:spcPct val="0"/>
              </a:spcBef>
              <a:spcAft>
                <a:spcPct val="0"/>
              </a:spcAft>
              <a:defRPr sz="1000">
                <a:solidFill>
                  <a:schemeClr val="tx1"/>
                </a:solidFill>
                <a:latin typeface="Arial" charset="0"/>
              </a:defRPr>
            </a:lvl6pPr>
            <a:lvl7pPr marL="2971800" indent="-228600" eaLnBrk="0" fontAlgn="base" hangingPunct="0">
              <a:spcBef>
                <a:spcPct val="0"/>
              </a:spcBef>
              <a:spcAft>
                <a:spcPct val="0"/>
              </a:spcAft>
              <a:defRPr sz="1000">
                <a:solidFill>
                  <a:schemeClr val="tx1"/>
                </a:solidFill>
                <a:latin typeface="Arial" charset="0"/>
              </a:defRPr>
            </a:lvl7pPr>
            <a:lvl8pPr marL="3429000" indent="-228600" eaLnBrk="0" fontAlgn="base" hangingPunct="0">
              <a:spcBef>
                <a:spcPct val="0"/>
              </a:spcBef>
              <a:spcAft>
                <a:spcPct val="0"/>
              </a:spcAft>
              <a:defRPr sz="1000">
                <a:solidFill>
                  <a:schemeClr val="tx1"/>
                </a:solidFill>
                <a:latin typeface="Arial" charset="0"/>
              </a:defRPr>
            </a:lvl8pPr>
            <a:lvl9pPr marL="3886200" indent="-228600" eaLnBrk="0" fontAlgn="base" hangingPunct="0">
              <a:spcBef>
                <a:spcPct val="0"/>
              </a:spcBef>
              <a:spcAft>
                <a:spcPct val="0"/>
              </a:spcAft>
              <a:defRPr sz="1000">
                <a:solidFill>
                  <a:schemeClr val="tx1"/>
                </a:solidFill>
                <a:latin typeface="Arial" charset="0"/>
              </a:defRPr>
            </a:lvl9pPr>
          </a:lstStyle>
          <a:p>
            <a:r>
              <a:rPr lang="en-US" sz="1200" dirty="0" smtClean="0">
                <a:solidFill>
                  <a:prstClr val="black"/>
                </a:solidFill>
                <a:latin typeface="Tahoma" pitchFamily="34" charset="0"/>
                <a:ea typeface="Tahoma" pitchFamily="34" charset="0"/>
                <a:cs typeface="Tahoma" pitchFamily="34" charset="0"/>
              </a:rPr>
              <a:t>SOURCE:  </a:t>
            </a:r>
            <a:r>
              <a:rPr lang="en-US" sz="1200" dirty="0">
                <a:solidFill>
                  <a:prstClr val="black"/>
                </a:solidFill>
                <a:latin typeface="Tahoma" pitchFamily="34" charset="0"/>
                <a:ea typeface="Tahoma" pitchFamily="34" charset="0"/>
                <a:cs typeface="Tahoma" pitchFamily="34" charset="0"/>
              </a:rPr>
              <a:t>National Ambulatory Medical Care Survey, National Hospital Ambulatory Medical Care Survey, National Hospital Discharge Survey, CDC/NCHS </a:t>
            </a:r>
          </a:p>
        </p:txBody>
      </p:sp>
      <p:sp>
        <p:nvSpPr>
          <p:cNvPr id="5" name="Text Box 5"/>
          <p:cNvSpPr txBox="1">
            <a:spLocks noChangeArrowheads="1"/>
          </p:cNvSpPr>
          <p:nvPr/>
        </p:nvSpPr>
        <p:spPr bwMode="auto">
          <a:xfrm>
            <a:off x="40103" y="6123801"/>
            <a:ext cx="9103897"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dirty="0" smtClean="0">
                <a:solidFill>
                  <a:prstClr val="black"/>
                </a:solidFill>
                <a:latin typeface="Tahoma" pitchFamily="34" charset="0"/>
                <a:ea typeface="Tahoma" pitchFamily="34" charset="0"/>
                <a:cs typeface="Tahoma" pitchFamily="34" charset="0"/>
              </a:rPr>
              <a:t>NOTES: Data </a:t>
            </a:r>
            <a:r>
              <a:rPr lang="en-US" sz="1200" dirty="0">
                <a:solidFill>
                  <a:prstClr val="black"/>
                </a:solidFill>
                <a:latin typeface="Tahoma" pitchFamily="34" charset="0"/>
                <a:ea typeface="Tahoma" pitchFamily="34" charset="0"/>
                <a:cs typeface="Tahoma" pitchFamily="34" charset="0"/>
              </a:rPr>
              <a:t>are for </a:t>
            </a:r>
            <a:r>
              <a:rPr lang="en-US" sz="1200" dirty="0" smtClean="0">
                <a:solidFill>
                  <a:prstClr val="black"/>
                </a:solidFill>
                <a:latin typeface="Tahoma" pitchFamily="34" charset="0"/>
                <a:ea typeface="Tahoma" pitchFamily="34" charset="0"/>
                <a:cs typeface="Tahoma" pitchFamily="34" charset="0"/>
              </a:rPr>
              <a:t>health care encounters </a:t>
            </a:r>
            <a:r>
              <a:rPr lang="en-US" sz="1200" dirty="0">
                <a:solidFill>
                  <a:prstClr val="black"/>
                </a:solidFill>
                <a:latin typeface="Tahoma" pitchFamily="34" charset="0"/>
                <a:ea typeface="Tahoma" pitchFamily="34" charset="0"/>
                <a:cs typeface="Tahoma" pitchFamily="34" charset="0"/>
              </a:rPr>
              <a:t>with a principal diagnosis of asthma (ICD-9-CM code </a:t>
            </a:r>
            <a:r>
              <a:rPr lang="en-US" sz="1200" dirty="0" smtClean="0">
                <a:solidFill>
                  <a:prstClr val="black"/>
                </a:solidFill>
                <a:latin typeface="Tahoma" pitchFamily="34" charset="0"/>
                <a:ea typeface="Tahoma" pitchFamily="34" charset="0"/>
                <a:cs typeface="Tahoma" pitchFamily="34" charset="0"/>
              </a:rPr>
              <a:t>493).  </a:t>
            </a:r>
            <a:endParaRPr lang="en-US" sz="1200" dirty="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5056547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Placeholder 4" descr="This figure is a grouped vertical bar chart comparing healthy life expectancy at age 65 for the overall population between the 2000-01 time period and the 2006-07 time period, using various measures of healthy life expectancy.&#10;&#10;Over the past decade, total healthy life expectancy has increased for Americans aged 65, from 17.7 years in 2000–01 to 18.6 years in 2006–07. This gain of just under 1 year in healthy life expectancy beyond age 65 is reflected in two of the three other measures presented here: expected years in good or better health, and expected years free of activity limitations. This continues a trend started in the last century. Even though the data indicate that, in 2006–07, Americans over 65 are expected to have less than 3 years (2.7 years) free of chronic disease, with improved disease management, they experience close to 14 years (13.7 years) in good or better health and close to 12 years (11.8 years) free of activity limitation." title="Trends in healthy life expectancy at age 65 from 2000-01 to 2006-07"/>
          <p:cNvGraphicFramePr>
            <a:graphicFrameLocks noGrp="1"/>
          </p:cNvGraphicFramePr>
          <p:nvPr>
            <p:ph type="chart" sz="quarter" idx="4294967295"/>
            <p:extLst>
              <p:ext uri="{D42A27DB-BD31-4B8C-83A1-F6EECF244321}">
                <p14:modId xmlns:p14="http://schemas.microsoft.com/office/powerpoint/2010/main" val="32508066"/>
              </p:ext>
            </p:extLst>
          </p:nvPr>
        </p:nvGraphicFramePr>
        <p:xfrm>
          <a:off x="0" y="1371600"/>
          <a:ext cx="8382000" cy="486251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idx="4294967295"/>
          </p:nvPr>
        </p:nvSpPr>
        <p:spPr>
          <a:xfrm>
            <a:off x="193675" y="271463"/>
            <a:ext cx="8950325" cy="566737"/>
          </a:xfrm>
        </p:spPr>
        <p:txBody>
          <a:bodyPr>
            <a:normAutofit fontScale="90000"/>
          </a:bodyPr>
          <a:lstStyle/>
          <a:p>
            <a:r>
              <a:rPr lang="en-US" sz="2400" dirty="0"/>
              <a:t>       </a:t>
            </a:r>
            <a:r>
              <a:rPr lang="en-US" sz="3200" b="1" dirty="0">
                <a:solidFill>
                  <a:srgbClr val="003F72"/>
                </a:solidFill>
                <a:latin typeface="Tahoma" pitchFamily="34" charset="0"/>
                <a:ea typeface="Tahoma" pitchFamily="34" charset="0"/>
                <a:cs typeface="Tahoma" pitchFamily="34" charset="0"/>
              </a:rPr>
              <a:t>Asthma Emergency Department </a:t>
            </a:r>
            <a:r>
              <a:rPr lang="en-US" sz="3200" b="1" dirty="0" smtClean="0">
                <a:solidFill>
                  <a:srgbClr val="003F72"/>
                </a:solidFill>
                <a:latin typeface="Tahoma" pitchFamily="34" charset="0"/>
                <a:ea typeface="Tahoma" pitchFamily="34" charset="0"/>
                <a:cs typeface="Tahoma" pitchFamily="34" charset="0"/>
              </a:rPr>
              <a:t>Visits</a:t>
            </a:r>
            <a:endParaRPr lang="en-US" sz="3200" b="1" dirty="0">
              <a:solidFill>
                <a:srgbClr val="003F72"/>
              </a:solidFill>
              <a:latin typeface="Tahoma" pitchFamily="34" charset="0"/>
              <a:ea typeface="Tahoma" pitchFamily="34" charset="0"/>
              <a:cs typeface="Tahoma" pitchFamily="34" charset="0"/>
            </a:endParaRPr>
          </a:p>
        </p:txBody>
      </p:sp>
      <p:sp>
        <p:nvSpPr>
          <p:cNvPr id="3" name="Text Placeholder 2"/>
          <p:cNvSpPr>
            <a:spLocks noGrp="1"/>
          </p:cNvSpPr>
          <p:nvPr>
            <p:ph type="body" sz="quarter" idx="4294967295"/>
          </p:nvPr>
        </p:nvSpPr>
        <p:spPr>
          <a:xfrm>
            <a:off x="0" y="6019800"/>
            <a:ext cx="7297738" cy="565150"/>
          </a:xfrm>
        </p:spPr>
        <p:txBody>
          <a:bodyPr>
            <a:noAutofit/>
          </a:bodyPr>
          <a:lstStyle/>
          <a:p>
            <a:pPr marL="0" indent="0">
              <a:buNone/>
            </a:pPr>
            <a:r>
              <a:rPr lang="en-US" sz="1200" dirty="0" smtClean="0">
                <a:latin typeface="Tahoma" pitchFamily="34" charset="0"/>
                <a:ea typeface="Tahoma" pitchFamily="34" charset="0"/>
                <a:cs typeface="Tahoma" pitchFamily="34" charset="0"/>
              </a:rPr>
              <a:t>NOTES: </a:t>
            </a:r>
            <a:r>
              <a:rPr lang="en-US" sz="1200" dirty="0">
                <a:latin typeface="Tahoma" pitchFamily="34" charset="0"/>
                <a:ea typeface="Tahoma" pitchFamily="34" charset="0"/>
                <a:cs typeface="Tahoma" pitchFamily="34" charset="0"/>
              </a:rPr>
              <a:t>I = 95% confidence interval. Data are for </a:t>
            </a:r>
            <a:r>
              <a:rPr lang="en-US" sz="1200" dirty="0" smtClean="0">
                <a:latin typeface="Tahoma" pitchFamily="34" charset="0"/>
                <a:ea typeface="Tahoma" pitchFamily="34" charset="0"/>
                <a:cs typeface="Tahoma" pitchFamily="34" charset="0"/>
              </a:rPr>
              <a:t>visits </a:t>
            </a:r>
            <a:r>
              <a:rPr lang="en-US" sz="1200" dirty="0">
                <a:latin typeface="Tahoma" pitchFamily="34" charset="0"/>
                <a:ea typeface="Tahoma" pitchFamily="34" charset="0"/>
                <a:cs typeface="Tahoma" pitchFamily="34" charset="0"/>
              </a:rPr>
              <a:t>to an emergency department with a first-listed diagnosis of asthma (ICD-9-CM code 493). </a:t>
            </a:r>
            <a:endParaRPr lang="en-US" sz="1200" dirty="0" smtClean="0">
              <a:latin typeface="Tahoma" pitchFamily="34" charset="0"/>
              <a:ea typeface="Tahoma" pitchFamily="34" charset="0"/>
              <a:cs typeface="Tahoma" pitchFamily="34" charset="0"/>
            </a:endParaRPr>
          </a:p>
          <a:p>
            <a:pPr marL="0" indent="0">
              <a:buNone/>
            </a:pPr>
            <a:r>
              <a:rPr lang="en-US" sz="1200" dirty="0" smtClean="0">
                <a:latin typeface="Tahoma" pitchFamily="34" charset="0"/>
                <a:ea typeface="Tahoma" pitchFamily="34" charset="0"/>
                <a:cs typeface="Tahoma" pitchFamily="34" charset="0"/>
              </a:rPr>
              <a:t>SOURCE</a:t>
            </a:r>
            <a:r>
              <a:rPr lang="en-US" sz="1200" dirty="0">
                <a:latin typeface="Tahoma" pitchFamily="34" charset="0"/>
                <a:ea typeface="Tahoma" pitchFamily="34" charset="0"/>
                <a:cs typeface="Tahoma" pitchFamily="34" charset="0"/>
              </a:rPr>
              <a:t>:  National Hospital Ambulatory Medical Care </a:t>
            </a:r>
            <a:r>
              <a:rPr lang="en-US" sz="1200" dirty="0" smtClean="0">
                <a:latin typeface="Tahoma" pitchFamily="34" charset="0"/>
                <a:ea typeface="Tahoma" pitchFamily="34" charset="0"/>
                <a:cs typeface="Tahoma" pitchFamily="34" charset="0"/>
              </a:rPr>
              <a:t>Survey (NHAMCS), CDC/NCHS.</a:t>
            </a:r>
            <a:endParaRPr lang="en-US" sz="1200" dirty="0">
              <a:latin typeface="Tahoma" pitchFamily="34" charset="0"/>
              <a:ea typeface="Tahoma" pitchFamily="34" charset="0"/>
              <a:cs typeface="Tahoma" pitchFamily="34" charset="0"/>
            </a:endParaRPr>
          </a:p>
        </p:txBody>
      </p:sp>
      <p:sp>
        <p:nvSpPr>
          <p:cNvPr id="8" name="Text Placeholder 76"/>
          <p:cNvSpPr>
            <a:spLocks noGrp="1"/>
          </p:cNvSpPr>
          <p:nvPr>
            <p:ph type="body" sz="quarter" idx="4294967295"/>
          </p:nvPr>
        </p:nvSpPr>
        <p:spPr>
          <a:xfrm>
            <a:off x="2244725" y="3291840"/>
            <a:ext cx="2098675" cy="442913"/>
          </a:xfrm>
        </p:spPr>
        <p:txBody>
          <a:bodyPr>
            <a:normAutofit/>
          </a:bodyPr>
          <a:lstStyle/>
          <a:p>
            <a:pPr marL="0" indent="0">
              <a:buNone/>
            </a:pPr>
            <a:r>
              <a:rPr lang="en-US" sz="1500" dirty="0">
                <a:latin typeface="Tahoma" pitchFamily="34" charset="0"/>
                <a:ea typeface="Tahoma" pitchFamily="34" charset="0"/>
                <a:cs typeface="Tahoma" pitchFamily="34" charset="0"/>
              </a:rPr>
              <a:t>HP2020 Target: 95.6</a:t>
            </a:r>
          </a:p>
        </p:txBody>
      </p:sp>
      <p:sp>
        <p:nvSpPr>
          <p:cNvPr id="11" name="Text Placeholder 76"/>
          <p:cNvSpPr>
            <a:spLocks noGrp="1"/>
          </p:cNvSpPr>
          <p:nvPr>
            <p:ph type="body" sz="quarter" idx="4294967295"/>
          </p:nvPr>
        </p:nvSpPr>
        <p:spPr>
          <a:xfrm>
            <a:off x="4800600" y="4191000"/>
            <a:ext cx="2082800" cy="442913"/>
          </a:xfrm>
        </p:spPr>
        <p:txBody>
          <a:bodyPr>
            <a:normAutofit/>
          </a:bodyPr>
          <a:lstStyle/>
          <a:p>
            <a:pPr marL="0" indent="0">
              <a:buNone/>
            </a:pPr>
            <a:r>
              <a:rPr lang="en-US" sz="1500" dirty="0">
                <a:latin typeface="Tahoma" pitchFamily="34" charset="0"/>
                <a:ea typeface="Tahoma" pitchFamily="34" charset="0"/>
                <a:cs typeface="Tahoma" pitchFamily="34" charset="0"/>
              </a:rPr>
              <a:t>HP2020 Target: 49.7</a:t>
            </a:r>
          </a:p>
        </p:txBody>
      </p:sp>
      <p:sp>
        <p:nvSpPr>
          <p:cNvPr id="13" name="Text Placeholder 76"/>
          <p:cNvSpPr>
            <a:spLocks noGrp="1"/>
          </p:cNvSpPr>
          <p:nvPr>
            <p:ph type="body" sz="quarter" idx="4294967295"/>
          </p:nvPr>
        </p:nvSpPr>
        <p:spPr>
          <a:xfrm>
            <a:off x="7086600" y="4724400"/>
            <a:ext cx="1981200" cy="442913"/>
          </a:xfrm>
        </p:spPr>
        <p:txBody>
          <a:bodyPr>
            <a:noAutofit/>
          </a:bodyPr>
          <a:lstStyle/>
          <a:p>
            <a:pPr marL="0" indent="0">
              <a:buNone/>
            </a:pPr>
            <a:r>
              <a:rPr lang="en-US" sz="1500" dirty="0" smtClean="0">
                <a:latin typeface="Tahoma" pitchFamily="34" charset="0"/>
                <a:ea typeface="Tahoma" pitchFamily="34" charset="0"/>
                <a:cs typeface="Tahoma" pitchFamily="34" charset="0"/>
              </a:rPr>
              <a:t>HP2020 Target: 15.8</a:t>
            </a:r>
            <a:endParaRPr lang="en-US" sz="1500" dirty="0">
              <a:latin typeface="Tahoma" pitchFamily="34" charset="0"/>
              <a:ea typeface="Tahoma" pitchFamily="34" charset="0"/>
              <a:cs typeface="Tahoma" pitchFamily="34" charset="0"/>
            </a:endParaRPr>
          </a:p>
        </p:txBody>
      </p:sp>
      <p:sp>
        <p:nvSpPr>
          <p:cNvPr id="10" name="Text Placeholder 8"/>
          <p:cNvSpPr txBox="1">
            <a:spLocks/>
          </p:cNvSpPr>
          <p:nvPr/>
        </p:nvSpPr>
        <p:spPr>
          <a:xfrm>
            <a:off x="6729414" y="6324600"/>
            <a:ext cx="1881186" cy="45720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RD-3.1, 3.2, 3.3 </a:t>
            </a:r>
          </a:p>
          <a:p>
            <a:pPr algn="ctr">
              <a:spcBef>
                <a:spcPts val="0"/>
              </a:spcBef>
            </a:pPr>
            <a:r>
              <a:rPr lang="en-US" sz="1200" b="0" dirty="0" smtClean="0">
                <a:solidFill>
                  <a:prstClr val="black"/>
                </a:solidFill>
                <a:latin typeface="Tahoma" pitchFamily="34" charset="0"/>
                <a:ea typeface="Tahoma" pitchFamily="34" charset="0"/>
                <a:cs typeface="Tahoma" pitchFamily="34" charset="0"/>
              </a:rPr>
              <a:t>Decrease </a:t>
            </a:r>
            <a:r>
              <a:rPr lang="en-US" sz="1200" b="0" dirty="0">
                <a:solidFill>
                  <a:prstClr val="black"/>
                </a:solidFill>
                <a:latin typeface="Tahoma" pitchFamily="34" charset="0"/>
                <a:ea typeface="Tahoma" pitchFamily="34" charset="0"/>
                <a:cs typeface="Tahoma" pitchFamily="34" charset="0"/>
              </a:rPr>
              <a:t>desired</a:t>
            </a:r>
          </a:p>
          <a:p>
            <a:pPr algn="l">
              <a:spcBef>
                <a:spcPts val="0"/>
              </a:spcBef>
            </a:pP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sp>
        <p:nvSpPr>
          <p:cNvPr id="7" name="Line 9" descr="Target"/>
          <p:cNvSpPr>
            <a:spLocks noChangeShapeType="1"/>
          </p:cNvSpPr>
          <p:nvPr/>
        </p:nvSpPr>
        <p:spPr bwMode="auto">
          <a:xfrm>
            <a:off x="1527048" y="3505200"/>
            <a:ext cx="685800" cy="0"/>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 name="Line 9" descr="Target"/>
          <p:cNvSpPr>
            <a:spLocks noChangeShapeType="1"/>
          </p:cNvSpPr>
          <p:nvPr/>
        </p:nvSpPr>
        <p:spPr bwMode="auto">
          <a:xfrm>
            <a:off x="3986784" y="4405033"/>
            <a:ext cx="685800" cy="0"/>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2" name="Line 9" descr="Target"/>
          <p:cNvSpPr>
            <a:spLocks noChangeShapeType="1"/>
          </p:cNvSpPr>
          <p:nvPr/>
        </p:nvSpPr>
        <p:spPr bwMode="auto">
          <a:xfrm>
            <a:off x="6428232" y="5056632"/>
            <a:ext cx="685800" cy="0"/>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graphicFrame>
        <p:nvGraphicFramePr>
          <p:cNvPr id="14" name="Object 3" descr="Pie"/>
          <p:cNvGraphicFramePr>
            <a:graphicFrameLocks noChangeAspect="1"/>
          </p:cNvGraphicFramePr>
          <p:nvPr>
            <p:extLst>
              <p:ext uri="{D42A27DB-BD31-4B8C-83A1-F6EECF244321}">
                <p14:modId xmlns:p14="http://schemas.microsoft.com/office/powerpoint/2010/main" val="2996180064"/>
              </p:ext>
            </p:extLst>
          </p:nvPr>
        </p:nvGraphicFramePr>
        <p:xfrm>
          <a:off x="5143499" y="999594"/>
          <a:ext cx="4310063" cy="2786062"/>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 Box 31"/>
          <p:cNvSpPr txBox="1">
            <a:spLocks noChangeArrowheads="1"/>
          </p:cNvSpPr>
          <p:nvPr/>
        </p:nvSpPr>
        <p:spPr bwMode="auto">
          <a:xfrm>
            <a:off x="5029200" y="990600"/>
            <a:ext cx="4114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1600" b="1" dirty="0" smtClean="0">
                <a:solidFill>
                  <a:prstClr val="black"/>
                </a:solidFill>
                <a:latin typeface="Tahoma" pitchFamily="34" charset="0"/>
                <a:ea typeface="Tahoma" pitchFamily="34" charset="0"/>
                <a:cs typeface="Tahoma" pitchFamily="34" charset="0"/>
              </a:rPr>
              <a:t>Number of Asthma ED Visits, 2008-10</a:t>
            </a:r>
            <a:endParaRPr lang="en-US" sz="1600" b="1" dirty="0">
              <a:solidFill>
                <a:prstClr val="black"/>
              </a:solidFill>
              <a:latin typeface="Tahoma" pitchFamily="34" charset="0"/>
              <a:ea typeface="Tahoma" pitchFamily="34" charset="0"/>
              <a:cs typeface="Tahoma" pitchFamily="34" charset="0"/>
            </a:endParaRPr>
          </a:p>
        </p:txBody>
      </p:sp>
      <p:sp>
        <p:nvSpPr>
          <p:cNvPr id="16"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tint val="75000"/>
                  </a:prstClr>
                </a:solidFill>
                <a:latin typeface="Tahoma" pitchFamily="34" charset="0"/>
                <a:ea typeface="Tahoma" pitchFamily="34" charset="0"/>
                <a:cs typeface="Tahoma" pitchFamily="34" charset="0"/>
              </a:rPr>
              <a:pPr/>
              <a:t>39</a:t>
            </a:fld>
            <a:endParaRPr lang="en-US" dirty="0">
              <a:solidFill>
                <a:prstClr val="black">
                  <a:tint val="75000"/>
                </a:prstClr>
              </a:solidFill>
              <a:latin typeface="Tahoma" pitchFamily="34" charset="0"/>
              <a:ea typeface="Tahoma" pitchFamily="34" charset="0"/>
              <a:cs typeface="Tahoma" pitchFamily="34" charset="0"/>
            </a:endParaRPr>
          </a:p>
        </p:txBody>
      </p:sp>
      <p:sp>
        <p:nvSpPr>
          <p:cNvPr id="17" name="Rectangle 16" descr="1995-97"/>
          <p:cNvSpPr/>
          <p:nvPr/>
        </p:nvSpPr>
        <p:spPr>
          <a:xfrm>
            <a:off x="2874075" y="1981200"/>
            <a:ext cx="228600" cy="228600"/>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solidFill>
                <a:prstClr val="white"/>
              </a:solidFill>
            </a:endParaRPr>
          </a:p>
        </p:txBody>
      </p:sp>
      <p:sp>
        <p:nvSpPr>
          <p:cNvPr id="18" name="TextBox 8"/>
          <p:cNvSpPr txBox="1"/>
          <p:nvPr/>
        </p:nvSpPr>
        <p:spPr>
          <a:xfrm>
            <a:off x="3102675" y="1981200"/>
            <a:ext cx="837089" cy="30777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smtClean="0">
                <a:solidFill>
                  <a:prstClr val="black"/>
                </a:solidFill>
                <a:latin typeface="Tahoma" pitchFamily="34" charset="0"/>
                <a:ea typeface="Tahoma" pitchFamily="34" charset="0"/>
                <a:cs typeface="Tahoma" pitchFamily="34" charset="0"/>
              </a:rPr>
              <a:t>1995-97</a:t>
            </a:r>
            <a:endParaRPr lang="en-US" sz="1400" dirty="0">
              <a:solidFill>
                <a:prstClr val="black"/>
              </a:solidFill>
              <a:latin typeface="Tahoma" pitchFamily="34" charset="0"/>
              <a:ea typeface="Tahoma" pitchFamily="34" charset="0"/>
              <a:cs typeface="Tahoma" pitchFamily="34" charset="0"/>
            </a:endParaRPr>
          </a:p>
        </p:txBody>
      </p:sp>
      <p:sp>
        <p:nvSpPr>
          <p:cNvPr id="19" name="Rectangle 18" descr="2005-08"/>
          <p:cNvSpPr/>
          <p:nvPr/>
        </p:nvSpPr>
        <p:spPr>
          <a:xfrm>
            <a:off x="4135674" y="1981200"/>
            <a:ext cx="228600" cy="228600"/>
          </a:xfrm>
          <a:prstGeom prst="rect">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solidFill>
                <a:prstClr val="white"/>
              </a:solidFill>
            </a:endParaRPr>
          </a:p>
        </p:txBody>
      </p:sp>
      <p:sp>
        <p:nvSpPr>
          <p:cNvPr id="20" name="TextBox 14"/>
          <p:cNvSpPr txBox="1"/>
          <p:nvPr/>
        </p:nvSpPr>
        <p:spPr>
          <a:xfrm>
            <a:off x="4364274" y="1981200"/>
            <a:ext cx="837089" cy="30777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smtClean="0">
                <a:solidFill>
                  <a:prstClr val="black"/>
                </a:solidFill>
                <a:latin typeface="Tahoma" pitchFamily="34" charset="0"/>
                <a:ea typeface="Tahoma" pitchFamily="34" charset="0"/>
                <a:cs typeface="Tahoma" pitchFamily="34" charset="0"/>
              </a:rPr>
              <a:t>2008-10</a:t>
            </a:r>
            <a:endParaRPr lang="en-US" sz="1400" dirty="0">
              <a:solidFill>
                <a:prstClr val="black"/>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156918301"/>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7623175" cy="1066800"/>
          </a:xfrm>
        </p:spPr>
        <p:txBody>
          <a:bodyPr/>
          <a:lstStyle/>
          <a:p>
            <a:r>
              <a:rPr lang="en-US" b="1" dirty="0" smtClean="0"/>
              <a:t>Healthy People 2020 Evolves</a:t>
            </a:r>
            <a:endParaRPr lang="en-US" b="1" dirty="0"/>
          </a:p>
        </p:txBody>
      </p:sp>
      <p:pic>
        <p:nvPicPr>
          <p:cNvPr id="113" name="Picture 112" descr="Healthy People 2020 timeline.  The top of the timeline features 4 editions of the Healthy People initiative, 1979, 1990, 2000 and 2010.  The bottom of the timeline shows important public health events.  In 1970 the Clean Air Act was passed.  In 1979 small pox was eradicated.  In 1982 AIDS is known to be infectious.  In 1988 the Surgeon General declaires that nicotine is additive.  The human genome project began in 1990.  In the 2000s obesity and chronic diseases rates increased.  September 11, 2001, the 2009 H1N1 flu and Hurricaine Katrina in 2005 all impacted public health. "/>
          <p:cNvPicPr>
            <a:picLocks noChangeAspect="1"/>
          </p:cNvPicPr>
          <p:nvPr/>
        </p:nvPicPr>
        <p:blipFill>
          <a:blip r:embed="rId3" cstate="print"/>
          <a:stretch>
            <a:fillRect/>
          </a:stretch>
        </p:blipFill>
        <p:spPr>
          <a:xfrm>
            <a:off x="0" y="1282566"/>
            <a:ext cx="9144000" cy="5410201"/>
          </a:xfrm>
          <a:prstGeom prst="rect">
            <a:avLst/>
          </a:prstGeom>
        </p:spPr>
      </p:pic>
      <p:sp>
        <p:nvSpPr>
          <p:cNvPr id="5" name="Rectangle 4" descr="white background&#10;"/>
          <p:cNvSpPr/>
          <p:nvPr/>
        </p:nvSpPr>
        <p:spPr bwMode="auto">
          <a:xfrm>
            <a:off x="838200" y="4419600"/>
            <a:ext cx="10668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Arial" charset="0"/>
            </a:endParaRPr>
          </a:p>
        </p:txBody>
      </p:sp>
      <p:sp>
        <p:nvSpPr>
          <p:cNvPr id="3" name="TextBox 2"/>
          <p:cNvSpPr txBox="1"/>
          <p:nvPr/>
        </p:nvSpPr>
        <p:spPr>
          <a:xfrm>
            <a:off x="1066800" y="4419600"/>
            <a:ext cx="838200" cy="646331"/>
          </a:xfrm>
          <a:prstGeom prst="rect">
            <a:avLst/>
          </a:prstGeom>
          <a:noFill/>
        </p:spPr>
        <p:txBody>
          <a:bodyPr wrap="square" rtlCol="0">
            <a:spAutoFit/>
          </a:bodyPr>
          <a:lstStyle/>
          <a:p>
            <a:r>
              <a:rPr lang="en-US" sz="1200" dirty="0" smtClean="0">
                <a:latin typeface="Calibri" panose="020F0502020204030204" pitchFamily="34" charset="0"/>
              </a:rPr>
              <a:t>1979 Smallpox Eradicated </a:t>
            </a:r>
            <a:endParaRPr lang="en-US" sz="1200" dirty="0">
              <a:latin typeface="Calibri" panose="020F0502020204030204" pitchFamily="34" charset="0"/>
            </a:endParaRPr>
          </a:p>
        </p:txBody>
      </p:sp>
      <p:sp>
        <p:nvSpPr>
          <p:cNvPr id="6" name="Rectangle 5" descr="white background "/>
          <p:cNvSpPr/>
          <p:nvPr/>
        </p:nvSpPr>
        <p:spPr bwMode="auto">
          <a:xfrm>
            <a:off x="1524000" y="6019800"/>
            <a:ext cx="8382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 name="TextBox 6"/>
          <p:cNvSpPr txBox="1"/>
          <p:nvPr/>
        </p:nvSpPr>
        <p:spPr>
          <a:xfrm>
            <a:off x="1524000" y="6019800"/>
            <a:ext cx="990600" cy="461665"/>
          </a:xfrm>
          <a:prstGeom prst="rect">
            <a:avLst/>
          </a:prstGeom>
          <a:noFill/>
        </p:spPr>
        <p:txBody>
          <a:bodyPr wrap="square" rtlCol="0">
            <a:spAutoFit/>
          </a:bodyPr>
          <a:lstStyle/>
          <a:p>
            <a:r>
              <a:rPr lang="en-US" sz="1200" dirty="0" smtClean="0">
                <a:latin typeface="Calibri" panose="020F0502020204030204" pitchFamily="34" charset="0"/>
              </a:rPr>
              <a:t>1982 AIDS is Infectious</a:t>
            </a:r>
            <a:endParaRPr lang="en-US" sz="1200" dirty="0">
              <a:latin typeface="Calibri" panose="020F0502020204030204" pitchFamily="34" charset="0"/>
            </a:endParaRPr>
          </a:p>
        </p:txBody>
      </p:sp>
    </p:spTree>
    <p:extLst>
      <p:ext uri="{BB962C8B-B14F-4D97-AF65-F5344CB8AC3E}">
        <p14:creationId xmlns:p14="http://schemas.microsoft.com/office/powerpoint/2010/main" val="23102076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Placeholder 4" descr="This figure is a grouped vertical bar chart comparing healthy life expectancy at age 65 for the overall population between the 2000-01 time period and the 2006-07 time period, using various measures of healthy life expectancy.&#10;&#10;Over the past decade, total healthy life expectancy has increased for Americans aged 65, from 17.7 years in 2000–01 to 18.6 years in 2006–07. This gain of just under 1 year in healthy life expectancy beyond age 65 is reflected in two of the three other measures presented here: expected years in good or better health, and expected years free of activity limitations. This continues a trend started in the last century. Even though the data indicate that, in 2006–07, Americans over 65 are expected to have less than 3 years (2.7 years) free of chronic disease, with improved disease management, they experience close to 14 years (13.7 years) in good or better health and close to 12 years (11.8 years) free of activity limitation." title="Trends in healthy life expectancy at age 65 from 2000-01 to 2006-07"/>
          <p:cNvGraphicFramePr>
            <a:graphicFrameLocks noGrp="1"/>
          </p:cNvGraphicFramePr>
          <p:nvPr>
            <p:ph type="chart" sz="quarter" idx="4294967295"/>
            <p:extLst>
              <p:ext uri="{D42A27DB-BD31-4B8C-83A1-F6EECF244321}">
                <p14:modId xmlns:p14="http://schemas.microsoft.com/office/powerpoint/2010/main" val="4146174592"/>
              </p:ext>
            </p:extLst>
          </p:nvPr>
        </p:nvGraphicFramePr>
        <p:xfrm>
          <a:off x="0" y="1371600"/>
          <a:ext cx="8458200" cy="486251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idx="4294967295"/>
          </p:nvPr>
        </p:nvSpPr>
        <p:spPr>
          <a:xfrm>
            <a:off x="193675" y="271463"/>
            <a:ext cx="8950325" cy="566737"/>
          </a:xfrm>
          <a:prstGeom prst="rect">
            <a:avLst/>
          </a:prstGeom>
        </p:spPr>
        <p:txBody>
          <a:bodyPr>
            <a:normAutofit fontScale="90000"/>
          </a:bodyPr>
          <a:lstStyle/>
          <a:p>
            <a:r>
              <a:rPr lang="en-US" sz="2400" dirty="0"/>
              <a:t>       </a:t>
            </a:r>
            <a:r>
              <a:rPr lang="en-US" sz="3200" b="1" dirty="0">
                <a:solidFill>
                  <a:srgbClr val="003F72"/>
                </a:solidFill>
                <a:latin typeface="Tahoma" pitchFamily="34" charset="0"/>
                <a:ea typeface="Tahoma" pitchFamily="34" charset="0"/>
                <a:cs typeface="Tahoma" pitchFamily="34" charset="0"/>
              </a:rPr>
              <a:t>Asthma Hospitalizations by Age</a:t>
            </a:r>
          </a:p>
        </p:txBody>
      </p:sp>
      <p:sp>
        <p:nvSpPr>
          <p:cNvPr id="3" name="Text Placeholder 2"/>
          <p:cNvSpPr>
            <a:spLocks noGrp="1"/>
          </p:cNvSpPr>
          <p:nvPr>
            <p:ph type="body" sz="quarter" idx="4294967295"/>
          </p:nvPr>
        </p:nvSpPr>
        <p:spPr>
          <a:xfrm>
            <a:off x="0" y="6019800"/>
            <a:ext cx="7239000" cy="565150"/>
          </a:xfrm>
          <a:prstGeom prst="rect">
            <a:avLst/>
          </a:prstGeom>
        </p:spPr>
        <p:txBody>
          <a:bodyPr>
            <a:noAutofit/>
          </a:bodyPr>
          <a:lstStyle/>
          <a:p>
            <a:pPr marL="0" indent="0">
              <a:buNone/>
            </a:pPr>
            <a:r>
              <a:rPr lang="en-US" sz="1200" dirty="0" smtClean="0">
                <a:latin typeface="Tahoma" pitchFamily="34" charset="0"/>
                <a:ea typeface="Tahoma" pitchFamily="34" charset="0"/>
                <a:cs typeface="Tahoma" pitchFamily="34" charset="0"/>
              </a:rPr>
              <a:t>NOTES: I </a:t>
            </a:r>
            <a:r>
              <a:rPr lang="en-US" sz="1200" dirty="0">
                <a:latin typeface="Tahoma" pitchFamily="34" charset="0"/>
                <a:ea typeface="Tahoma" pitchFamily="34" charset="0"/>
                <a:cs typeface="Tahoma" pitchFamily="34" charset="0"/>
              </a:rPr>
              <a:t>= 95% confidence </a:t>
            </a:r>
            <a:r>
              <a:rPr lang="en-US" sz="1200" dirty="0" smtClean="0">
                <a:latin typeface="Tahoma" pitchFamily="34" charset="0"/>
                <a:ea typeface="Tahoma" pitchFamily="34" charset="0"/>
                <a:cs typeface="Tahoma" pitchFamily="34" charset="0"/>
              </a:rPr>
              <a:t>interval. </a:t>
            </a:r>
            <a:r>
              <a:rPr lang="en-US" sz="1200" dirty="0">
                <a:latin typeface="Tahoma" pitchFamily="34" charset="0"/>
                <a:ea typeface="Tahoma" pitchFamily="34" charset="0"/>
                <a:cs typeface="Tahoma" pitchFamily="34" charset="0"/>
              </a:rPr>
              <a:t>Data are for hospital </a:t>
            </a:r>
            <a:r>
              <a:rPr lang="en-US" sz="1200" dirty="0" smtClean="0">
                <a:latin typeface="Tahoma" pitchFamily="34" charset="0"/>
                <a:ea typeface="Tahoma" pitchFamily="34" charset="0"/>
                <a:cs typeface="Tahoma" pitchFamily="34" charset="0"/>
              </a:rPr>
              <a:t>discharges </a:t>
            </a:r>
            <a:r>
              <a:rPr lang="en-US" sz="1200" dirty="0">
                <a:latin typeface="Tahoma" pitchFamily="34" charset="0"/>
                <a:ea typeface="Tahoma" pitchFamily="34" charset="0"/>
                <a:cs typeface="Tahoma" pitchFamily="34" charset="0"/>
              </a:rPr>
              <a:t>with a principal diagnosis of asthma (ICD-9-CM code 493). </a:t>
            </a:r>
            <a:r>
              <a:rPr lang="en-US" sz="1200" dirty="0" smtClean="0">
                <a:latin typeface="Tahoma" pitchFamily="34" charset="0"/>
                <a:ea typeface="Tahoma" pitchFamily="34" charset="0"/>
                <a:cs typeface="Tahoma" pitchFamily="34" charset="0"/>
              </a:rPr>
              <a:t>Data, except those among children aged under 5 years, are </a:t>
            </a:r>
            <a:r>
              <a:rPr lang="en-US" sz="1200" dirty="0">
                <a:latin typeface="Tahoma" pitchFamily="34" charset="0"/>
                <a:ea typeface="Tahoma" pitchFamily="34" charset="0"/>
                <a:cs typeface="Tahoma" pitchFamily="34" charset="0"/>
              </a:rPr>
              <a:t>age adjusted to the 2000 standard population. </a:t>
            </a:r>
          </a:p>
        </p:txBody>
      </p:sp>
      <p:sp>
        <p:nvSpPr>
          <p:cNvPr id="8" name="Text Placeholder 76"/>
          <p:cNvSpPr>
            <a:spLocks noGrp="1"/>
          </p:cNvSpPr>
          <p:nvPr>
            <p:ph type="body" sz="quarter" idx="4294967295"/>
          </p:nvPr>
        </p:nvSpPr>
        <p:spPr>
          <a:xfrm>
            <a:off x="2227262" y="4433887"/>
            <a:ext cx="2251075" cy="442913"/>
          </a:xfrm>
          <a:prstGeom prst="rect">
            <a:avLst/>
          </a:prstGeom>
        </p:spPr>
        <p:txBody>
          <a:bodyPr>
            <a:normAutofit/>
          </a:bodyPr>
          <a:lstStyle/>
          <a:p>
            <a:pPr marL="0" indent="0">
              <a:buNone/>
            </a:pPr>
            <a:r>
              <a:rPr lang="en-US" sz="1400" dirty="0" smtClean="0">
                <a:latin typeface="Tahoma" pitchFamily="34" charset="0"/>
                <a:ea typeface="Tahoma" pitchFamily="34" charset="0"/>
                <a:cs typeface="Tahoma" pitchFamily="34" charset="0"/>
              </a:rPr>
              <a:t>HP2020 Target: 18.1</a:t>
            </a:r>
            <a:endParaRPr lang="en-US" sz="1400" dirty="0">
              <a:latin typeface="Tahoma" pitchFamily="34" charset="0"/>
              <a:ea typeface="Tahoma" pitchFamily="34" charset="0"/>
              <a:cs typeface="Tahoma" pitchFamily="34" charset="0"/>
            </a:endParaRPr>
          </a:p>
        </p:txBody>
      </p:sp>
      <p:sp>
        <p:nvSpPr>
          <p:cNvPr id="11" name="Text Placeholder 76"/>
          <p:cNvSpPr>
            <a:spLocks noGrp="1"/>
          </p:cNvSpPr>
          <p:nvPr>
            <p:ph type="body" sz="quarter" idx="4294967295"/>
          </p:nvPr>
        </p:nvSpPr>
        <p:spPr>
          <a:xfrm>
            <a:off x="3962400" y="4129087"/>
            <a:ext cx="2362200" cy="442913"/>
          </a:xfrm>
          <a:prstGeom prst="rect">
            <a:avLst/>
          </a:prstGeom>
        </p:spPr>
        <p:txBody>
          <a:bodyPr>
            <a:normAutofit/>
          </a:bodyPr>
          <a:lstStyle/>
          <a:p>
            <a:pPr marL="0" indent="0">
              <a:buNone/>
            </a:pPr>
            <a:r>
              <a:rPr lang="en-US" sz="1400" dirty="0" smtClean="0">
                <a:latin typeface="Tahoma" pitchFamily="34" charset="0"/>
                <a:ea typeface="Tahoma" pitchFamily="34" charset="0"/>
                <a:cs typeface="Tahoma" pitchFamily="34" charset="0"/>
              </a:rPr>
              <a:t>HP2020 Target: 8.6</a:t>
            </a:r>
            <a:endParaRPr lang="en-US" sz="1400" dirty="0">
              <a:latin typeface="Tahoma" pitchFamily="34" charset="0"/>
              <a:ea typeface="Tahoma" pitchFamily="34" charset="0"/>
              <a:cs typeface="Tahoma" pitchFamily="34" charset="0"/>
            </a:endParaRPr>
          </a:p>
        </p:txBody>
      </p:sp>
      <p:sp>
        <p:nvSpPr>
          <p:cNvPr id="13" name="Text Placeholder 76"/>
          <p:cNvSpPr>
            <a:spLocks noGrp="1"/>
          </p:cNvSpPr>
          <p:nvPr>
            <p:ph type="body" sz="quarter" idx="4294967295"/>
          </p:nvPr>
        </p:nvSpPr>
        <p:spPr>
          <a:xfrm>
            <a:off x="7391400" y="4222528"/>
            <a:ext cx="2327275" cy="442912"/>
          </a:xfrm>
          <a:prstGeom prst="rect">
            <a:avLst/>
          </a:prstGeom>
        </p:spPr>
        <p:txBody>
          <a:bodyPr>
            <a:normAutofit/>
          </a:bodyPr>
          <a:lstStyle/>
          <a:p>
            <a:pPr marL="0" indent="0">
              <a:buNone/>
            </a:pPr>
            <a:r>
              <a:rPr lang="en-US" sz="1400" dirty="0" smtClean="0">
                <a:latin typeface="Tahoma" pitchFamily="34" charset="0"/>
                <a:ea typeface="Tahoma" pitchFamily="34" charset="0"/>
                <a:cs typeface="Tahoma" pitchFamily="34" charset="0"/>
              </a:rPr>
              <a:t>HP2020 Target: 20.3</a:t>
            </a:r>
            <a:endParaRPr lang="en-US" sz="1400" dirty="0">
              <a:latin typeface="Tahoma" pitchFamily="34" charset="0"/>
              <a:ea typeface="Tahoma" pitchFamily="34" charset="0"/>
              <a:cs typeface="Tahoma" pitchFamily="34" charset="0"/>
            </a:endParaRPr>
          </a:p>
        </p:txBody>
      </p:sp>
      <p:sp>
        <p:nvSpPr>
          <p:cNvPr id="10" name="Text Placeholder 8"/>
          <p:cNvSpPr txBox="1">
            <a:spLocks/>
          </p:cNvSpPr>
          <p:nvPr/>
        </p:nvSpPr>
        <p:spPr>
          <a:xfrm>
            <a:off x="7239000" y="6324600"/>
            <a:ext cx="1752600" cy="45720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RD-2.1, 2.2, 2.3 </a:t>
            </a:r>
          </a:p>
          <a:p>
            <a:pPr algn="ctr">
              <a:spcBef>
                <a:spcPts val="0"/>
              </a:spcBef>
            </a:pPr>
            <a:r>
              <a:rPr lang="en-US" sz="1200" b="0" dirty="0" smtClean="0">
                <a:solidFill>
                  <a:prstClr val="black"/>
                </a:solidFill>
                <a:latin typeface="Tahoma" pitchFamily="34" charset="0"/>
                <a:ea typeface="Tahoma" pitchFamily="34" charset="0"/>
                <a:cs typeface="Tahoma" pitchFamily="34" charset="0"/>
              </a:rPr>
              <a:t>Decrease </a:t>
            </a:r>
            <a:r>
              <a:rPr lang="en-US" sz="1200" b="0" dirty="0">
                <a:solidFill>
                  <a:prstClr val="black"/>
                </a:solidFill>
                <a:latin typeface="Tahoma" pitchFamily="34" charset="0"/>
                <a:ea typeface="Tahoma" pitchFamily="34" charset="0"/>
                <a:cs typeface="Tahoma" pitchFamily="34" charset="0"/>
              </a:rPr>
              <a:t>desired</a:t>
            </a:r>
          </a:p>
          <a:p>
            <a:pPr algn="l">
              <a:spcBef>
                <a:spcPts val="0"/>
              </a:spcBef>
            </a:pP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sp>
        <p:nvSpPr>
          <p:cNvPr id="7" name="Line 9" descr="Target"/>
          <p:cNvSpPr>
            <a:spLocks noChangeShapeType="1"/>
          </p:cNvSpPr>
          <p:nvPr/>
        </p:nvSpPr>
        <p:spPr bwMode="auto">
          <a:xfrm>
            <a:off x="1581912" y="4572000"/>
            <a:ext cx="731520" cy="0"/>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9" name="Line 9" descr="Target"/>
          <p:cNvSpPr>
            <a:spLocks noChangeShapeType="1"/>
          </p:cNvSpPr>
          <p:nvPr/>
        </p:nvSpPr>
        <p:spPr bwMode="auto">
          <a:xfrm>
            <a:off x="4160520" y="5029200"/>
            <a:ext cx="731520" cy="0"/>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2" name="Line 9" descr="Target"/>
          <p:cNvSpPr>
            <a:spLocks noChangeShapeType="1"/>
          </p:cNvSpPr>
          <p:nvPr/>
        </p:nvSpPr>
        <p:spPr bwMode="auto">
          <a:xfrm>
            <a:off x="6738938" y="4443984"/>
            <a:ext cx="728662" cy="0"/>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graphicFrame>
        <p:nvGraphicFramePr>
          <p:cNvPr id="6" name="Object 3" descr="Pie"/>
          <p:cNvGraphicFramePr>
            <a:graphicFrameLocks noChangeAspect="1"/>
          </p:cNvGraphicFramePr>
          <p:nvPr>
            <p:extLst>
              <p:ext uri="{D42A27DB-BD31-4B8C-83A1-F6EECF244321}">
                <p14:modId xmlns:p14="http://schemas.microsoft.com/office/powerpoint/2010/main" val="2882312897"/>
              </p:ext>
            </p:extLst>
          </p:nvPr>
        </p:nvGraphicFramePr>
        <p:xfrm>
          <a:off x="5347493" y="1006475"/>
          <a:ext cx="4310063" cy="2786062"/>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 Box 31"/>
          <p:cNvSpPr txBox="1">
            <a:spLocks noChangeArrowheads="1"/>
          </p:cNvSpPr>
          <p:nvPr/>
        </p:nvSpPr>
        <p:spPr bwMode="auto">
          <a:xfrm>
            <a:off x="4419600" y="1006475"/>
            <a:ext cx="48006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1600" b="1" dirty="0" smtClean="0">
                <a:solidFill>
                  <a:prstClr val="black"/>
                </a:solidFill>
                <a:latin typeface="Tahoma" pitchFamily="34" charset="0"/>
                <a:ea typeface="Tahoma" pitchFamily="34" charset="0"/>
                <a:cs typeface="Tahoma" pitchFamily="34" charset="0"/>
              </a:rPr>
              <a:t>Number of Asthma Hospitalizations, 2010</a:t>
            </a:r>
            <a:endParaRPr lang="en-US" sz="1600" b="1" dirty="0">
              <a:solidFill>
                <a:prstClr val="black"/>
              </a:solidFill>
              <a:latin typeface="Tahoma" pitchFamily="34" charset="0"/>
              <a:ea typeface="Tahoma" pitchFamily="34" charset="0"/>
              <a:cs typeface="Tahoma" pitchFamily="34" charset="0"/>
            </a:endParaRPr>
          </a:p>
        </p:txBody>
      </p:sp>
      <p:sp>
        <p:nvSpPr>
          <p:cNvPr id="15"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tint val="75000"/>
                  </a:prstClr>
                </a:solidFill>
                <a:latin typeface="Tahoma" pitchFamily="34" charset="0"/>
                <a:ea typeface="Tahoma" pitchFamily="34" charset="0"/>
                <a:cs typeface="Tahoma" pitchFamily="34" charset="0"/>
              </a:rPr>
              <a:pPr/>
              <a:t>40</a:t>
            </a:fld>
            <a:endParaRPr lang="en-US" dirty="0">
              <a:solidFill>
                <a:prstClr val="black">
                  <a:tint val="75000"/>
                </a:prstClr>
              </a:solidFill>
              <a:latin typeface="Tahoma" pitchFamily="34" charset="0"/>
              <a:ea typeface="Tahoma" pitchFamily="34" charset="0"/>
              <a:cs typeface="Tahoma" pitchFamily="34" charset="0"/>
            </a:endParaRPr>
          </a:p>
        </p:txBody>
      </p:sp>
      <p:cxnSp>
        <p:nvCxnSpPr>
          <p:cNvPr id="16" name="Straight Arrow Connector 15" descr="Arrow"/>
          <p:cNvCxnSpPr/>
          <p:nvPr/>
        </p:nvCxnSpPr>
        <p:spPr>
          <a:xfrm>
            <a:off x="4724400" y="4419600"/>
            <a:ext cx="0" cy="43281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 Placeholder 2"/>
          <p:cNvSpPr txBox="1">
            <a:spLocks/>
          </p:cNvSpPr>
          <p:nvPr/>
        </p:nvSpPr>
        <p:spPr>
          <a:xfrm>
            <a:off x="0" y="6623050"/>
            <a:ext cx="6985000" cy="31115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200" dirty="0" smtClean="0">
                <a:solidFill>
                  <a:prstClr val="black"/>
                </a:solidFill>
                <a:latin typeface="Tahoma" pitchFamily="34" charset="0"/>
                <a:ea typeface="Tahoma" pitchFamily="34" charset="0"/>
                <a:cs typeface="Tahoma" pitchFamily="34" charset="0"/>
              </a:rPr>
              <a:t>SOURCE</a:t>
            </a:r>
            <a:r>
              <a:rPr lang="en-US" sz="1200" dirty="0">
                <a:solidFill>
                  <a:prstClr val="black"/>
                </a:solidFill>
                <a:latin typeface="Tahoma" pitchFamily="34" charset="0"/>
                <a:ea typeface="Tahoma" pitchFamily="34" charset="0"/>
                <a:cs typeface="Tahoma" pitchFamily="34" charset="0"/>
              </a:rPr>
              <a:t>:  National Hospital Discharge Survey (NHDS), CDC/NCHS.</a:t>
            </a:r>
          </a:p>
          <a:p>
            <a:pPr marL="0" indent="0">
              <a:buFont typeface="Arial" pitchFamily="34" charset="0"/>
              <a:buNone/>
            </a:pPr>
            <a:endParaRPr lang="en-US" sz="1200" dirty="0" smtClean="0">
              <a:solidFill>
                <a:prstClr val="black"/>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251319821"/>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Placeholder 4" descr="G"/>
          <p:cNvGraphicFramePr>
            <a:graphicFrameLocks noGrp="1"/>
          </p:cNvGraphicFramePr>
          <p:nvPr>
            <p:ph type="chart" sz="quarter" idx="4294967295"/>
            <p:extLst>
              <p:ext uri="{D42A27DB-BD31-4B8C-83A1-F6EECF244321}">
                <p14:modId xmlns:p14="http://schemas.microsoft.com/office/powerpoint/2010/main" val="3566526253"/>
              </p:ext>
            </p:extLst>
          </p:nvPr>
        </p:nvGraphicFramePr>
        <p:xfrm>
          <a:off x="0" y="838200"/>
          <a:ext cx="9134475" cy="486251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idx="4294967295"/>
          </p:nvPr>
        </p:nvSpPr>
        <p:spPr>
          <a:xfrm>
            <a:off x="0" y="247650"/>
            <a:ext cx="9144000" cy="566738"/>
          </a:xfrm>
        </p:spPr>
        <p:txBody>
          <a:bodyPr>
            <a:noAutofit/>
          </a:bodyPr>
          <a:lstStyle/>
          <a:p>
            <a:r>
              <a:rPr lang="en-US" sz="3200" b="1" dirty="0">
                <a:solidFill>
                  <a:srgbClr val="003F72"/>
                </a:solidFill>
                <a:latin typeface="Tahoma" pitchFamily="34" charset="0"/>
                <a:ea typeface="Tahoma" pitchFamily="34" charset="0"/>
                <a:cs typeface="Tahoma" pitchFamily="34" charset="0"/>
              </a:rPr>
              <a:t>Asthma </a:t>
            </a:r>
            <a:r>
              <a:rPr lang="en-US" sz="3200" b="1" dirty="0" smtClean="0">
                <a:solidFill>
                  <a:srgbClr val="003F72"/>
                </a:solidFill>
                <a:latin typeface="Tahoma" pitchFamily="34" charset="0"/>
                <a:ea typeface="Tahoma" pitchFamily="34" charset="0"/>
                <a:cs typeface="Tahoma" pitchFamily="34" charset="0"/>
              </a:rPr>
              <a:t>Patient Education</a:t>
            </a:r>
            <a:endParaRPr lang="en-US" sz="3200" b="1" dirty="0">
              <a:solidFill>
                <a:srgbClr val="003F72"/>
              </a:solidFill>
              <a:latin typeface="Tahoma" pitchFamily="34" charset="0"/>
              <a:ea typeface="Tahoma" pitchFamily="34" charset="0"/>
              <a:cs typeface="Tahoma" pitchFamily="34" charset="0"/>
            </a:endParaRPr>
          </a:p>
        </p:txBody>
      </p:sp>
      <p:sp>
        <p:nvSpPr>
          <p:cNvPr id="3" name="Text Placeholder 2"/>
          <p:cNvSpPr>
            <a:spLocks noGrp="1"/>
          </p:cNvSpPr>
          <p:nvPr>
            <p:ph type="body" sz="quarter" idx="4294967295"/>
          </p:nvPr>
        </p:nvSpPr>
        <p:spPr>
          <a:xfrm>
            <a:off x="0" y="6553200"/>
            <a:ext cx="6985000" cy="228600"/>
          </a:xfrm>
        </p:spPr>
        <p:txBody>
          <a:bodyPr anchor="t">
            <a:normAutofit fontScale="92500" lnSpcReduction="20000"/>
          </a:bodyPr>
          <a:lstStyle/>
          <a:p>
            <a:pPr marL="0" indent="0">
              <a:buNone/>
            </a:pPr>
            <a:r>
              <a:rPr lang="en-US" sz="1200" dirty="0" smtClean="0">
                <a:latin typeface="Tahoma" pitchFamily="34" charset="0"/>
                <a:ea typeface="Tahoma" pitchFamily="34" charset="0"/>
                <a:cs typeface="Tahoma" pitchFamily="34" charset="0"/>
              </a:rPr>
              <a:t>SOURCE: National Health Interview Survey (NHIS), CDC/NCHS.</a:t>
            </a:r>
            <a:endParaRPr lang="en-US" sz="1200" dirty="0">
              <a:latin typeface="Tahoma" pitchFamily="34" charset="0"/>
              <a:ea typeface="Tahoma" pitchFamily="34" charset="0"/>
              <a:cs typeface="Tahoma" pitchFamily="34" charset="0"/>
            </a:endParaRPr>
          </a:p>
        </p:txBody>
      </p:sp>
      <p:sp>
        <p:nvSpPr>
          <p:cNvPr id="8" name="Text Placeholder 7"/>
          <p:cNvSpPr>
            <a:spLocks noGrp="1"/>
          </p:cNvSpPr>
          <p:nvPr>
            <p:ph type="body" sz="quarter" idx="4294967295"/>
          </p:nvPr>
        </p:nvSpPr>
        <p:spPr>
          <a:xfrm>
            <a:off x="0" y="5715000"/>
            <a:ext cx="9144000" cy="825500"/>
          </a:xfrm>
        </p:spPr>
        <p:txBody>
          <a:bodyPr>
            <a:normAutofit/>
          </a:bodyPr>
          <a:lstStyle/>
          <a:p>
            <a:pPr marL="0" indent="0">
              <a:buNone/>
            </a:pPr>
            <a:r>
              <a:rPr lang="en-US" sz="1200" dirty="0" smtClean="0">
                <a:latin typeface="Tahoma" pitchFamily="34" charset="0"/>
                <a:ea typeface="Tahoma" pitchFamily="34" charset="0"/>
                <a:cs typeface="Tahoma" pitchFamily="34" charset="0"/>
              </a:rPr>
              <a:t>NOTES: </a:t>
            </a:r>
            <a:r>
              <a:rPr lang="en-US" sz="1200" dirty="0">
                <a:latin typeface="Tahoma" pitchFamily="34" charset="0"/>
                <a:ea typeface="Tahoma" pitchFamily="34" charset="0"/>
                <a:cs typeface="Tahoma" pitchFamily="34" charset="0"/>
              </a:rPr>
              <a:t>I = 95% confidence </a:t>
            </a:r>
            <a:r>
              <a:rPr lang="en-US" sz="1200" dirty="0" smtClean="0">
                <a:latin typeface="Tahoma" pitchFamily="34" charset="0"/>
                <a:ea typeface="Tahoma" pitchFamily="34" charset="0"/>
                <a:cs typeface="Tahoma" pitchFamily="34" charset="0"/>
              </a:rPr>
              <a:t>interval. Data are for the proportion of persons with current asthma who have ever taken a course or class on how to manage their asthma, and are age adjusted to the 2000 standard population. Respondents </a:t>
            </a:r>
            <a:r>
              <a:rPr lang="en-US" sz="1200" dirty="0">
                <a:latin typeface="Tahoma" pitchFamily="34" charset="0"/>
                <a:ea typeface="Tahoma" pitchFamily="34" charset="0"/>
                <a:cs typeface="Tahoma" pitchFamily="34" charset="0"/>
              </a:rPr>
              <a:t>were asked to select one or more races. </a:t>
            </a:r>
            <a:r>
              <a:rPr lang="en-US" sz="1200" dirty="0" smtClean="0">
                <a:latin typeface="Tahoma" pitchFamily="34" charset="0"/>
                <a:ea typeface="Tahoma" pitchFamily="34" charset="0"/>
                <a:cs typeface="Tahoma" pitchFamily="34" charset="0"/>
              </a:rPr>
              <a:t>The </a:t>
            </a:r>
            <a:r>
              <a:rPr lang="en-US" sz="1200" dirty="0">
                <a:latin typeface="Tahoma" pitchFamily="34" charset="0"/>
                <a:ea typeface="Tahoma" pitchFamily="34" charset="0"/>
                <a:cs typeface="Tahoma" pitchFamily="34" charset="0"/>
              </a:rPr>
              <a:t>categories black and white include persons </a:t>
            </a:r>
            <a:r>
              <a:rPr lang="en-US" sz="1200" dirty="0" smtClean="0">
                <a:latin typeface="Tahoma" pitchFamily="34" charset="0"/>
                <a:ea typeface="Tahoma" pitchFamily="34" charset="0"/>
                <a:cs typeface="Tahoma" pitchFamily="34" charset="0"/>
              </a:rPr>
              <a:t>who reported only </a:t>
            </a:r>
            <a:r>
              <a:rPr lang="en-US" sz="1200" dirty="0">
                <a:latin typeface="Tahoma" pitchFamily="34" charset="0"/>
                <a:ea typeface="Tahoma" pitchFamily="34" charset="0"/>
                <a:cs typeface="Tahoma" pitchFamily="34" charset="0"/>
              </a:rPr>
              <a:t>one racial </a:t>
            </a:r>
            <a:r>
              <a:rPr lang="en-US" sz="1200" dirty="0" smtClean="0">
                <a:latin typeface="Tahoma" pitchFamily="34" charset="0"/>
                <a:ea typeface="Tahoma" pitchFamily="34" charset="0"/>
                <a:cs typeface="Tahoma" pitchFamily="34" charset="0"/>
              </a:rPr>
              <a:t>group. Persons of Hispanic origin may be of any race.</a:t>
            </a:r>
          </a:p>
        </p:txBody>
      </p:sp>
      <p:sp>
        <p:nvSpPr>
          <p:cNvPr id="11" name="Text Placeholder 8"/>
          <p:cNvSpPr txBox="1">
            <a:spLocks/>
          </p:cNvSpPr>
          <p:nvPr/>
        </p:nvSpPr>
        <p:spPr>
          <a:xfrm>
            <a:off x="7381876" y="6324600"/>
            <a:ext cx="1457324" cy="45720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RD-6</a:t>
            </a:r>
          </a:p>
          <a:p>
            <a:pPr algn="ctr">
              <a:spcBef>
                <a:spcPts val="0"/>
              </a:spcBef>
            </a:pPr>
            <a:r>
              <a:rPr lang="en-US" sz="1200" b="0" dirty="0" smtClean="0">
                <a:solidFill>
                  <a:prstClr val="black"/>
                </a:solidFill>
                <a:latin typeface="Tahoma" pitchFamily="34" charset="0"/>
                <a:ea typeface="Tahoma" pitchFamily="34" charset="0"/>
                <a:cs typeface="Tahoma" pitchFamily="34" charset="0"/>
              </a:rPr>
              <a:t>Increase </a:t>
            </a:r>
            <a:r>
              <a:rPr lang="en-US" sz="1200" b="0" dirty="0">
                <a:solidFill>
                  <a:prstClr val="black"/>
                </a:solidFill>
                <a:latin typeface="Tahoma" pitchFamily="34" charset="0"/>
                <a:ea typeface="Tahoma" pitchFamily="34" charset="0"/>
                <a:cs typeface="Tahoma" pitchFamily="34" charset="0"/>
              </a:rPr>
              <a:t>desired</a:t>
            </a:r>
          </a:p>
          <a:p>
            <a:pPr algn="l">
              <a:spcBef>
                <a:spcPts val="0"/>
              </a:spcBef>
            </a:pP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sp>
        <p:nvSpPr>
          <p:cNvPr id="12" name="TextBox 13"/>
          <p:cNvSpPr txBox="1"/>
          <p:nvPr/>
        </p:nvSpPr>
        <p:spPr>
          <a:xfrm>
            <a:off x="304800" y="838200"/>
            <a:ext cx="3505173" cy="338576"/>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smtClean="0">
                <a:solidFill>
                  <a:prstClr val="black"/>
                </a:solidFill>
                <a:latin typeface="Tahoma" pitchFamily="34" charset="0"/>
                <a:ea typeface="Tahoma" pitchFamily="34" charset="0"/>
                <a:cs typeface="Tahoma" pitchFamily="34" charset="0"/>
              </a:rPr>
              <a:t>Percent</a:t>
            </a:r>
            <a:endParaRPr lang="en-US" sz="1600" b="1" dirty="0">
              <a:solidFill>
                <a:prstClr val="black"/>
              </a:solidFill>
              <a:latin typeface="Tahoma" pitchFamily="34" charset="0"/>
              <a:ea typeface="Tahoma" pitchFamily="34" charset="0"/>
              <a:cs typeface="Tahoma" pitchFamily="34" charset="0"/>
            </a:endParaRPr>
          </a:p>
        </p:txBody>
      </p:sp>
      <p:sp>
        <p:nvSpPr>
          <p:cNvPr id="10"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tint val="75000"/>
                  </a:prstClr>
                </a:solidFill>
                <a:latin typeface="Tahoma" pitchFamily="34" charset="0"/>
                <a:ea typeface="Tahoma" pitchFamily="34" charset="0"/>
                <a:cs typeface="Tahoma" pitchFamily="34" charset="0"/>
              </a:rPr>
              <a:pPr/>
              <a:t>41</a:t>
            </a:fld>
            <a:endParaRPr lang="en-US" dirty="0">
              <a:solidFill>
                <a:prstClr val="black">
                  <a:tint val="75000"/>
                </a:prstClr>
              </a:solidFill>
              <a:latin typeface="Tahoma" pitchFamily="34" charset="0"/>
              <a:ea typeface="Tahoma" pitchFamily="34" charset="0"/>
              <a:cs typeface="Tahoma" pitchFamily="34" charset="0"/>
            </a:endParaRPr>
          </a:p>
        </p:txBody>
      </p:sp>
      <p:sp>
        <p:nvSpPr>
          <p:cNvPr id="13" name="Text Placeholder 76" descr="G"/>
          <p:cNvSpPr txBox="1">
            <a:spLocks/>
          </p:cNvSpPr>
          <p:nvPr/>
        </p:nvSpPr>
        <p:spPr>
          <a:xfrm>
            <a:off x="1863725" y="2590800"/>
            <a:ext cx="2327275" cy="44291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600" dirty="0" smtClean="0">
                <a:solidFill>
                  <a:prstClr val="black"/>
                </a:solidFill>
                <a:latin typeface="Tahoma" pitchFamily="34" charset="0"/>
                <a:ea typeface="Tahoma" pitchFamily="34" charset="0"/>
                <a:cs typeface="Tahoma" pitchFamily="34" charset="0"/>
              </a:rPr>
              <a:t>HP2020 Target: 14.5%</a:t>
            </a:r>
            <a:endParaRPr lang="en-US" sz="1600" dirty="0">
              <a:solidFill>
                <a:prstClr val="black"/>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583271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descr="Graph"/>
          <p:cNvGraphicFramePr>
            <a:graphicFrameLocks noGrp="1"/>
          </p:cNvGraphicFramePr>
          <p:nvPr>
            <p:ph idx="4294967295"/>
            <p:extLst>
              <p:ext uri="{D42A27DB-BD31-4B8C-83A1-F6EECF244321}">
                <p14:modId xmlns:p14="http://schemas.microsoft.com/office/powerpoint/2010/main" val="653629879"/>
              </p:ext>
            </p:extLst>
          </p:nvPr>
        </p:nvGraphicFramePr>
        <p:xfrm>
          <a:off x="0" y="457200"/>
          <a:ext cx="8686800" cy="5694363"/>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a:spLocks noGrp="1"/>
          </p:cNvSpPr>
          <p:nvPr>
            <p:ph type="title" idx="4294967295"/>
          </p:nvPr>
        </p:nvSpPr>
        <p:spPr>
          <a:xfrm>
            <a:off x="0" y="228600"/>
            <a:ext cx="9144000" cy="558800"/>
          </a:xfrm>
        </p:spPr>
        <p:txBody>
          <a:bodyPr>
            <a:noAutofit/>
          </a:bodyPr>
          <a:lstStyle/>
          <a:p>
            <a:pPr>
              <a:defRPr sz="2600" b="1" i="0" u="none" strike="noStrike" kern="1200" baseline="0">
                <a:solidFill>
                  <a:srgbClr val="000000"/>
                </a:solidFill>
                <a:latin typeface="Calibri" pitchFamily="34" charset="0"/>
                <a:ea typeface="+mn-ea"/>
                <a:cs typeface="+mn-cs"/>
              </a:defRPr>
            </a:pPr>
            <a:r>
              <a:rPr lang="en-US" sz="3200" b="1" dirty="0" smtClean="0">
                <a:solidFill>
                  <a:srgbClr val="003F72"/>
                </a:solidFill>
                <a:latin typeface="Tahoma" pitchFamily="34" charset="0"/>
                <a:ea typeface="Tahoma" pitchFamily="34" charset="0"/>
                <a:cs typeface="Tahoma" pitchFamily="34" charset="0"/>
              </a:rPr>
              <a:t>COPD Physician Office Visits,  2008-2010</a:t>
            </a:r>
            <a:endParaRPr lang="en-US" sz="3200" b="1" dirty="0">
              <a:solidFill>
                <a:srgbClr val="003F72"/>
              </a:solidFill>
              <a:latin typeface="Tahoma" pitchFamily="34" charset="0"/>
              <a:ea typeface="Tahoma" pitchFamily="34" charset="0"/>
              <a:cs typeface="Tahoma" pitchFamily="34" charset="0"/>
            </a:endParaRPr>
          </a:p>
        </p:txBody>
      </p:sp>
      <p:sp>
        <p:nvSpPr>
          <p:cNvPr id="2" name="Text Placeholder 1"/>
          <p:cNvSpPr>
            <a:spLocks noGrp="1"/>
          </p:cNvSpPr>
          <p:nvPr>
            <p:ph type="body" sz="quarter" idx="4294967295"/>
          </p:nvPr>
        </p:nvSpPr>
        <p:spPr>
          <a:xfrm>
            <a:off x="0" y="6529388"/>
            <a:ext cx="6365875" cy="328612"/>
          </a:xfrm>
        </p:spPr>
        <p:txBody>
          <a:bodyPr>
            <a:normAutofit/>
          </a:bodyPr>
          <a:lstStyle/>
          <a:p>
            <a:pPr marL="0" indent="0">
              <a:buNone/>
            </a:pPr>
            <a:r>
              <a:rPr lang="en-US" sz="1200" dirty="0">
                <a:solidFill>
                  <a:srgbClr val="000000"/>
                </a:solidFill>
                <a:latin typeface="Tahoma" pitchFamily="34" charset="0"/>
                <a:ea typeface="Tahoma" pitchFamily="34" charset="0"/>
                <a:cs typeface="Tahoma" pitchFamily="34" charset="0"/>
              </a:rPr>
              <a:t>SOURCE: </a:t>
            </a:r>
            <a:r>
              <a:rPr lang="en-US" sz="1200" dirty="0" smtClean="0">
                <a:solidFill>
                  <a:srgbClr val="000000"/>
                </a:solidFill>
                <a:latin typeface="Tahoma" pitchFamily="34" charset="0"/>
                <a:ea typeface="Tahoma" pitchFamily="34" charset="0"/>
                <a:cs typeface="Tahoma" pitchFamily="34" charset="0"/>
              </a:rPr>
              <a:t>National </a:t>
            </a:r>
            <a:r>
              <a:rPr lang="en-US" sz="1200" dirty="0">
                <a:solidFill>
                  <a:srgbClr val="000000"/>
                </a:solidFill>
                <a:latin typeface="Tahoma" pitchFamily="34" charset="0"/>
                <a:ea typeface="Tahoma" pitchFamily="34" charset="0"/>
                <a:cs typeface="Tahoma" pitchFamily="34" charset="0"/>
              </a:rPr>
              <a:t>Ambulatory Medical Care </a:t>
            </a:r>
            <a:r>
              <a:rPr lang="en-US" sz="1200" dirty="0" smtClean="0">
                <a:solidFill>
                  <a:srgbClr val="000000"/>
                </a:solidFill>
                <a:latin typeface="Tahoma" pitchFamily="34" charset="0"/>
                <a:ea typeface="Tahoma" pitchFamily="34" charset="0"/>
                <a:cs typeface="Tahoma" pitchFamily="34" charset="0"/>
              </a:rPr>
              <a:t>Survey (NAMCS), CDC/NCHS.</a:t>
            </a:r>
            <a:endParaRPr lang="en-US" sz="1200" dirty="0">
              <a:solidFill>
                <a:srgbClr val="000000"/>
              </a:solidFill>
              <a:latin typeface="Tahoma" pitchFamily="34" charset="0"/>
              <a:ea typeface="Tahoma" pitchFamily="34" charset="0"/>
              <a:cs typeface="Tahoma" pitchFamily="34" charset="0"/>
            </a:endParaRPr>
          </a:p>
          <a:p>
            <a:endParaRPr lang="en-US" sz="1200" dirty="0">
              <a:latin typeface="Tahoma" pitchFamily="34" charset="0"/>
              <a:ea typeface="Tahoma" pitchFamily="34" charset="0"/>
              <a:cs typeface="Tahoma" pitchFamily="34" charset="0"/>
            </a:endParaRPr>
          </a:p>
        </p:txBody>
      </p:sp>
      <p:sp>
        <p:nvSpPr>
          <p:cNvPr id="7"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tint val="75000"/>
                  </a:prstClr>
                </a:solidFill>
                <a:latin typeface="Tahoma" pitchFamily="34" charset="0"/>
                <a:ea typeface="Tahoma" pitchFamily="34" charset="0"/>
                <a:cs typeface="Tahoma" pitchFamily="34" charset="0"/>
              </a:rPr>
              <a:pPr/>
              <a:t>42</a:t>
            </a:fld>
            <a:endParaRPr lang="en-US" dirty="0">
              <a:solidFill>
                <a:prstClr val="black">
                  <a:tint val="75000"/>
                </a:prstClr>
              </a:solidFill>
              <a:latin typeface="Tahoma" pitchFamily="34" charset="0"/>
              <a:ea typeface="Tahoma" pitchFamily="34" charset="0"/>
              <a:cs typeface="Tahoma" pitchFamily="34" charset="0"/>
            </a:endParaRPr>
          </a:p>
        </p:txBody>
      </p:sp>
      <p:sp>
        <p:nvSpPr>
          <p:cNvPr id="6" name="Rectangle 5" descr="2008"/>
          <p:cNvSpPr/>
          <p:nvPr/>
        </p:nvSpPr>
        <p:spPr>
          <a:xfrm>
            <a:off x="2819400" y="1749623"/>
            <a:ext cx="228600" cy="228600"/>
          </a:xfrm>
          <a:prstGeom prst="rect">
            <a:avLst/>
          </a:prstGeom>
          <a:solidFill>
            <a:srgbClr val="0033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solidFill>
                <a:prstClr val="white"/>
              </a:solidFill>
            </a:endParaRPr>
          </a:p>
        </p:txBody>
      </p:sp>
      <p:sp>
        <p:nvSpPr>
          <p:cNvPr id="8" name="TextBox 8"/>
          <p:cNvSpPr txBox="1"/>
          <p:nvPr/>
        </p:nvSpPr>
        <p:spPr>
          <a:xfrm>
            <a:off x="3048000" y="1749623"/>
            <a:ext cx="575799" cy="30777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smtClean="0">
                <a:solidFill>
                  <a:prstClr val="black"/>
                </a:solidFill>
                <a:latin typeface="Tahoma" pitchFamily="34" charset="0"/>
                <a:ea typeface="Tahoma" pitchFamily="34" charset="0"/>
                <a:cs typeface="Tahoma" pitchFamily="34" charset="0"/>
              </a:rPr>
              <a:t>2008</a:t>
            </a:r>
            <a:endParaRPr lang="en-US" sz="1400" dirty="0">
              <a:solidFill>
                <a:prstClr val="black"/>
              </a:solidFill>
              <a:latin typeface="Tahoma" pitchFamily="34" charset="0"/>
              <a:ea typeface="Tahoma" pitchFamily="34" charset="0"/>
              <a:cs typeface="Tahoma" pitchFamily="34" charset="0"/>
            </a:endParaRPr>
          </a:p>
        </p:txBody>
      </p:sp>
      <p:sp>
        <p:nvSpPr>
          <p:cNvPr id="9" name="Rectangle 8" descr="2009"/>
          <p:cNvSpPr/>
          <p:nvPr/>
        </p:nvSpPr>
        <p:spPr>
          <a:xfrm>
            <a:off x="4080999" y="1749623"/>
            <a:ext cx="228600" cy="228600"/>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solidFill>
                <a:prstClr val="white"/>
              </a:solidFill>
            </a:endParaRPr>
          </a:p>
        </p:txBody>
      </p:sp>
      <p:sp>
        <p:nvSpPr>
          <p:cNvPr id="10" name="TextBox 14"/>
          <p:cNvSpPr txBox="1"/>
          <p:nvPr/>
        </p:nvSpPr>
        <p:spPr>
          <a:xfrm>
            <a:off x="4309599" y="1749623"/>
            <a:ext cx="575799" cy="30777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smtClean="0">
                <a:solidFill>
                  <a:prstClr val="black"/>
                </a:solidFill>
                <a:latin typeface="Tahoma" pitchFamily="34" charset="0"/>
                <a:ea typeface="Tahoma" pitchFamily="34" charset="0"/>
                <a:cs typeface="Tahoma" pitchFamily="34" charset="0"/>
              </a:rPr>
              <a:t>2009</a:t>
            </a:r>
            <a:endParaRPr lang="en-US" sz="1400" dirty="0">
              <a:solidFill>
                <a:prstClr val="black"/>
              </a:solidFill>
              <a:latin typeface="Tahoma" pitchFamily="34" charset="0"/>
              <a:ea typeface="Tahoma" pitchFamily="34" charset="0"/>
              <a:cs typeface="Tahoma" pitchFamily="34" charset="0"/>
            </a:endParaRPr>
          </a:p>
        </p:txBody>
      </p:sp>
      <p:sp>
        <p:nvSpPr>
          <p:cNvPr id="11" name="Rectangle 10" descr="2010"/>
          <p:cNvSpPr/>
          <p:nvPr/>
        </p:nvSpPr>
        <p:spPr>
          <a:xfrm>
            <a:off x="5105400" y="1749623"/>
            <a:ext cx="228600" cy="228600"/>
          </a:xfrm>
          <a:prstGeom prst="rect">
            <a:avLst/>
          </a:prstGeom>
          <a:solidFill>
            <a:srgbClr val="6699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solidFill>
                <a:prstClr val="white"/>
              </a:solidFill>
            </a:endParaRPr>
          </a:p>
        </p:txBody>
      </p:sp>
      <p:sp>
        <p:nvSpPr>
          <p:cNvPr id="12" name="TextBox 14"/>
          <p:cNvSpPr txBox="1"/>
          <p:nvPr/>
        </p:nvSpPr>
        <p:spPr>
          <a:xfrm>
            <a:off x="5334000" y="1749623"/>
            <a:ext cx="575799" cy="30777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smtClean="0">
                <a:solidFill>
                  <a:prstClr val="black"/>
                </a:solidFill>
                <a:latin typeface="Tahoma" pitchFamily="34" charset="0"/>
                <a:ea typeface="Tahoma" pitchFamily="34" charset="0"/>
                <a:cs typeface="Tahoma" pitchFamily="34" charset="0"/>
              </a:rPr>
              <a:t>2010</a:t>
            </a:r>
            <a:endParaRPr lang="en-US" sz="1400" dirty="0">
              <a:solidFill>
                <a:prstClr val="black"/>
              </a:solidFill>
              <a:latin typeface="Tahoma" pitchFamily="34" charset="0"/>
              <a:ea typeface="Tahoma" pitchFamily="34" charset="0"/>
              <a:cs typeface="Tahoma" pitchFamily="34" charset="0"/>
            </a:endParaRPr>
          </a:p>
        </p:txBody>
      </p:sp>
      <p:sp>
        <p:nvSpPr>
          <p:cNvPr id="13" name="Text Box 5"/>
          <p:cNvSpPr txBox="1">
            <a:spLocks noChangeArrowheads="1"/>
          </p:cNvSpPr>
          <p:nvPr/>
        </p:nvSpPr>
        <p:spPr bwMode="auto">
          <a:xfrm>
            <a:off x="-17929" y="6324600"/>
            <a:ext cx="8686800"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dirty="0" smtClean="0">
                <a:solidFill>
                  <a:prstClr val="black"/>
                </a:solidFill>
                <a:latin typeface="Tahoma" pitchFamily="34" charset="0"/>
                <a:ea typeface="Tahoma" pitchFamily="34" charset="0"/>
                <a:cs typeface="Tahoma" pitchFamily="34" charset="0"/>
              </a:rPr>
              <a:t>NOTES: </a:t>
            </a: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Data are for physician office visits </a:t>
            </a:r>
            <a:r>
              <a:rPr lang="en-US" sz="1200" dirty="0" smtClean="0">
                <a:solidFill>
                  <a:prstClr val="black"/>
                </a:solidFill>
                <a:latin typeface="Tahoma" panose="020B0604030504040204" pitchFamily="34" charset="0"/>
                <a:ea typeface="Tahoma" panose="020B0604030504040204" pitchFamily="34" charset="0"/>
                <a:cs typeface="Tahoma" panose="020B0604030504040204" pitchFamily="34" charset="0"/>
              </a:rPr>
              <a:t>with </a:t>
            </a: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a principal diagnosis of COPD (ICD-9-CM code 490-492, 496</a:t>
            </a:r>
            <a:r>
              <a:rPr lang="en-US" sz="1200"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endParaRPr lang="en-US" sz="1200" dirty="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219714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descr="Graph"/>
          <p:cNvGraphicFramePr>
            <a:graphicFrameLocks noGrp="1"/>
          </p:cNvGraphicFramePr>
          <p:nvPr>
            <p:ph idx="4294967295"/>
            <p:extLst>
              <p:ext uri="{D42A27DB-BD31-4B8C-83A1-F6EECF244321}">
                <p14:modId xmlns:p14="http://schemas.microsoft.com/office/powerpoint/2010/main" val="3191567210"/>
              </p:ext>
            </p:extLst>
          </p:nvPr>
        </p:nvGraphicFramePr>
        <p:xfrm>
          <a:off x="0" y="457200"/>
          <a:ext cx="8686800" cy="5694363"/>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a:spLocks noGrp="1"/>
          </p:cNvSpPr>
          <p:nvPr>
            <p:ph type="title" idx="4294967295"/>
          </p:nvPr>
        </p:nvSpPr>
        <p:spPr>
          <a:xfrm>
            <a:off x="0" y="228600"/>
            <a:ext cx="9144000" cy="558800"/>
          </a:xfrm>
        </p:spPr>
        <p:txBody>
          <a:bodyPr>
            <a:noAutofit/>
          </a:bodyPr>
          <a:lstStyle/>
          <a:p>
            <a:pPr>
              <a:defRPr sz="2600" b="1" i="0" u="none" strike="noStrike" kern="1200" baseline="0">
                <a:solidFill>
                  <a:srgbClr val="000000"/>
                </a:solidFill>
                <a:latin typeface="Calibri" pitchFamily="34" charset="0"/>
                <a:ea typeface="+mn-ea"/>
                <a:cs typeface="+mn-cs"/>
              </a:defRPr>
            </a:pPr>
            <a:r>
              <a:rPr lang="en-US" sz="3200" b="1" dirty="0" smtClean="0">
                <a:solidFill>
                  <a:srgbClr val="003F72"/>
                </a:solidFill>
                <a:latin typeface="Tahoma" pitchFamily="34" charset="0"/>
                <a:ea typeface="Tahoma" pitchFamily="34" charset="0"/>
                <a:cs typeface="Tahoma" pitchFamily="34" charset="0"/>
              </a:rPr>
              <a:t>COPD Physician Office Visits,  2008-2010</a:t>
            </a:r>
            <a:endParaRPr lang="en-US" sz="3200" b="1" dirty="0">
              <a:solidFill>
                <a:srgbClr val="003F72"/>
              </a:solidFill>
              <a:latin typeface="Tahoma" pitchFamily="34" charset="0"/>
              <a:ea typeface="Tahoma" pitchFamily="34" charset="0"/>
              <a:cs typeface="Tahoma" pitchFamily="34" charset="0"/>
            </a:endParaRPr>
          </a:p>
        </p:txBody>
      </p:sp>
      <p:sp>
        <p:nvSpPr>
          <p:cNvPr id="2" name="Text Placeholder 1"/>
          <p:cNvSpPr>
            <a:spLocks noGrp="1"/>
          </p:cNvSpPr>
          <p:nvPr>
            <p:ph type="body" sz="quarter" idx="4294967295"/>
          </p:nvPr>
        </p:nvSpPr>
        <p:spPr>
          <a:xfrm>
            <a:off x="0" y="6529388"/>
            <a:ext cx="6365875" cy="328612"/>
          </a:xfrm>
        </p:spPr>
        <p:txBody>
          <a:bodyPr>
            <a:normAutofit/>
          </a:bodyPr>
          <a:lstStyle/>
          <a:p>
            <a:pPr marL="0" indent="0">
              <a:buNone/>
            </a:pPr>
            <a:r>
              <a:rPr lang="en-US" sz="1200" dirty="0">
                <a:solidFill>
                  <a:srgbClr val="000000"/>
                </a:solidFill>
                <a:latin typeface="Tahoma" pitchFamily="34" charset="0"/>
                <a:ea typeface="Tahoma" pitchFamily="34" charset="0"/>
                <a:cs typeface="Tahoma" pitchFamily="34" charset="0"/>
              </a:rPr>
              <a:t>SOURCE: </a:t>
            </a:r>
            <a:r>
              <a:rPr lang="en-US" sz="1200" dirty="0" smtClean="0">
                <a:solidFill>
                  <a:srgbClr val="000000"/>
                </a:solidFill>
                <a:latin typeface="Tahoma" pitchFamily="34" charset="0"/>
                <a:ea typeface="Tahoma" pitchFamily="34" charset="0"/>
                <a:cs typeface="Tahoma" pitchFamily="34" charset="0"/>
              </a:rPr>
              <a:t>National </a:t>
            </a:r>
            <a:r>
              <a:rPr lang="en-US" sz="1200" dirty="0">
                <a:solidFill>
                  <a:srgbClr val="000000"/>
                </a:solidFill>
                <a:latin typeface="Tahoma" pitchFamily="34" charset="0"/>
                <a:ea typeface="Tahoma" pitchFamily="34" charset="0"/>
                <a:cs typeface="Tahoma" pitchFamily="34" charset="0"/>
              </a:rPr>
              <a:t>Ambulatory Medical Care </a:t>
            </a:r>
            <a:r>
              <a:rPr lang="en-US" sz="1200" dirty="0" smtClean="0">
                <a:solidFill>
                  <a:srgbClr val="000000"/>
                </a:solidFill>
                <a:latin typeface="Tahoma" pitchFamily="34" charset="0"/>
                <a:ea typeface="Tahoma" pitchFamily="34" charset="0"/>
                <a:cs typeface="Tahoma" pitchFamily="34" charset="0"/>
              </a:rPr>
              <a:t>Survey (NAMCS), CDC/NCHS.</a:t>
            </a:r>
            <a:endParaRPr lang="en-US" sz="1200" dirty="0">
              <a:solidFill>
                <a:srgbClr val="000000"/>
              </a:solidFill>
              <a:latin typeface="Tahoma" pitchFamily="34" charset="0"/>
              <a:ea typeface="Tahoma" pitchFamily="34" charset="0"/>
              <a:cs typeface="Tahoma" pitchFamily="34" charset="0"/>
            </a:endParaRPr>
          </a:p>
          <a:p>
            <a:endParaRPr lang="en-US" sz="1200" dirty="0">
              <a:latin typeface="Tahoma" pitchFamily="34" charset="0"/>
              <a:ea typeface="Tahoma" pitchFamily="34" charset="0"/>
              <a:cs typeface="Tahoma" pitchFamily="34" charset="0"/>
            </a:endParaRPr>
          </a:p>
        </p:txBody>
      </p:sp>
      <p:sp>
        <p:nvSpPr>
          <p:cNvPr id="7"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tint val="75000"/>
                  </a:prstClr>
                </a:solidFill>
                <a:latin typeface="Tahoma" pitchFamily="34" charset="0"/>
                <a:ea typeface="Tahoma" pitchFamily="34" charset="0"/>
                <a:cs typeface="Tahoma" pitchFamily="34" charset="0"/>
              </a:rPr>
              <a:pPr/>
              <a:t>43</a:t>
            </a:fld>
            <a:endParaRPr lang="en-US" dirty="0">
              <a:solidFill>
                <a:prstClr val="black">
                  <a:tint val="75000"/>
                </a:prstClr>
              </a:solidFill>
              <a:latin typeface="Tahoma" pitchFamily="34" charset="0"/>
              <a:ea typeface="Tahoma" pitchFamily="34" charset="0"/>
              <a:cs typeface="Tahoma" pitchFamily="34" charset="0"/>
            </a:endParaRPr>
          </a:p>
        </p:txBody>
      </p:sp>
      <p:sp>
        <p:nvSpPr>
          <p:cNvPr id="6" name="Rectangle 5" descr="2008"/>
          <p:cNvSpPr/>
          <p:nvPr/>
        </p:nvSpPr>
        <p:spPr>
          <a:xfrm>
            <a:off x="2819400" y="1749623"/>
            <a:ext cx="228600" cy="228600"/>
          </a:xfrm>
          <a:prstGeom prst="rect">
            <a:avLst/>
          </a:prstGeom>
          <a:solidFill>
            <a:srgbClr val="0033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solidFill>
                <a:prstClr val="white"/>
              </a:solidFill>
            </a:endParaRPr>
          </a:p>
        </p:txBody>
      </p:sp>
      <p:sp>
        <p:nvSpPr>
          <p:cNvPr id="8" name="TextBox 8"/>
          <p:cNvSpPr txBox="1"/>
          <p:nvPr/>
        </p:nvSpPr>
        <p:spPr>
          <a:xfrm>
            <a:off x="3048000" y="1749623"/>
            <a:ext cx="575799" cy="30777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smtClean="0">
                <a:solidFill>
                  <a:prstClr val="black"/>
                </a:solidFill>
                <a:latin typeface="Tahoma" pitchFamily="34" charset="0"/>
                <a:ea typeface="Tahoma" pitchFamily="34" charset="0"/>
                <a:cs typeface="Tahoma" pitchFamily="34" charset="0"/>
              </a:rPr>
              <a:t>2008</a:t>
            </a:r>
            <a:endParaRPr lang="en-US" sz="1400" dirty="0">
              <a:solidFill>
                <a:prstClr val="black"/>
              </a:solidFill>
              <a:latin typeface="Tahoma" pitchFamily="34" charset="0"/>
              <a:ea typeface="Tahoma" pitchFamily="34" charset="0"/>
              <a:cs typeface="Tahoma" pitchFamily="34" charset="0"/>
            </a:endParaRPr>
          </a:p>
        </p:txBody>
      </p:sp>
      <p:sp>
        <p:nvSpPr>
          <p:cNvPr id="9" name="Rectangle 8" descr="2009"/>
          <p:cNvSpPr/>
          <p:nvPr/>
        </p:nvSpPr>
        <p:spPr>
          <a:xfrm>
            <a:off x="4080999" y="1749623"/>
            <a:ext cx="228600" cy="228600"/>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solidFill>
                <a:prstClr val="white"/>
              </a:solidFill>
            </a:endParaRPr>
          </a:p>
        </p:txBody>
      </p:sp>
      <p:sp>
        <p:nvSpPr>
          <p:cNvPr id="10" name="TextBox 14"/>
          <p:cNvSpPr txBox="1"/>
          <p:nvPr/>
        </p:nvSpPr>
        <p:spPr>
          <a:xfrm>
            <a:off x="4309599" y="1749623"/>
            <a:ext cx="575799" cy="30777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smtClean="0">
                <a:solidFill>
                  <a:prstClr val="black"/>
                </a:solidFill>
                <a:latin typeface="Tahoma" pitchFamily="34" charset="0"/>
                <a:ea typeface="Tahoma" pitchFamily="34" charset="0"/>
                <a:cs typeface="Tahoma" pitchFamily="34" charset="0"/>
              </a:rPr>
              <a:t>2009</a:t>
            </a:r>
            <a:endParaRPr lang="en-US" sz="1400" dirty="0">
              <a:solidFill>
                <a:prstClr val="black"/>
              </a:solidFill>
              <a:latin typeface="Tahoma" pitchFamily="34" charset="0"/>
              <a:ea typeface="Tahoma" pitchFamily="34" charset="0"/>
              <a:cs typeface="Tahoma" pitchFamily="34" charset="0"/>
            </a:endParaRPr>
          </a:p>
        </p:txBody>
      </p:sp>
      <p:sp>
        <p:nvSpPr>
          <p:cNvPr id="11" name="Rectangle 10" descr="2010"/>
          <p:cNvSpPr/>
          <p:nvPr/>
        </p:nvSpPr>
        <p:spPr>
          <a:xfrm>
            <a:off x="5105400" y="1749623"/>
            <a:ext cx="228600" cy="228600"/>
          </a:xfrm>
          <a:prstGeom prst="rect">
            <a:avLst/>
          </a:prstGeom>
          <a:solidFill>
            <a:srgbClr val="6699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solidFill>
                <a:prstClr val="white"/>
              </a:solidFill>
            </a:endParaRPr>
          </a:p>
        </p:txBody>
      </p:sp>
      <p:sp>
        <p:nvSpPr>
          <p:cNvPr id="12" name="TextBox 14"/>
          <p:cNvSpPr txBox="1"/>
          <p:nvPr/>
        </p:nvSpPr>
        <p:spPr>
          <a:xfrm>
            <a:off x="5334000" y="1749623"/>
            <a:ext cx="575799" cy="30777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smtClean="0">
                <a:solidFill>
                  <a:prstClr val="black"/>
                </a:solidFill>
                <a:latin typeface="Tahoma" pitchFamily="34" charset="0"/>
                <a:ea typeface="Tahoma" pitchFamily="34" charset="0"/>
                <a:cs typeface="Tahoma" pitchFamily="34" charset="0"/>
              </a:rPr>
              <a:t>2010</a:t>
            </a:r>
            <a:endParaRPr lang="en-US" sz="1400" dirty="0">
              <a:solidFill>
                <a:prstClr val="black"/>
              </a:solidFill>
              <a:latin typeface="Tahoma" pitchFamily="34" charset="0"/>
              <a:ea typeface="Tahoma" pitchFamily="34" charset="0"/>
              <a:cs typeface="Tahoma" pitchFamily="34" charset="0"/>
            </a:endParaRPr>
          </a:p>
        </p:txBody>
      </p:sp>
      <p:sp>
        <p:nvSpPr>
          <p:cNvPr id="13" name="Text Box 5"/>
          <p:cNvSpPr txBox="1">
            <a:spLocks noChangeArrowheads="1"/>
          </p:cNvSpPr>
          <p:nvPr/>
        </p:nvSpPr>
        <p:spPr bwMode="auto">
          <a:xfrm>
            <a:off x="-17929" y="6091535"/>
            <a:ext cx="868680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dirty="0" smtClean="0">
                <a:solidFill>
                  <a:prstClr val="black"/>
                </a:solidFill>
                <a:latin typeface="Tahoma" pitchFamily="34" charset="0"/>
                <a:ea typeface="Tahoma" pitchFamily="34" charset="0"/>
                <a:cs typeface="Tahoma" pitchFamily="34" charset="0"/>
              </a:rPr>
              <a:t>NOTES: Data </a:t>
            </a:r>
            <a:r>
              <a:rPr lang="en-US" sz="1200" dirty="0">
                <a:solidFill>
                  <a:prstClr val="black"/>
                </a:solidFill>
                <a:latin typeface="Tahoma" pitchFamily="34" charset="0"/>
                <a:ea typeface="Tahoma" pitchFamily="34" charset="0"/>
                <a:cs typeface="Tahoma" pitchFamily="34" charset="0"/>
              </a:rPr>
              <a:t>are for </a:t>
            </a:r>
            <a:r>
              <a:rPr lang="en-US" sz="1200" dirty="0" smtClean="0">
                <a:solidFill>
                  <a:prstClr val="black"/>
                </a:solidFill>
                <a:latin typeface="Tahoma" pitchFamily="34" charset="0"/>
                <a:ea typeface="Tahoma" pitchFamily="34" charset="0"/>
                <a:cs typeface="Tahoma" pitchFamily="34" charset="0"/>
              </a:rPr>
              <a:t>physician office visits made by patients with COPD based on the chronic conditions checkbox or any-listed diagnosis of COPD (</a:t>
            </a:r>
            <a:r>
              <a:rPr lang="en-US" sz="1200" dirty="0">
                <a:solidFill>
                  <a:prstClr val="black"/>
                </a:solidFill>
                <a:latin typeface="Tahoma" pitchFamily="34" charset="0"/>
                <a:ea typeface="Tahoma" pitchFamily="34" charset="0"/>
                <a:cs typeface="Tahoma" pitchFamily="34" charset="0"/>
              </a:rPr>
              <a:t>ICD-9-CM code 490-492, </a:t>
            </a:r>
            <a:r>
              <a:rPr lang="en-US" sz="1200" dirty="0" smtClean="0">
                <a:solidFill>
                  <a:prstClr val="black"/>
                </a:solidFill>
                <a:latin typeface="Tahoma" pitchFamily="34" charset="0"/>
                <a:ea typeface="Tahoma" pitchFamily="34" charset="0"/>
                <a:cs typeface="Tahoma" pitchFamily="34" charset="0"/>
              </a:rPr>
              <a:t>496). </a:t>
            </a:r>
            <a:endParaRPr lang="en-US" sz="1200" dirty="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951339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0" y="457200"/>
            <a:ext cx="9144000" cy="1295400"/>
          </a:xfrm>
        </p:spPr>
        <p:txBody>
          <a:bodyPr>
            <a:noAutofit/>
          </a:bodyPr>
          <a:lstStyle/>
          <a:p>
            <a:pPr algn="ctr"/>
            <a:r>
              <a:rPr lang="en-US" sz="3000" dirty="0" smtClean="0">
                <a:latin typeface="Arial Black" panose="020B0A04020102020204" pitchFamily="34" charset="0"/>
              </a:rPr>
              <a:t>Sleeping, Breathing, and Quality of Life: </a:t>
            </a:r>
            <a:br>
              <a:rPr lang="en-US" sz="3000" dirty="0" smtClean="0">
                <a:latin typeface="Arial Black" panose="020B0A04020102020204" pitchFamily="34" charset="0"/>
              </a:rPr>
            </a:br>
            <a:r>
              <a:rPr lang="en-US" sz="1800" dirty="0"/>
              <a:t>Perspectives from: </a:t>
            </a:r>
            <a:r>
              <a:rPr lang="en-US" sz="3200" dirty="0"/>
              <a:t/>
            </a:r>
            <a:br>
              <a:rPr lang="en-US" sz="3200" dirty="0"/>
            </a:br>
            <a:r>
              <a:rPr lang="en-US" sz="2800" dirty="0" smtClean="0"/>
              <a:t>National </a:t>
            </a:r>
            <a:r>
              <a:rPr lang="en-US" sz="2800" dirty="0"/>
              <a:t>Heart, Lung, and Blood Institute</a:t>
            </a:r>
            <a:br>
              <a:rPr lang="en-US" sz="2800" dirty="0"/>
            </a:br>
            <a:r>
              <a:rPr lang="en-US" sz="2800" dirty="0"/>
              <a:t>National Institute of Allergy and Infectious Diseases</a:t>
            </a:r>
            <a:br>
              <a:rPr lang="en-US" sz="2800" dirty="0"/>
            </a:br>
            <a:r>
              <a:rPr lang="en-US" sz="2800" dirty="0"/>
              <a:t>National Institute of Environmental Health Sciences</a:t>
            </a:r>
            <a:endParaRPr lang="en-US" sz="2800" dirty="0">
              <a:latin typeface="+mj-lt"/>
            </a:endParaRPr>
          </a:p>
        </p:txBody>
      </p:sp>
      <p:sp>
        <p:nvSpPr>
          <p:cNvPr id="4" name="Title 3"/>
          <p:cNvSpPr txBox="1">
            <a:spLocks/>
          </p:cNvSpPr>
          <p:nvPr/>
        </p:nvSpPr>
        <p:spPr bwMode="auto">
          <a:xfrm>
            <a:off x="152400" y="5528592"/>
            <a:ext cx="89916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sz="3600" b="1">
                <a:solidFill>
                  <a:srgbClr val="FADA63"/>
                </a:solidFill>
                <a:latin typeface="Arial" pitchFamily="34" charset="0"/>
                <a:ea typeface="ＭＳ Ｐゴシック" pitchFamily="84" charset="-128"/>
                <a:cs typeface="Arial" pitchFamily="34" charset="0"/>
              </a:defRPr>
            </a:lvl1pPr>
            <a:lvl2pPr algn="l" rtl="0" eaLnBrk="1" fontAlgn="base" hangingPunct="1">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1" fontAlgn="base" hangingPunct="1">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1" fontAlgn="base" hangingPunct="1">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1" fontAlgn="base" hangingPunct="1">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a:lstStyle>
          <a:p>
            <a:pPr algn="ctr"/>
            <a:endParaRPr lang="en-US" sz="1600" dirty="0" smtClean="0">
              <a:solidFill>
                <a:srgbClr val="000000"/>
              </a:solidFill>
            </a:endParaRPr>
          </a:p>
          <a:p>
            <a:pPr algn="ctr"/>
            <a:endParaRPr lang="en-US" sz="1600" dirty="0">
              <a:solidFill>
                <a:srgbClr val="000000"/>
              </a:solidFill>
            </a:endParaRPr>
          </a:p>
          <a:p>
            <a:pPr algn="ctr"/>
            <a:endParaRPr lang="en-US" sz="1600" dirty="0" smtClean="0">
              <a:solidFill>
                <a:srgbClr val="000000"/>
              </a:solidFill>
            </a:endParaRPr>
          </a:p>
          <a:p>
            <a:pPr algn="ctr"/>
            <a:endParaRPr lang="en-US" sz="1600" dirty="0">
              <a:solidFill>
                <a:srgbClr val="000000"/>
              </a:solidFill>
            </a:endParaRPr>
          </a:p>
          <a:p>
            <a:pPr algn="ctr"/>
            <a:r>
              <a:rPr lang="en-US" sz="2200" dirty="0" smtClean="0">
                <a:solidFill>
                  <a:srgbClr val="000000"/>
                </a:solidFill>
              </a:rPr>
              <a:t>Gary H. Gibbons, MD, Director</a:t>
            </a:r>
          </a:p>
          <a:p>
            <a:pPr algn="ctr"/>
            <a:r>
              <a:rPr lang="en-US" sz="1600" dirty="0" smtClean="0">
                <a:solidFill>
                  <a:srgbClr val="000000"/>
                </a:solidFill>
              </a:rPr>
              <a:t>National Heart, Lung, and Blood Institute</a:t>
            </a:r>
          </a:p>
          <a:p>
            <a:pPr algn="ctr"/>
            <a:r>
              <a:rPr lang="en-US" sz="1200" dirty="0" smtClean="0">
                <a:solidFill>
                  <a:srgbClr val="000000"/>
                </a:solidFill>
              </a:rPr>
              <a:t>December 5, 2013</a:t>
            </a:r>
          </a:p>
          <a:p>
            <a:pPr algn="ctr"/>
            <a:endParaRPr lang="en-US" sz="2800" dirty="0">
              <a:latin typeface="Trebuchet MS"/>
            </a:endParaRPr>
          </a:p>
        </p:txBody>
      </p:sp>
    </p:spTree>
    <p:extLst>
      <p:ext uri="{BB962C8B-B14F-4D97-AF65-F5344CB8AC3E}">
        <p14:creationId xmlns:p14="http://schemas.microsoft.com/office/powerpoint/2010/main" val="33223312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2" descr="&quot; &quot;"/>
          <p:cNvSpPr>
            <a:spLocks noChangeAspect="1"/>
          </p:cNvSpPr>
          <p:nvPr/>
        </p:nvSpPr>
        <p:spPr bwMode="auto">
          <a:xfrm rot="14197669" flipV="1">
            <a:off x="6975974" y="4941505"/>
            <a:ext cx="1823965" cy="1815262"/>
          </a:xfrm>
          <a:custGeom>
            <a:avLst/>
            <a:gdLst/>
            <a:ahLst/>
            <a:cxnLst>
              <a:cxn ang="0">
                <a:pos x="1543" y="4"/>
              </a:cxn>
              <a:cxn ang="0">
                <a:pos x="2117" y="0"/>
              </a:cxn>
              <a:cxn ang="0">
                <a:pos x="2168" y="300"/>
              </a:cxn>
              <a:cxn ang="0">
                <a:pos x="2306" y="317"/>
              </a:cxn>
              <a:cxn ang="0">
                <a:pos x="2434" y="369"/>
              </a:cxn>
              <a:cxn ang="0">
                <a:pos x="2567" y="429"/>
              </a:cxn>
              <a:cxn ang="0">
                <a:pos x="2683" y="501"/>
              </a:cxn>
              <a:cxn ang="0">
                <a:pos x="2923" y="330"/>
              </a:cxn>
              <a:cxn ang="0">
                <a:pos x="3326" y="741"/>
              </a:cxn>
              <a:cxn ang="0">
                <a:pos x="3158" y="986"/>
              </a:cxn>
              <a:cxn ang="0">
                <a:pos x="3231" y="1097"/>
              </a:cxn>
              <a:cxn ang="0">
                <a:pos x="3283" y="1213"/>
              </a:cxn>
              <a:cxn ang="0">
                <a:pos x="3326" y="1350"/>
              </a:cxn>
              <a:cxn ang="0">
                <a:pos x="3368" y="1483"/>
              </a:cxn>
              <a:cxn ang="0">
                <a:pos x="3664" y="1539"/>
              </a:cxn>
              <a:cxn ang="0">
                <a:pos x="3668" y="2109"/>
              </a:cxn>
              <a:cxn ang="0">
                <a:pos x="3368" y="2169"/>
              </a:cxn>
              <a:cxn ang="0">
                <a:pos x="3343" y="2301"/>
              </a:cxn>
              <a:cxn ang="0">
                <a:pos x="3287" y="2430"/>
              </a:cxn>
              <a:cxn ang="0">
                <a:pos x="3236" y="2546"/>
              </a:cxn>
              <a:cxn ang="0">
                <a:pos x="3171" y="2679"/>
              </a:cxn>
              <a:cxn ang="0">
                <a:pos x="3321" y="2910"/>
              </a:cxn>
              <a:cxn ang="0">
                <a:pos x="2910" y="3313"/>
              </a:cxn>
              <a:cxn ang="0">
                <a:pos x="2687" y="3146"/>
              </a:cxn>
              <a:cxn ang="0">
                <a:pos x="2584" y="3210"/>
              </a:cxn>
              <a:cxn ang="0">
                <a:pos x="2451" y="3279"/>
              </a:cxn>
              <a:cxn ang="0">
                <a:pos x="2318" y="3321"/>
              </a:cxn>
              <a:cxn ang="0">
                <a:pos x="2168" y="3356"/>
              </a:cxn>
              <a:cxn ang="0">
                <a:pos x="2134" y="3651"/>
              </a:cxn>
              <a:cxn ang="0">
                <a:pos x="1556" y="3647"/>
              </a:cxn>
              <a:cxn ang="0">
                <a:pos x="1508" y="3360"/>
              </a:cxn>
              <a:cxn ang="0">
                <a:pos x="1380" y="3330"/>
              </a:cxn>
              <a:cxn ang="0">
                <a:pos x="1256" y="3287"/>
              </a:cxn>
              <a:cxn ang="0">
                <a:pos x="1127" y="3227"/>
              </a:cxn>
              <a:cxn ang="0">
                <a:pos x="1003" y="3146"/>
              </a:cxn>
              <a:cxn ang="0">
                <a:pos x="754" y="3321"/>
              </a:cxn>
              <a:cxn ang="0">
                <a:pos x="347" y="2910"/>
              </a:cxn>
              <a:cxn ang="0">
                <a:pos x="518" y="2670"/>
              </a:cxn>
              <a:cxn ang="0">
                <a:pos x="437" y="2529"/>
              </a:cxn>
              <a:cxn ang="0">
                <a:pos x="386" y="2417"/>
              </a:cxn>
              <a:cxn ang="0">
                <a:pos x="338" y="2293"/>
              </a:cxn>
              <a:cxn ang="0">
                <a:pos x="308" y="2164"/>
              </a:cxn>
              <a:cxn ang="0">
                <a:pos x="0" y="2117"/>
              </a:cxn>
              <a:cxn ang="0">
                <a:pos x="0" y="1581"/>
              </a:cxn>
              <a:cxn ang="0">
                <a:pos x="0" y="1547"/>
              </a:cxn>
              <a:cxn ang="0">
                <a:pos x="313" y="1487"/>
              </a:cxn>
              <a:cxn ang="0">
                <a:pos x="330" y="1393"/>
              </a:cxn>
              <a:cxn ang="0">
                <a:pos x="368" y="1269"/>
              </a:cxn>
              <a:cxn ang="0">
                <a:pos x="424" y="1136"/>
              </a:cxn>
              <a:cxn ang="0">
                <a:pos x="518" y="990"/>
              </a:cxn>
              <a:cxn ang="0">
                <a:pos x="343" y="741"/>
              </a:cxn>
              <a:cxn ang="0">
                <a:pos x="758" y="334"/>
              </a:cxn>
              <a:cxn ang="0">
                <a:pos x="994" y="506"/>
              </a:cxn>
              <a:cxn ang="0">
                <a:pos x="1110" y="433"/>
              </a:cxn>
              <a:cxn ang="0">
                <a:pos x="1213" y="377"/>
              </a:cxn>
              <a:cxn ang="0">
                <a:pos x="1363" y="326"/>
              </a:cxn>
              <a:cxn ang="0">
                <a:pos x="1500" y="287"/>
              </a:cxn>
              <a:cxn ang="0">
                <a:pos x="1543" y="4"/>
              </a:cxn>
            </a:cxnLst>
            <a:rect l="0" t="0" r="r" b="b"/>
            <a:pathLst>
              <a:path w="3668" h="3651">
                <a:moveTo>
                  <a:pt x="1543" y="4"/>
                </a:moveTo>
                <a:lnTo>
                  <a:pt x="2117" y="0"/>
                </a:lnTo>
                <a:lnTo>
                  <a:pt x="2168" y="300"/>
                </a:lnTo>
                <a:lnTo>
                  <a:pt x="2306" y="317"/>
                </a:lnTo>
                <a:lnTo>
                  <a:pt x="2434" y="369"/>
                </a:lnTo>
                <a:lnTo>
                  <a:pt x="2567" y="429"/>
                </a:lnTo>
                <a:lnTo>
                  <a:pt x="2683" y="501"/>
                </a:lnTo>
                <a:lnTo>
                  <a:pt x="2923" y="330"/>
                </a:lnTo>
                <a:lnTo>
                  <a:pt x="3326" y="741"/>
                </a:lnTo>
                <a:lnTo>
                  <a:pt x="3158" y="986"/>
                </a:lnTo>
                <a:lnTo>
                  <a:pt x="3231" y="1097"/>
                </a:lnTo>
                <a:lnTo>
                  <a:pt x="3283" y="1213"/>
                </a:lnTo>
                <a:lnTo>
                  <a:pt x="3326" y="1350"/>
                </a:lnTo>
                <a:lnTo>
                  <a:pt x="3368" y="1483"/>
                </a:lnTo>
                <a:lnTo>
                  <a:pt x="3664" y="1539"/>
                </a:lnTo>
                <a:lnTo>
                  <a:pt x="3668" y="2109"/>
                </a:lnTo>
                <a:lnTo>
                  <a:pt x="3368" y="2169"/>
                </a:lnTo>
                <a:lnTo>
                  <a:pt x="3343" y="2301"/>
                </a:lnTo>
                <a:lnTo>
                  <a:pt x="3287" y="2430"/>
                </a:lnTo>
                <a:lnTo>
                  <a:pt x="3236" y="2546"/>
                </a:lnTo>
                <a:lnTo>
                  <a:pt x="3171" y="2679"/>
                </a:lnTo>
                <a:lnTo>
                  <a:pt x="3321" y="2910"/>
                </a:lnTo>
                <a:lnTo>
                  <a:pt x="2910" y="3313"/>
                </a:lnTo>
                <a:lnTo>
                  <a:pt x="2687" y="3146"/>
                </a:lnTo>
                <a:lnTo>
                  <a:pt x="2584" y="3210"/>
                </a:lnTo>
                <a:lnTo>
                  <a:pt x="2451" y="3279"/>
                </a:lnTo>
                <a:lnTo>
                  <a:pt x="2318" y="3321"/>
                </a:lnTo>
                <a:lnTo>
                  <a:pt x="2168" y="3356"/>
                </a:lnTo>
                <a:lnTo>
                  <a:pt x="2134" y="3651"/>
                </a:lnTo>
                <a:lnTo>
                  <a:pt x="1556" y="3647"/>
                </a:lnTo>
                <a:lnTo>
                  <a:pt x="1508" y="3360"/>
                </a:lnTo>
                <a:cubicBezTo>
                  <a:pt x="1465" y="3350"/>
                  <a:pt x="1380" y="3330"/>
                  <a:pt x="1380" y="3330"/>
                </a:cubicBezTo>
                <a:lnTo>
                  <a:pt x="1256" y="3287"/>
                </a:lnTo>
                <a:lnTo>
                  <a:pt x="1127" y="3227"/>
                </a:lnTo>
                <a:lnTo>
                  <a:pt x="1003" y="3146"/>
                </a:lnTo>
                <a:lnTo>
                  <a:pt x="754" y="3321"/>
                </a:lnTo>
                <a:lnTo>
                  <a:pt x="347" y="2910"/>
                </a:lnTo>
                <a:lnTo>
                  <a:pt x="518" y="2670"/>
                </a:lnTo>
                <a:lnTo>
                  <a:pt x="437" y="2529"/>
                </a:lnTo>
                <a:lnTo>
                  <a:pt x="386" y="2417"/>
                </a:lnTo>
                <a:lnTo>
                  <a:pt x="338" y="2293"/>
                </a:lnTo>
                <a:lnTo>
                  <a:pt x="308" y="2164"/>
                </a:lnTo>
                <a:lnTo>
                  <a:pt x="0" y="2117"/>
                </a:lnTo>
                <a:lnTo>
                  <a:pt x="0" y="1581"/>
                </a:lnTo>
                <a:lnTo>
                  <a:pt x="0" y="1547"/>
                </a:lnTo>
                <a:lnTo>
                  <a:pt x="313" y="1487"/>
                </a:lnTo>
                <a:lnTo>
                  <a:pt x="330" y="1393"/>
                </a:lnTo>
                <a:lnTo>
                  <a:pt x="368" y="1269"/>
                </a:lnTo>
                <a:lnTo>
                  <a:pt x="424" y="1136"/>
                </a:lnTo>
                <a:lnTo>
                  <a:pt x="518" y="990"/>
                </a:lnTo>
                <a:lnTo>
                  <a:pt x="343" y="741"/>
                </a:lnTo>
                <a:lnTo>
                  <a:pt x="758" y="334"/>
                </a:lnTo>
                <a:lnTo>
                  <a:pt x="994" y="506"/>
                </a:lnTo>
                <a:lnTo>
                  <a:pt x="1110" y="433"/>
                </a:lnTo>
                <a:lnTo>
                  <a:pt x="1213" y="377"/>
                </a:lnTo>
                <a:lnTo>
                  <a:pt x="1363" y="326"/>
                </a:lnTo>
                <a:lnTo>
                  <a:pt x="1500" y="287"/>
                </a:lnTo>
                <a:lnTo>
                  <a:pt x="1543" y="4"/>
                </a:lnTo>
                <a:close/>
              </a:path>
            </a:pathLst>
          </a:custGeom>
          <a:gradFill flip="none" rotWithShape="1">
            <a:gsLst>
              <a:gs pos="0">
                <a:srgbClr val="19C3FF">
                  <a:shade val="30000"/>
                  <a:satMod val="115000"/>
                </a:srgbClr>
              </a:gs>
              <a:gs pos="50000">
                <a:srgbClr val="19C3FF">
                  <a:shade val="67500"/>
                  <a:satMod val="115000"/>
                </a:srgbClr>
              </a:gs>
              <a:gs pos="100000">
                <a:srgbClr val="19C3FF">
                  <a:shade val="100000"/>
                  <a:satMod val="115000"/>
                </a:srgbClr>
              </a:gs>
            </a:gsLst>
            <a:path path="circle">
              <a:fillToRect t="100000" r="100000"/>
            </a:path>
            <a:tileRect l="-100000" b="-100000"/>
          </a:gradFill>
          <a:ln w="9525">
            <a:noFill/>
            <a:round/>
            <a:headEnd/>
            <a:tailEnd/>
          </a:ln>
          <a:scene3d>
            <a:camera prst="orthographicFront"/>
            <a:lightRig rig="threePt" dir="t">
              <a:rot lat="0" lon="0" rev="13800000"/>
            </a:lightRig>
          </a:scene3d>
          <a:sp3d>
            <a:bevelT/>
          </a:sp3d>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0" name="Freeform 2" descr="&quot; &quot;"/>
          <p:cNvSpPr>
            <a:spLocks noChangeAspect="1"/>
          </p:cNvSpPr>
          <p:nvPr/>
        </p:nvSpPr>
        <p:spPr bwMode="auto">
          <a:xfrm rot="8759550">
            <a:off x="5084135" y="4908496"/>
            <a:ext cx="1823965" cy="1815262"/>
          </a:xfrm>
          <a:custGeom>
            <a:avLst/>
            <a:gdLst/>
            <a:ahLst/>
            <a:cxnLst>
              <a:cxn ang="0">
                <a:pos x="1543" y="4"/>
              </a:cxn>
              <a:cxn ang="0">
                <a:pos x="2117" y="0"/>
              </a:cxn>
              <a:cxn ang="0">
                <a:pos x="2168" y="300"/>
              </a:cxn>
              <a:cxn ang="0">
                <a:pos x="2306" y="317"/>
              </a:cxn>
              <a:cxn ang="0">
                <a:pos x="2434" y="369"/>
              </a:cxn>
              <a:cxn ang="0">
                <a:pos x="2567" y="429"/>
              </a:cxn>
              <a:cxn ang="0">
                <a:pos x="2683" y="501"/>
              </a:cxn>
              <a:cxn ang="0">
                <a:pos x="2923" y="330"/>
              </a:cxn>
              <a:cxn ang="0">
                <a:pos x="3326" y="741"/>
              </a:cxn>
              <a:cxn ang="0">
                <a:pos x="3158" y="986"/>
              </a:cxn>
              <a:cxn ang="0">
                <a:pos x="3231" y="1097"/>
              </a:cxn>
              <a:cxn ang="0">
                <a:pos x="3283" y="1213"/>
              </a:cxn>
              <a:cxn ang="0">
                <a:pos x="3326" y="1350"/>
              </a:cxn>
              <a:cxn ang="0">
                <a:pos x="3368" y="1483"/>
              </a:cxn>
              <a:cxn ang="0">
                <a:pos x="3664" y="1539"/>
              </a:cxn>
              <a:cxn ang="0">
                <a:pos x="3668" y="2109"/>
              </a:cxn>
              <a:cxn ang="0">
                <a:pos x="3368" y="2169"/>
              </a:cxn>
              <a:cxn ang="0">
                <a:pos x="3343" y="2301"/>
              </a:cxn>
              <a:cxn ang="0">
                <a:pos x="3287" y="2430"/>
              </a:cxn>
              <a:cxn ang="0">
                <a:pos x="3236" y="2546"/>
              </a:cxn>
              <a:cxn ang="0">
                <a:pos x="3171" y="2679"/>
              </a:cxn>
              <a:cxn ang="0">
                <a:pos x="3321" y="2910"/>
              </a:cxn>
              <a:cxn ang="0">
                <a:pos x="2910" y="3313"/>
              </a:cxn>
              <a:cxn ang="0">
                <a:pos x="2687" y="3146"/>
              </a:cxn>
              <a:cxn ang="0">
                <a:pos x="2584" y="3210"/>
              </a:cxn>
              <a:cxn ang="0">
                <a:pos x="2451" y="3279"/>
              </a:cxn>
              <a:cxn ang="0">
                <a:pos x="2318" y="3321"/>
              </a:cxn>
              <a:cxn ang="0">
                <a:pos x="2168" y="3356"/>
              </a:cxn>
              <a:cxn ang="0">
                <a:pos x="2134" y="3651"/>
              </a:cxn>
              <a:cxn ang="0">
                <a:pos x="1556" y="3647"/>
              </a:cxn>
              <a:cxn ang="0">
                <a:pos x="1508" y="3360"/>
              </a:cxn>
              <a:cxn ang="0">
                <a:pos x="1380" y="3330"/>
              </a:cxn>
              <a:cxn ang="0">
                <a:pos x="1256" y="3287"/>
              </a:cxn>
              <a:cxn ang="0">
                <a:pos x="1127" y="3227"/>
              </a:cxn>
              <a:cxn ang="0">
                <a:pos x="1003" y="3146"/>
              </a:cxn>
              <a:cxn ang="0">
                <a:pos x="754" y="3321"/>
              </a:cxn>
              <a:cxn ang="0">
                <a:pos x="347" y="2910"/>
              </a:cxn>
              <a:cxn ang="0">
                <a:pos x="518" y="2670"/>
              </a:cxn>
              <a:cxn ang="0">
                <a:pos x="437" y="2529"/>
              </a:cxn>
              <a:cxn ang="0">
                <a:pos x="386" y="2417"/>
              </a:cxn>
              <a:cxn ang="0">
                <a:pos x="338" y="2293"/>
              </a:cxn>
              <a:cxn ang="0">
                <a:pos x="308" y="2164"/>
              </a:cxn>
              <a:cxn ang="0">
                <a:pos x="0" y="2117"/>
              </a:cxn>
              <a:cxn ang="0">
                <a:pos x="0" y="1581"/>
              </a:cxn>
              <a:cxn ang="0">
                <a:pos x="0" y="1547"/>
              </a:cxn>
              <a:cxn ang="0">
                <a:pos x="313" y="1487"/>
              </a:cxn>
              <a:cxn ang="0">
                <a:pos x="330" y="1393"/>
              </a:cxn>
              <a:cxn ang="0">
                <a:pos x="368" y="1269"/>
              </a:cxn>
              <a:cxn ang="0">
                <a:pos x="424" y="1136"/>
              </a:cxn>
              <a:cxn ang="0">
                <a:pos x="518" y="990"/>
              </a:cxn>
              <a:cxn ang="0">
                <a:pos x="343" y="741"/>
              </a:cxn>
              <a:cxn ang="0">
                <a:pos x="758" y="334"/>
              </a:cxn>
              <a:cxn ang="0">
                <a:pos x="994" y="506"/>
              </a:cxn>
              <a:cxn ang="0">
                <a:pos x="1110" y="433"/>
              </a:cxn>
              <a:cxn ang="0">
                <a:pos x="1213" y="377"/>
              </a:cxn>
              <a:cxn ang="0">
                <a:pos x="1363" y="326"/>
              </a:cxn>
              <a:cxn ang="0">
                <a:pos x="1500" y="287"/>
              </a:cxn>
              <a:cxn ang="0">
                <a:pos x="1543" y="4"/>
              </a:cxn>
            </a:cxnLst>
            <a:rect l="0" t="0" r="r" b="b"/>
            <a:pathLst>
              <a:path w="3668" h="3651">
                <a:moveTo>
                  <a:pt x="1543" y="4"/>
                </a:moveTo>
                <a:lnTo>
                  <a:pt x="2117" y="0"/>
                </a:lnTo>
                <a:lnTo>
                  <a:pt x="2168" y="300"/>
                </a:lnTo>
                <a:lnTo>
                  <a:pt x="2306" y="317"/>
                </a:lnTo>
                <a:lnTo>
                  <a:pt x="2434" y="369"/>
                </a:lnTo>
                <a:lnTo>
                  <a:pt x="2567" y="429"/>
                </a:lnTo>
                <a:lnTo>
                  <a:pt x="2683" y="501"/>
                </a:lnTo>
                <a:lnTo>
                  <a:pt x="2923" y="330"/>
                </a:lnTo>
                <a:lnTo>
                  <a:pt x="3326" y="741"/>
                </a:lnTo>
                <a:lnTo>
                  <a:pt x="3158" y="986"/>
                </a:lnTo>
                <a:lnTo>
                  <a:pt x="3231" y="1097"/>
                </a:lnTo>
                <a:lnTo>
                  <a:pt x="3283" y="1213"/>
                </a:lnTo>
                <a:lnTo>
                  <a:pt x="3326" y="1350"/>
                </a:lnTo>
                <a:lnTo>
                  <a:pt x="3368" y="1483"/>
                </a:lnTo>
                <a:lnTo>
                  <a:pt x="3664" y="1539"/>
                </a:lnTo>
                <a:lnTo>
                  <a:pt x="3668" y="2109"/>
                </a:lnTo>
                <a:lnTo>
                  <a:pt x="3368" y="2169"/>
                </a:lnTo>
                <a:lnTo>
                  <a:pt x="3343" y="2301"/>
                </a:lnTo>
                <a:lnTo>
                  <a:pt x="3287" y="2430"/>
                </a:lnTo>
                <a:lnTo>
                  <a:pt x="3236" y="2546"/>
                </a:lnTo>
                <a:lnTo>
                  <a:pt x="3171" y="2679"/>
                </a:lnTo>
                <a:lnTo>
                  <a:pt x="3321" y="2910"/>
                </a:lnTo>
                <a:lnTo>
                  <a:pt x="2910" y="3313"/>
                </a:lnTo>
                <a:lnTo>
                  <a:pt x="2687" y="3146"/>
                </a:lnTo>
                <a:lnTo>
                  <a:pt x="2584" y="3210"/>
                </a:lnTo>
                <a:lnTo>
                  <a:pt x="2451" y="3279"/>
                </a:lnTo>
                <a:lnTo>
                  <a:pt x="2318" y="3321"/>
                </a:lnTo>
                <a:lnTo>
                  <a:pt x="2168" y="3356"/>
                </a:lnTo>
                <a:lnTo>
                  <a:pt x="2134" y="3651"/>
                </a:lnTo>
                <a:lnTo>
                  <a:pt x="1556" y="3647"/>
                </a:lnTo>
                <a:lnTo>
                  <a:pt x="1508" y="3360"/>
                </a:lnTo>
                <a:cubicBezTo>
                  <a:pt x="1465" y="3350"/>
                  <a:pt x="1380" y="3330"/>
                  <a:pt x="1380" y="3330"/>
                </a:cubicBezTo>
                <a:lnTo>
                  <a:pt x="1256" y="3287"/>
                </a:lnTo>
                <a:lnTo>
                  <a:pt x="1127" y="3227"/>
                </a:lnTo>
                <a:lnTo>
                  <a:pt x="1003" y="3146"/>
                </a:lnTo>
                <a:lnTo>
                  <a:pt x="754" y="3321"/>
                </a:lnTo>
                <a:lnTo>
                  <a:pt x="347" y="2910"/>
                </a:lnTo>
                <a:lnTo>
                  <a:pt x="518" y="2670"/>
                </a:lnTo>
                <a:lnTo>
                  <a:pt x="437" y="2529"/>
                </a:lnTo>
                <a:lnTo>
                  <a:pt x="386" y="2417"/>
                </a:lnTo>
                <a:lnTo>
                  <a:pt x="338" y="2293"/>
                </a:lnTo>
                <a:lnTo>
                  <a:pt x="308" y="2164"/>
                </a:lnTo>
                <a:lnTo>
                  <a:pt x="0" y="2117"/>
                </a:lnTo>
                <a:lnTo>
                  <a:pt x="0" y="1581"/>
                </a:lnTo>
                <a:lnTo>
                  <a:pt x="0" y="1547"/>
                </a:lnTo>
                <a:lnTo>
                  <a:pt x="313" y="1487"/>
                </a:lnTo>
                <a:lnTo>
                  <a:pt x="330" y="1393"/>
                </a:lnTo>
                <a:lnTo>
                  <a:pt x="368" y="1269"/>
                </a:lnTo>
                <a:lnTo>
                  <a:pt x="424" y="1136"/>
                </a:lnTo>
                <a:lnTo>
                  <a:pt x="518" y="990"/>
                </a:lnTo>
                <a:lnTo>
                  <a:pt x="343" y="741"/>
                </a:lnTo>
                <a:lnTo>
                  <a:pt x="758" y="334"/>
                </a:lnTo>
                <a:lnTo>
                  <a:pt x="994" y="506"/>
                </a:lnTo>
                <a:lnTo>
                  <a:pt x="1110" y="433"/>
                </a:lnTo>
                <a:lnTo>
                  <a:pt x="1213" y="377"/>
                </a:lnTo>
                <a:lnTo>
                  <a:pt x="1363" y="326"/>
                </a:lnTo>
                <a:lnTo>
                  <a:pt x="1500" y="287"/>
                </a:lnTo>
                <a:lnTo>
                  <a:pt x="1543" y="4"/>
                </a:ln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w="9525">
            <a:noFill/>
            <a:round/>
            <a:headEnd/>
            <a:tailEnd/>
          </a:ln>
          <a:scene3d>
            <a:camera prst="orthographicFront"/>
            <a:lightRig rig="threePt" dir="t">
              <a:rot lat="0" lon="0" rev="9600000"/>
            </a:lightRig>
          </a:scene3d>
          <a:sp3d>
            <a:bevelT/>
          </a:sp3d>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9" name="Freeform 2" descr="&quot; &quot;"/>
          <p:cNvSpPr>
            <a:spLocks noChangeAspect="1"/>
          </p:cNvSpPr>
          <p:nvPr/>
        </p:nvSpPr>
        <p:spPr bwMode="auto">
          <a:xfrm rot="13829476" flipV="1">
            <a:off x="3262980" y="5006024"/>
            <a:ext cx="1823965" cy="1815262"/>
          </a:xfrm>
          <a:custGeom>
            <a:avLst/>
            <a:gdLst/>
            <a:ahLst/>
            <a:cxnLst>
              <a:cxn ang="0">
                <a:pos x="1543" y="4"/>
              </a:cxn>
              <a:cxn ang="0">
                <a:pos x="2117" y="0"/>
              </a:cxn>
              <a:cxn ang="0">
                <a:pos x="2168" y="300"/>
              </a:cxn>
              <a:cxn ang="0">
                <a:pos x="2306" y="317"/>
              </a:cxn>
              <a:cxn ang="0">
                <a:pos x="2434" y="369"/>
              </a:cxn>
              <a:cxn ang="0">
                <a:pos x="2567" y="429"/>
              </a:cxn>
              <a:cxn ang="0">
                <a:pos x="2683" y="501"/>
              </a:cxn>
              <a:cxn ang="0">
                <a:pos x="2923" y="330"/>
              </a:cxn>
              <a:cxn ang="0">
                <a:pos x="3326" y="741"/>
              </a:cxn>
              <a:cxn ang="0">
                <a:pos x="3158" y="986"/>
              </a:cxn>
              <a:cxn ang="0">
                <a:pos x="3231" y="1097"/>
              </a:cxn>
              <a:cxn ang="0">
                <a:pos x="3283" y="1213"/>
              </a:cxn>
              <a:cxn ang="0">
                <a:pos x="3326" y="1350"/>
              </a:cxn>
              <a:cxn ang="0">
                <a:pos x="3368" y="1483"/>
              </a:cxn>
              <a:cxn ang="0">
                <a:pos x="3664" y="1539"/>
              </a:cxn>
              <a:cxn ang="0">
                <a:pos x="3668" y="2109"/>
              </a:cxn>
              <a:cxn ang="0">
                <a:pos x="3368" y="2169"/>
              </a:cxn>
              <a:cxn ang="0">
                <a:pos x="3343" y="2301"/>
              </a:cxn>
              <a:cxn ang="0">
                <a:pos x="3287" y="2430"/>
              </a:cxn>
              <a:cxn ang="0">
                <a:pos x="3236" y="2546"/>
              </a:cxn>
              <a:cxn ang="0">
                <a:pos x="3171" y="2679"/>
              </a:cxn>
              <a:cxn ang="0">
                <a:pos x="3321" y="2910"/>
              </a:cxn>
              <a:cxn ang="0">
                <a:pos x="2910" y="3313"/>
              </a:cxn>
              <a:cxn ang="0">
                <a:pos x="2687" y="3146"/>
              </a:cxn>
              <a:cxn ang="0">
                <a:pos x="2584" y="3210"/>
              </a:cxn>
              <a:cxn ang="0">
                <a:pos x="2451" y="3279"/>
              </a:cxn>
              <a:cxn ang="0">
                <a:pos x="2318" y="3321"/>
              </a:cxn>
              <a:cxn ang="0">
                <a:pos x="2168" y="3356"/>
              </a:cxn>
              <a:cxn ang="0">
                <a:pos x="2134" y="3651"/>
              </a:cxn>
              <a:cxn ang="0">
                <a:pos x="1556" y="3647"/>
              </a:cxn>
              <a:cxn ang="0">
                <a:pos x="1508" y="3360"/>
              </a:cxn>
              <a:cxn ang="0">
                <a:pos x="1380" y="3330"/>
              </a:cxn>
              <a:cxn ang="0">
                <a:pos x="1256" y="3287"/>
              </a:cxn>
              <a:cxn ang="0">
                <a:pos x="1127" y="3227"/>
              </a:cxn>
              <a:cxn ang="0">
                <a:pos x="1003" y="3146"/>
              </a:cxn>
              <a:cxn ang="0">
                <a:pos x="754" y="3321"/>
              </a:cxn>
              <a:cxn ang="0">
                <a:pos x="347" y="2910"/>
              </a:cxn>
              <a:cxn ang="0">
                <a:pos x="518" y="2670"/>
              </a:cxn>
              <a:cxn ang="0">
                <a:pos x="437" y="2529"/>
              </a:cxn>
              <a:cxn ang="0">
                <a:pos x="386" y="2417"/>
              </a:cxn>
              <a:cxn ang="0">
                <a:pos x="338" y="2293"/>
              </a:cxn>
              <a:cxn ang="0">
                <a:pos x="308" y="2164"/>
              </a:cxn>
              <a:cxn ang="0">
                <a:pos x="0" y="2117"/>
              </a:cxn>
              <a:cxn ang="0">
                <a:pos x="0" y="1581"/>
              </a:cxn>
              <a:cxn ang="0">
                <a:pos x="0" y="1547"/>
              </a:cxn>
              <a:cxn ang="0">
                <a:pos x="313" y="1487"/>
              </a:cxn>
              <a:cxn ang="0">
                <a:pos x="330" y="1393"/>
              </a:cxn>
              <a:cxn ang="0">
                <a:pos x="368" y="1269"/>
              </a:cxn>
              <a:cxn ang="0">
                <a:pos x="424" y="1136"/>
              </a:cxn>
              <a:cxn ang="0">
                <a:pos x="518" y="990"/>
              </a:cxn>
              <a:cxn ang="0">
                <a:pos x="343" y="741"/>
              </a:cxn>
              <a:cxn ang="0">
                <a:pos x="758" y="334"/>
              </a:cxn>
              <a:cxn ang="0">
                <a:pos x="994" y="506"/>
              </a:cxn>
              <a:cxn ang="0">
                <a:pos x="1110" y="433"/>
              </a:cxn>
              <a:cxn ang="0">
                <a:pos x="1213" y="377"/>
              </a:cxn>
              <a:cxn ang="0">
                <a:pos x="1363" y="326"/>
              </a:cxn>
              <a:cxn ang="0">
                <a:pos x="1500" y="287"/>
              </a:cxn>
              <a:cxn ang="0">
                <a:pos x="1543" y="4"/>
              </a:cxn>
            </a:cxnLst>
            <a:rect l="0" t="0" r="r" b="b"/>
            <a:pathLst>
              <a:path w="3668" h="3651">
                <a:moveTo>
                  <a:pt x="1543" y="4"/>
                </a:moveTo>
                <a:lnTo>
                  <a:pt x="2117" y="0"/>
                </a:lnTo>
                <a:lnTo>
                  <a:pt x="2168" y="300"/>
                </a:lnTo>
                <a:lnTo>
                  <a:pt x="2306" y="317"/>
                </a:lnTo>
                <a:lnTo>
                  <a:pt x="2434" y="369"/>
                </a:lnTo>
                <a:lnTo>
                  <a:pt x="2567" y="429"/>
                </a:lnTo>
                <a:lnTo>
                  <a:pt x="2683" y="501"/>
                </a:lnTo>
                <a:lnTo>
                  <a:pt x="2923" y="330"/>
                </a:lnTo>
                <a:lnTo>
                  <a:pt x="3326" y="741"/>
                </a:lnTo>
                <a:lnTo>
                  <a:pt x="3158" y="986"/>
                </a:lnTo>
                <a:lnTo>
                  <a:pt x="3231" y="1097"/>
                </a:lnTo>
                <a:lnTo>
                  <a:pt x="3283" y="1213"/>
                </a:lnTo>
                <a:lnTo>
                  <a:pt x="3326" y="1350"/>
                </a:lnTo>
                <a:lnTo>
                  <a:pt x="3368" y="1483"/>
                </a:lnTo>
                <a:lnTo>
                  <a:pt x="3664" y="1539"/>
                </a:lnTo>
                <a:lnTo>
                  <a:pt x="3668" y="2109"/>
                </a:lnTo>
                <a:lnTo>
                  <a:pt x="3368" y="2169"/>
                </a:lnTo>
                <a:lnTo>
                  <a:pt x="3343" y="2301"/>
                </a:lnTo>
                <a:lnTo>
                  <a:pt x="3287" y="2430"/>
                </a:lnTo>
                <a:lnTo>
                  <a:pt x="3236" y="2546"/>
                </a:lnTo>
                <a:lnTo>
                  <a:pt x="3171" y="2679"/>
                </a:lnTo>
                <a:lnTo>
                  <a:pt x="3321" y="2910"/>
                </a:lnTo>
                <a:lnTo>
                  <a:pt x="2910" y="3313"/>
                </a:lnTo>
                <a:lnTo>
                  <a:pt x="2687" y="3146"/>
                </a:lnTo>
                <a:lnTo>
                  <a:pt x="2584" y="3210"/>
                </a:lnTo>
                <a:lnTo>
                  <a:pt x="2451" y="3279"/>
                </a:lnTo>
                <a:lnTo>
                  <a:pt x="2318" y="3321"/>
                </a:lnTo>
                <a:lnTo>
                  <a:pt x="2168" y="3356"/>
                </a:lnTo>
                <a:lnTo>
                  <a:pt x="2134" y="3651"/>
                </a:lnTo>
                <a:lnTo>
                  <a:pt x="1556" y="3647"/>
                </a:lnTo>
                <a:lnTo>
                  <a:pt x="1508" y="3360"/>
                </a:lnTo>
                <a:cubicBezTo>
                  <a:pt x="1465" y="3350"/>
                  <a:pt x="1380" y="3330"/>
                  <a:pt x="1380" y="3330"/>
                </a:cubicBezTo>
                <a:lnTo>
                  <a:pt x="1256" y="3287"/>
                </a:lnTo>
                <a:lnTo>
                  <a:pt x="1127" y="3227"/>
                </a:lnTo>
                <a:lnTo>
                  <a:pt x="1003" y="3146"/>
                </a:lnTo>
                <a:lnTo>
                  <a:pt x="754" y="3321"/>
                </a:lnTo>
                <a:lnTo>
                  <a:pt x="347" y="2910"/>
                </a:lnTo>
                <a:lnTo>
                  <a:pt x="518" y="2670"/>
                </a:lnTo>
                <a:lnTo>
                  <a:pt x="437" y="2529"/>
                </a:lnTo>
                <a:lnTo>
                  <a:pt x="386" y="2417"/>
                </a:lnTo>
                <a:lnTo>
                  <a:pt x="338" y="2293"/>
                </a:lnTo>
                <a:lnTo>
                  <a:pt x="308" y="2164"/>
                </a:lnTo>
                <a:lnTo>
                  <a:pt x="0" y="2117"/>
                </a:lnTo>
                <a:lnTo>
                  <a:pt x="0" y="1581"/>
                </a:lnTo>
                <a:lnTo>
                  <a:pt x="0" y="1547"/>
                </a:lnTo>
                <a:lnTo>
                  <a:pt x="313" y="1487"/>
                </a:lnTo>
                <a:lnTo>
                  <a:pt x="330" y="1393"/>
                </a:lnTo>
                <a:lnTo>
                  <a:pt x="368" y="1269"/>
                </a:lnTo>
                <a:lnTo>
                  <a:pt x="424" y="1136"/>
                </a:lnTo>
                <a:lnTo>
                  <a:pt x="518" y="990"/>
                </a:lnTo>
                <a:lnTo>
                  <a:pt x="343" y="741"/>
                </a:lnTo>
                <a:lnTo>
                  <a:pt x="758" y="334"/>
                </a:lnTo>
                <a:lnTo>
                  <a:pt x="994" y="506"/>
                </a:lnTo>
                <a:lnTo>
                  <a:pt x="1110" y="433"/>
                </a:lnTo>
                <a:lnTo>
                  <a:pt x="1213" y="377"/>
                </a:lnTo>
                <a:lnTo>
                  <a:pt x="1363" y="326"/>
                </a:lnTo>
                <a:lnTo>
                  <a:pt x="1500" y="287"/>
                </a:lnTo>
                <a:lnTo>
                  <a:pt x="1543" y="4"/>
                </a:lnTo>
                <a:close/>
              </a:path>
            </a:pathLst>
          </a:cu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t="100000" r="100000"/>
            </a:path>
            <a:tileRect l="-100000" b="-100000"/>
          </a:gradFill>
          <a:ln w="9525">
            <a:noFill/>
            <a:round/>
            <a:headEnd/>
            <a:tailEnd/>
          </a:ln>
          <a:scene3d>
            <a:camera prst="orthographicFront"/>
            <a:lightRig rig="threePt" dir="t">
              <a:rot lat="0" lon="0" rev="15000000"/>
            </a:lightRig>
          </a:scene3d>
          <a:sp3d>
            <a:bevelT/>
          </a:sp3d>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2" name="Freeform 2" descr="&quot; &quot;"/>
          <p:cNvSpPr>
            <a:spLocks noChangeAspect="1"/>
          </p:cNvSpPr>
          <p:nvPr/>
        </p:nvSpPr>
        <p:spPr bwMode="auto">
          <a:xfrm rot="17927162">
            <a:off x="1414675" y="4830064"/>
            <a:ext cx="1823965" cy="1815262"/>
          </a:xfrm>
          <a:custGeom>
            <a:avLst/>
            <a:gdLst/>
            <a:ahLst/>
            <a:cxnLst>
              <a:cxn ang="0">
                <a:pos x="1543" y="4"/>
              </a:cxn>
              <a:cxn ang="0">
                <a:pos x="2117" y="0"/>
              </a:cxn>
              <a:cxn ang="0">
                <a:pos x="2168" y="300"/>
              </a:cxn>
              <a:cxn ang="0">
                <a:pos x="2306" y="317"/>
              </a:cxn>
              <a:cxn ang="0">
                <a:pos x="2434" y="369"/>
              </a:cxn>
              <a:cxn ang="0">
                <a:pos x="2567" y="429"/>
              </a:cxn>
              <a:cxn ang="0">
                <a:pos x="2683" y="501"/>
              </a:cxn>
              <a:cxn ang="0">
                <a:pos x="2923" y="330"/>
              </a:cxn>
              <a:cxn ang="0">
                <a:pos x="3326" y="741"/>
              </a:cxn>
              <a:cxn ang="0">
                <a:pos x="3158" y="986"/>
              </a:cxn>
              <a:cxn ang="0">
                <a:pos x="3231" y="1097"/>
              </a:cxn>
              <a:cxn ang="0">
                <a:pos x="3283" y="1213"/>
              </a:cxn>
              <a:cxn ang="0">
                <a:pos x="3326" y="1350"/>
              </a:cxn>
              <a:cxn ang="0">
                <a:pos x="3368" y="1483"/>
              </a:cxn>
              <a:cxn ang="0">
                <a:pos x="3664" y="1539"/>
              </a:cxn>
              <a:cxn ang="0">
                <a:pos x="3668" y="2109"/>
              </a:cxn>
              <a:cxn ang="0">
                <a:pos x="3368" y="2169"/>
              </a:cxn>
              <a:cxn ang="0">
                <a:pos x="3343" y="2301"/>
              </a:cxn>
              <a:cxn ang="0">
                <a:pos x="3287" y="2430"/>
              </a:cxn>
              <a:cxn ang="0">
                <a:pos x="3236" y="2546"/>
              </a:cxn>
              <a:cxn ang="0">
                <a:pos x="3171" y="2679"/>
              </a:cxn>
              <a:cxn ang="0">
                <a:pos x="3321" y="2910"/>
              </a:cxn>
              <a:cxn ang="0">
                <a:pos x="2910" y="3313"/>
              </a:cxn>
              <a:cxn ang="0">
                <a:pos x="2687" y="3146"/>
              </a:cxn>
              <a:cxn ang="0">
                <a:pos x="2584" y="3210"/>
              </a:cxn>
              <a:cxn ang="0">
                <a:pos x="2451" y="3279"/>
              </a:cxn>
              <a:cxn ang="0">
                <a:pos x="2318" y="3321"/>
              </a:cxn>
              <a:cxn ang="0">
                <a:pos x="2168" y="3356"/>
              </a:cxn>
              <a:cxn ang="0">
                <a:pos x="2134" y="3651"/>
              </a:cxn>
              <a:cxn ang="0">
                <a:pos x="1556" y="3647"/>
              </a:cxn>
              <a:cxn ang="0">
                <a:pos x="1508" y="3360"/>
              </a:cxn>
              <a:cxn ang="0">
                <a:pos x="1380" y="3330"/>
              </a:cxn>
              <a:cxn ang="0">
                <a:pos x="1256" y="3287"/>
              </a:cxn>
              <a:cxn ang="0">
                <a:pos x="1127" y="3227"/>
              </a:cxn>
              <a:cxn ang="0">
                <a:pos x="1003" y="3146"/>
              </a:cxn>
              <a:cxn ang="0">
                <a:pos x="754" y="3321"/>
              </a:cxn>
              <a:cxn ang="0">
                <a:pos x="347" y="2910"/>
              </a:cxn>
              <a:cxn ang="0">
                <a:pos x="518" y="2670"/>
              </a:cxn>
              <a:cxn ang="0">
                <a:pos x="437" y="2529"/>
              </a:cxn>
              <a:cxn ang="0">
                <a:pos x="386" y="2417"/>
              </a:cxn>
              <a:cxn ang="0">
                <a:pos x="338" y="2293"/>
              </a:cxn>
              <a:cxn ang="0">
                <a:pos x="308" y="2164"/>
              </a:cxn>
              <a:cxn ang="0">
                <a:pos x="0" y="2117"/>
              </a:cxn>
              <a:cxn ang="0">
                <a:pos x="0" y="1581"/>
              </a:cxn>
              <a:cxn ang="0">
                <a:pos x="0" y="1547"/>
              </a:cxn>
              <a:cxn ang="0">
                <a:pos x="313" y="1487"/>
              </a:cxn>
              <a:cxn ang="0">
                <a:pos x="330" y="1393"/>
              </a:cxn>
              <a:cxn ang="0">
                <a:pos x="368" y="1269"/>
              </a:cxn>
              <a:cxn ang="0">
                <a:pos x="424" y="1136"/>
              </a:cxn>
              <a:cxn ang="0">
                <a:pos x="518" y="990"/>
              </a:cxn>
              <a:cxn ang="0">
                <a:pos x="343" y="741"/>
              </a:cxn>
              <a:cxn ang="0">
                <a:pos x="758" y="334"/>
              </a:cxn>
              <a:cxn ang="0">
                <a:pos x="994" y="506"/>
              </a:cxn>
              <a:cxn ang="0">
                <a:pos x="1110" y="433"/>
              </a:cxn>
              <a:cxn ang="0">
                <a:pos x="1213" y="377"/>
              </a:cxn>
              <a:cxn ang="0">
                <a:pos x="1363" y="326"/>
              </a:cxn>
              <a:cxn ang="0">
                <a:pos x="1500" y="287"/>
              </a:cxn>
              <a:cxn ang="0">
                <a:pos x="1543" y="4"/>
              </a:cxn>
            </a:cxnLst>
            <a:rect l="0" t="0" r="r" b="b"/>
            <a:pathLst>
              <a:path w="3668" h="3651">
                <a:moveTo>
                  <a:pt x="1543" y="4"/>
                </a:moveTo>
                <a:lnTo>
                  <a:pt x="2117" y="0"/>
                </a:lnTo>
                <a:lnTo>
                  <a:pt x="2168" y="300"/>
                </a:lnTo>
                <a:lnTo>
                  <a:pt x="2306" y="317"/>
                </a:lnTo>
                <a:lnTo>
                  <a:pt x="2434" y="369"/>
                </a:lnTo>
                <a:lnTo>
                  <a:pt x="2567" y="429"/>
                </a:lnTo>
                <a:lnTo>
                  <a:pt x="2683" y="501"/>
                </a:lnTo>
                <a:lnTo>
                  <a:pt x="2923" y="330"/>
                </a:lnTo>
                <a:lnTo>
                  <a:pt x="3326" y="741"/>
                </a:lnTo>
                <a:lnTo>
                  <a:pt x="3158" y="986"/>
                </a:lnTo>
                <a:lnTo>
                  <a:pt x="3231" y="1097"/>
                </a:lnTo>
                <a:lnTo>
                  <a:pt x="3283" y="1213"/>
                </a:lnTo>
                <a:lnTo>
                  <a:pt x="3326" y="1350"/>
                </a:lnTo>
                <a:lnTo>
                  <a:pt x="3368" y="1483"/>
                </a:lnTo>
                <a:lnTo>
                  <a:pt x="3664" y="1539"/>
                </a:lnTo>
                <a:lnTo>
                  <a:pt x="3668" y="2109"/>
                </a:lnTo>
                <a:lnTo>
                  <a:pt x="3368" y="2169"/>
                </a:lnTo>
                <a:lnTo>
                  <a:pt x="3343" y="2301"/>
                </a:lnTo>
                <a:lnTo>
                  <a:pt x="3287" y="2430"/>
                </a:lnTo>
                <a:lnTo>
                  <a:pt x="3236" y="2546"/>
                </a:lnTo>
                <a:lnTo>
                  <a:pt x="3171" y="2679"/>
                </a:lnTo>
                <a:lnTo>
                  <a:pt x="3321" y="2910"/>
                </a:lnTo>
                <a:lnTo>
                  <a:pt x="2910" y="3313"/>
                </a:lnTo>
                <a:lnTo>
                  <a:pt x="2687" y="3146"/>
                </a:lnTo>
                <a:lnTo>
                  <a:pt x="2584" y="3210"/>
                </a:lnTo>
                <a:lnTo>
                  <a:pt x="2451" y="3279"/>
                </a:lnTo>
                <a:lnTo>
                  <a:pt x="2318" y="3321"/>
                </a:lnTo>
                <a:lnTo>
                  <a:pt x="2168" y="3356"/>
                </a:lnTo>
                <a:lnTo>
                  <a:pt x="2134" y="3651"/>
                </a:lnTo>
                <a:lnTo>
                  <a:pt x="1556" y="3647"/>
                </a:lnTo>
                <a:lnTo>
                  <a:pt x="1508" y="3360"/>
                </a:lnTo>
                <a:cubicBezTo>
                  <a:pt x="1465" y="3350"/>
                  <a:pt x="1380" y="3330"/>
                  <a:pt x="1380" y="3330"/>
                </a:cubicBezTo>
                <a:lnTo>
                  <a:pt x="1256" y="3287"/>
                </a:lnTo>
                <a:lnTo>
                  <a:pt x="1127" y="3227"/>
                </a:lnTo>
                <a:lnTo>
                  <a:pt x="1003" y="3146"/>
                </a:lnTo>
                <a:lnTo>
                  <a:pt x="754" y="3321"/>
                </a:lnTo>
                <a:lnTo>
                  <a:pt x="347" y="2910"/>
                </a:lnTo>
                <a:lnTo>
                  <a:pt x="518" y="2670"/>
                </a:lnTo>
                <a:lnTo>
                  <a:pt x="437" y="2529"/>
                </a:lnTo>
                <a:lnTo>
                  <a:pt x="386" y="2417"/>
                </a:lnTo>
                <a:lnTo>
                  <a:pt x="338" y="2293"/>
                </a:lnTo>
                <a:lnTo>
                  <a:pt x="308" y="2164"/>
                </a:lnTo>
                <a:lnTo>
                  <a:pt x="0" y="2117"/>
                </a:lnTo>
                <a:lnTo>
                  <a:pt x="0" y="1581"/>
                </a:lnTo>
                <a:lnTo>
                  <a:pt x="0" y="1547"/>
                </a:lnTo>
                <a:lnTo>
                  <a:pt x="313" y="1487"/>
                </a:lnTo>
                <a:lnTo>
                  <a:pt x="330" y="1393"/>
                </a:lnTo>
                <a:lnTo>
                  <a:pt x="368" y="1269"/>
                </a:lnTo>
                <a:lnTo>
                  <a:pt x="424" y="1136"/>
                </a:lnTo>
                <a:lnTo>
                  <a:pt x="518" y="990"/>
                </a:lnTo>
                <a:lnTo>
                  <a:pt x="343" y="741"/>
                </a:lnTo>
                <a:lnTo>
                  <a:pt x="758" y="334"/>
                </a:lnTo>
                <a:lnTo>
                  <a:pt x="994" y="506"/>
                </a:lnTo>
                <a:lnTo>
                  <a:pt x="1110" y="433"/>
                </a:lnTo>
                <a:lnTo>
                  <a:pt x="1213" y="377"/>
                </a:lnTo>
                <a:lnTo>
                  <a:pt x="1363" y="326"/>
                </a:lnTo>
                <a:lnTo>
                  <a:pt x="1500" y="287"/>
                </a:lnTo>
                <a:lnTo>
                  <a:pt x="1543" y="4"/>
                </a:lnTo>
                <a:close/>
              </a:path>
            </a:pathLst>
          </a:custGeom>
          <a:gradFill flip="none" rotWithShape="1">
            <a:gsLst>
              <a:gs pos="0">
                <a:srgbClr val="BF3FFF">
                  <a:shade val="30000"/>
                  <a:satMod val="115000"/>
                </a:srgbClr>
              </a:gs>
              <a:gs pos="50000">
                <a:srgbClr val="BF3FFF">
                  <a:shade val="67500"/>
                  <a:satMod val="115000"/>
                </a:srgbClr>
              </a:gs>
              <a:gs pos="100000">
                <a:srgbClr val="BF3FFF">
                  <a:shade val="100000"/>
                  <a:satMod val="115000"/>
                </a:srgbClr>
              </a:gs>
            </a:gsLst>
            <a:lin ang="0" scaled="1"/>
            <a:tileRect/>
          </a:gradFill>
          <a:ln w="9525">
            <a:noFill/>
            <a:round/>
            <a:headEnd/>
            <a:tailEnd/>
          </a:ln>
          <a:scene3d>
            <a:camera prst="orthographicFront"/>
            <a:lightRig rig="threePt" dir="t">
              <a:rot lat="0" lon="0" rev="19800000"/>
            </a:lightRig>
          </a:scene3d>
          <a:sp3d>
            <a:bevelT/>
          </a:sp3d>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 name="Title 2"/>
          <p:cNvSpPr>
            <a:spLocks noGrp="1"/>
          </p:cNvSpPr>
          <p:nvPr>
            <p:ph type="title"/>
          </p:nvPr>
        </p:nvSpPr>
        <p:spPr>
          <a:xfrm>
            <a:off x="1371600" y="152400"/>
            <a:ext cx="7699248" cy="1066800"/>
          </a:xfrm>
        </p:spPr>
        <p:txBody>
          <a:bodyPr anchor="ctr"/>
          <a:lstStyle/>
          <a:p>
            <a:pPr algn="ctr"/>
            <a:r>
              <a:rPr lang="en-US" sz="3600" b="1" dirty="0" smtClean="0">
                <a:latin typeface="Calibri" pitchFamily="34" charset="0"/>
                <a:cs typeface="Calibri" pitchFamily="34" charset="0"/>
              </a:rPr>
              <a:t>Today’s Research for Tomorrow’s Care:</a:t>
            </a:r>
            <a:br>
              <a:rPr lang="en-US" sz="3600" b="1" dirty="0" smtClean="0">
                <a:latin typeface="Calibri" pitchFamily="34" charset="0"/>
                <a:cs typeface="Calibri" pitchFamily="34" charset="0"/>
              </a:rPr>
            </a:br>
            <a:r>
              <a:rPr lang="en-US" sz="3600" b="1" dirty="0" smtClean="0">
                <a:latin typeface="Calibri" pitchFamily="34" charset="0"/>
                <a:cs typeface="Calibri" pitchFamily="34" charset="0"/>
              </a:rPr>
              <a:t>NHLBI Enduring Principles</a:t>
            </a:r>
            <a:endParaRPr lang="en-US" sz="3600" b="1" dirty="0">
              <a:latin typeface="Calibri" pitchFamily="34" charset="0"/>
              <a:cs typeface="Calibri" pitchFamily="34" charset="0"/>
            </a:endParaRPr>
          </a:p>
        </p:txBody>
      </p:sp>
      <p:sp>
        <p:nvSpPr>
          <p:cNvPr id="14" name="Content Placeholder 6"/>
          <p:cNvSpPr>
            <a:spLocks noGrp="1"/>
          </p:cNvSpPr>
          <p:nvPr>
            <p:ph idx="1"/>
          </p:nvPr>
        </p:nvSpPr>
        <p:spPr>
          <a:xfrm>
            <a:off x="1600200" y="1855291"/>
            <a:ext cx="7086600" cy="4555282"/>
          </a:xfrm>
        </p:spPr>
        <p:txBody>
          <a:bodyPr/>
          <a:lstStyle/>
          <a:p>
            <a:pPr>
              <a:spcBef>
                <a:spcPts val="600"/>
              </a:spcBef>
              <a:buClrTx/>
              <a:buFont typeface="Wingdings" pitchFamily="2" charset="2"/>
              <a:buChar char="§"/>
            </a:pPr>
            <a:r>
              <a:rPr lang="en-US" dirty="0"/>
              <a:t>Investigator-initiated discovery science.</a:t>
            </a:r>
          </a:p>
          <a:p>
            <a:pPr>
              <a:spcBef>
                <a:spcPts val="600"/>
              </a:spcBef>
              <a:buClrTx/>
              <a:buFont typeface="Wingdings" pitchFamily="2" charset="2"/>
              <a:buChar char="§"/>
            </a:pPr>
            <a:r>
              <a:rPr lang="en-US" dirty="0"/>
              <a:t>Balanced, cross-disciplinary research portfolio.</a:t>
            </a:r>
          </a:p>
          <a:p>
            <a:pPr>
              <a:spcBef>
                <a:spcPts val="600"/>
              </a:spcBef>
              <a:buClrTx/>
              <a:buFont typeface="Wingdings" pitchFamily="2" charset="2"/>
              <a:buChar char="§"/>
            </a:pPr>
            <a:r>
              <a:rPr lang="en-US" dirty="0"/>
              <a:t>Train a diverse new generation of leaders in science.</a:t>
            </a:r>
          </a:p>
          <a:p>
            <a:pPr>
              <a:spcBef>
                <a:spcPts val="600"/>
              </a:spcBef>
              <a:buClrTx/>
              <a:buFont typeface="Wingdings" pitchFamily="2" charset="2"/>
              <a:buChar char="§"/>
            </a:pPr>
            <a:r>
              <a:rPr lang="en-US" dirty="0"/>
              <a:t>Implementation science for public health impact that empowers patients and enables partners.</a:t>
            </a:r>
          </a:p>
          <a:p>
            <a:pPr>
              <a:spcBef>
                <a:spcPts val="600"/>
              </a:spcBef>
              <a:buClrTx/>
              <a:buFont typeface="Wingdings" pitchFamily="2" charset="2"/>
              <a:buChar char="§"/>
            </a:pPr>
            <a:r>
              <a:rPr lang="en-US" dirty="0"/>
              <a:t>Evidenced-based elimination of health disparities.</a:t>
            </a:r>
          </a:p>
        </p:txBody>
      </p:sp>
      <p:sp>
        <p:nvSpPr>
          <p:cNvPr id="15" name="TextBox 14"/>
          <p:cNvSpPr txBox="1"/>
          <p:nvPr/>
        </p:nvSpPr>
        <p:spPr>
          <a:xfrm>
            <a:off x="6999533" y="5533834"/>
            <a:ext cx="1725088" cy="646331"/>
          </a:xfrm>
          <a:prstGeom prst="rect">
            <a:avLst/>
          </a:prstGeom>
          <a:noFill/>
        </p:spPr>
        <p:txBody>
          <a:bodyPr wrap="none" rtlCol="0">
            <a:spAutoFit/>
          </a:bodyPr>
          <a:lstStyle/>
          <a:p>
            <a:pPr algn="ctr"/>
            <a:r>
              <a:rPr lang="en-US" b="1" dirty="0" smtClean="0">
                <a:solidFill>
                  <a:srgbClr val="000000"/>
                </a:solidFill>
                <a:latin typeface="Calibri" pitchFamily="34" charset="0"/>
                <a:cs typeface="Calibri" pitchFamily="34" charset="0"/>
              </a:rPr>
              <a:t>Implementation</a:t>
            </a:r>
          </a:p>
          <a:p>
            <a:pPr algn="ctr"/>
            <a:r>
              <a:rPr lang="en-US" b="1" dirty="0" smtClean="0">
                <a:solidFill>
                  <a:srgbClr val="000000"/>
                </a:solidFill>
                <a:latin typeface="Calibri" pitchFamily="34" charset="0"/>
                <a:cs typeface="Calibri" pitchFamily="34" charset="0"/>
              </a:rPr>
              <a:t>Science</a:t>
            </a:r>
            <a:endParaRPr lang="en-US" b="1" dirty="0">
              <a:solidFill>
                <a:srgbClr val="000000"/>
              </a:solidFill>
              <a:latin typeface="Calibri" pitchFamily="34" charset="0"/>
              <a:cs typeface="Calibri" pitchFamily="34" charset="0"/>
            </a:endParaRPr>
          </a:p>
        </p:txBody>
      </p:sp>
      <p:sp>
        <p:nvSpPr>
          <p:cNvPr id="16" name="TextBox 15"/>
          <p:cNvSpPr txBox="1"/>
          <p:nvPr/>
        </p:nvSpPr>
        <p:spPr>
          <a:xfrm>
            <a:off x="5525411" y="5383752"/>
            <a:ext cx="941412" cy="707886"/>
          </a:xfrm>
          <a:prstGeom prst="rect">
            <a:avLst/>
          </a:prstGeom>
          <a:noFill/>
        </p:spPr>
        <p:txBody>
          <a:bodyPr wrap="none" rtlCol="0">
            <a:spAutoFit/>
          </a:bodyPr>
          <a:lstStyle/>
          <a:p>
            <a:pPr algn="ctr"/>
            <a:r>
              <a:rPr lang="en-US" sz="2000" b="1" dirty="0" smtClean="0">
                <a:solidFill>
                  <a:srgbClr val="000000"/>
                </a:solidFill>
                <a:latin typeface="Calibri" pitchFamily="34" charset="0"/>
                <a:cs typeface="Calibri" pitchFamily="34" charset="0"/>
              </a:rPr>
              <a:t>Clinical</a:t>
            </a:r>
          </a:p>
          <a:p>
            <a:pPr algn="ctr"/>
            <a:r>
              <a:rPr lang="en-US" sz="2000" b="1" dirty="0" smtClean="0">
                <a:solidFill>
                  <a:srgbClr val="000000"/>
                </a:solidFill>
                <a:latin typeface="Calibri" pitchFamily="34" charset="0"/>
                <a:cs typeface="Calibri" pitchFamily="34" charset="0"/>
              </a:rPr>
              <a:t>Trials</a:t>
            </a:r>
            <a:endParaRPr lang="en-US" sz="2000" b="1" dirty="0">
              <a:solidFill>
                <a:srgbClr val="000000"/>
              </a:solidFill>
              <a:latin typeface="Calibri" pitchFamily="34" charset="0"/>
              <a:cs typeface="Calibri" pitchFamily="34" charset="0"/>
            </a:endParaRPr>
          </a:p>
        </p:txBody>
      </p:sp>
      <p:sp>
        <p:nvSpPr>
          <p:cNvPr id="17" name="TextBox 16"/>
          <p:cNvSpPr txBox="1"/>
          <p:nvPr/>
        </p:nvSpPr>
        <p:spPr>
          <a:xfrm>
            <a:off x="3434408" y="5499308"/>
            <a:ext cx="1481107" cy="633637"/>
          </a:xfrm>
          <a:prstGeom prst="rect">
            <a:avLst/>
          </a:prstGeom>
          <a:noFill/>
        </p:spPr>
        <p:txBody>
          <a:bodyPr wrap="none" rtlCol="0">
            <a:spAutoFit/>
          </a:bodyPr>
          <a:lstStyle/>
          <a:p>
            <a:pPr algn="ctr"/>
            <a:r>
              <a:rPr lang="en-US" sz="2000" b="1" dirty="0" smtClean="0">
                <a:solidFill>
                  <a:srgbClr val="000000"/>
                </a:solidFill>
                <a:latin typeface="Calibri" pitchFamily="34" charset="0"/>
                <a:cs typeface="Calibri" pitchFamily="34" charset="0"/>
              </a:rPr>
              <a:t>Translational</a:t>
            </a:r>
          </a:p>
          <a:p>
            <a:pPr algn="ctr"/>
            <a:r>
              <a:rPr lang="en-US" sz="2000" b="1" dirty="0" smtClean="0">
                <a:solidFill>
                  <a:srgbClr val="000000"/>
                </a:solidFill>
                <a:latin typeface="Calibri" pitchFamily="34" charset="0"/>
                <a:cs typeface="Calibri" pitchFamily="34" charset="0"/>
              </a:rPr>
              <a:t>Research</a:t>
            </a:r>
            <a:endParaRPr lang="en-US" sz="2000" b="1" dirty="0">
              <a:solidFill>
                <a:srgbClr val="000000"/>
              </a:solidFill>
              <a:latin typeface="Calibri" pitchFamily="34" charset="0"/>
              <a:cs typeface="Calibri" pitchFamily="34" charset="0"/>
            </a:endParaRPr>
          </a:p>
        </p:txBody>
      </p:sp>
      <p:sp>
        <p:nvSpPr>
          <p:cNvPr id="18" name="TextBox 17"/>
          <p:cNvSpPr txBox="1"/>
          <p:nvPr/>
        </p:nvSpPr>
        <p:spPr>
          <a:xfrm>
            <a:off x="1753135" y="5320371"/>
            <a:ext cx="1147044" cy="707886"/>
          </a:xfrm>
          <a:prstGeom prst="rect">
            <a:avLst/>
          </a:prstGeom>
          <a:noFill/>
        </p:spPr>
        <p:txBody>
          <a:bodyPr wrap="none" rtlCol="0">
            <a:spAutoFit/>
          </a:bodyPr>
          <a:lstStyle/>
          <a:p>
            <a:pPr algn="ctr"/>
            <a:r>
              <a:rPr lang="en-US" sz="2000" b="1" dirty="0" smtClean="0">
                <a:solidFill>
                  <a:srgbClr val="000000"/>
                </a:solidFill>
                <a:latin typeface="Calibri" pitchFamily="34" charset="0"/>
                <a:cs typeface="Calibri" pitchFamily="34" charset="0"/>
              </a:rPr>
              <a:t>Basic</a:t>
            </a:r>
          </a:p>
          <a:p>
            <a:pPr algn="ctr"/>
            <a:r>
              <a:rPr lang="en-US" sz="2000" b="1" dirty="0" smtClean="0">
                <a:solidFill>
                  <a:srgbClr val="000000"/>
                </a:solidFill>
                <a:latin typeface="Calibri" pitchFamily="34" charset="0"/>
                <a:cs typeface="Calibri" pitchFamily="34" charset="0"/>
              </a:rPr>
              <a:t>Research</a:t>
            </a:r>
            <a:endParaRPr lang="en-US" sz="2000" b="1" dirty="0">
              <a:solidFill>
                <a:srgbClr val="000000"/>
              </a:solidFill>
              <a:latin typeface="Calibri" pitchFamily="34" charset="0"/>
              <a:cs typeface="Calibri" pitchFamily="34" charset="0"/>
            </a:endParaRPr>
          </a:p>
        </p:txBody>
      </p:sp>
      <p:grpSp>
        <p:nvGrpSpPr>
          <p:cNvPr id="4" name="Group 3" descr="arrow representing cogs turning "/>
          <p:cNvGrpSpPr/>
          <p:nvPr/>
        </p:nvGrpSpPr>
        <p:grpSpPr>
          <a:xfrm rot="3724956">
            <a:off x="6655966" y="6271577"/>
            <a:ext cx="402337" cy="402337"/>
            <a:chOff x="6716836" y="6261460"/>
            <a:chExt cx="402337" cy="402337"/>
          </a:xfrm>
        </p:grpSpPr>
        <p:sp>
          <p:nvSpPr>
            <p:cNvPr id="26" name="Arc 25"/>
            <p:cNvSpPr/>
            <p:nvPr/>
          </p:nvSpPr>
          <p:spPr bwMode="auto">
            <a:xfrm rot="19310954" flipH="1" flipV="1">
              <a:off x="6716837" y="6261461"/>
              <a:ext cx="402336" cy="402336"/>
            </a:xfrm>
            <a:prstGeom prst="arc">
              <a:avLst/>
            </a:prstGeom>
            <a:noFill/>
            <a:ln w="19050" cap="flat" cmpd="sng" algn="ctr">
              <a:solidFill>
                <a:schemeClr val="tx1">
                  <a:lumMod val="65000"/>
                  <a:lumOff val="3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US" sz="2400" dirty="0" smtClean="0">
                <a:solidFill>
                  <a:srgbClr val="663300"/>
                </a:solidFill>
                <a:latin typeface="Frutiger 57Cn"/>
              </a:endParaRPr>
            </a:p>
          </p:txBody>
        </p:sp>
        <p:sp>
          <p:nvSpPr>
            <p:cNvPr id="27" name="Arc 26"/>
            <p:cNvSpPr/>
            <p:nvPr/>
          </p:nvSpPr>
          <p:spPr bwMode="auto">
            <a:xfrm rot="3110954" flipH="1" flipV="1">
              <a:off x="6716837" y="6261460"/>
              <a:ext cx="402336" cy="402336"/>
            </a:xfrm>
            <a:prstGeom prst="arc">
              <a:avLst/>
            </a:prstGeom>
            <a:noFill/>
            <a:ln w="19050" cap="flat" cmpd="sng" algn="ctr">
              <a:solidFill>
                <a:schemeClr val="tx1">
                  <a:lumMod val="65000"/>
                  <a:lumOff val="3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US" sz="2400" dirty="0" smtClean="0">
                <a:solidFill>
                  <a:srgbClr val="663300"/>
                </a:solidFill>
                <a:latin typeface="Frutiger 57Cn"/>
              </a:endParaRPr>
            </a:p>
          </p:txBody>
        </p:sp>
        <p:sp>
          <p:nvSpPr>
            <p:cNvPr id="28" name="Arc 27"/>
            <p:cNvSpPr/>
            <p:nvPr/>
          </p:nvSpPr>
          <p:spPr bwMode="auto">
            <a:xfrm rot="8510954" flipH="1" flipV="1">
              <a:off x="6716836" y="6261461"/>
              <a:ext cx="402336" cy="402336"/>
            </a:xfrm>
            <a:prstGeom prst="arc">
              <a:avLst/>
            </a:prstGeom>
            <a:noFill/>
            <a:ln w="19050" cap="flat" cmpd="sng" algn="ctr">
              <a:solidFill>
                <a:schemeClr val="tx1">
                  <a:lumMod val="65000"/>
                  <a:lumOff val="35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US" sz="2400" dirty="0" smtClean="0">
                <a:solidFill>
                  <a:srgbClr val="663300"/>
                </a:solidFill>
                <a:latin typeface="Frutiger 57Cn"/>
              </a:endParaRPr>
            </a:p>
          </p:txBody>
        </p:sp>
      </p:grpSp>
      <p:grpSp>
        <p:nvGrpSpPr>
          <p:cNvPr id="2" name="Group 1" descr="arrow representing cogs turning"/>
          <p:cNvGrpSpPr/>
          <p:nvPr/>
        </p:nvGrpSpPr>
        <p:grpSpPr>
          <a:xfrm rot="2264716">
            <a:off x="3158947" y="4918034"/>
            <a:ext cx="402337" cy="402337"/>
            <a:chOff x="4115594" y="4210092"/>
            <a:chExt cx="402337" cy="402337"/>
          </a:xfrm>
        </p:grpSpPr>
        <p:sp>
          <p:nvSpPr>
            <p:cNvPr id="29" name="Arc 28"/>
            <p:cNvSpPr/>
            <p:nvPr/>
          </p:nvSpPr>
          <p:spPr bwMode="auto">
            <a:xfrm rot="19310954" flipH="1" flipV="1">
              <a:off x="4115595" y="4210093"/>
              <a:ext cx="402336" cy="402336"/>
            </a:xfrm>
            <a:prstGeom prst="arc">
              <a:avLst/>
            </a:prstGeom>
            <a:noFill/>
            <a:ln w="19050" cap="flat" cmpd="sng" algn="ctr">
              <a:solidFill>
                <a:schemeClr val="tx1">
                  <a:lumMod val="65000"/>
                  <a:lumOff val="3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US" sz="2400" dirty="0" smtClean="0">
                <a:solidFill>
                  <a:srgbClr val="663300"/>
                </a:solidFill>
                <a:latin typeface="Frutiger 57Cn"/>
              </a:endParaRPr>
            </a:p>
          </p:txBody>
        </p:sp>
        <p:sp>
          <p:nvSpPr>
            <p:cNvPr id="30" name="Arc 29"/>
            <p:cNvSpPr/>
            <p:nvPr/>
          </p:nvSpPr>
          <p:spPr bwMode="auto">
            <a:xfrm rot="3110954" flipH="1" flipV="1">
              <a:off x="4115595" y="4210092"/>
              <a:ext cx="402336" cy="402336"/>
            </a:xfrm>
            <a:prstGeom prst="arc">
              <a:avLst/>
            </a:prstGeom>
            <a:noFill/>
            <a:ln w="19050" cap="flat" cmpd="sng" algn="ctr">
              <a:solidFill>
                <a:schemeClr val="tx1">
                  <a:lumMod val="65000"/>
                  <a:lumOff val="3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US" sz="2400" dirty="0" smtClean="0">
                <a:solidFill>
                  <a:srgbClr val="663300"/>
                </a:solidFill>
                <a:latin typeface="Frutiger 57Cn"/>
              </a:endParaRPr>
            </a:p>
          </p:txBody>
        </p:sp>
        <p:sp>
          <p:nvSpPr>
            <p:cNvPr id="31" name="Arc 30"/>
            <p:cNvSpPr/>
            <p:nvPr/>
          </p:nvSpPr>
          <p:spPr bwMode="auto">
            <a:xfrm rot="8510954" flipH="1" flipV="1">
              <a:off x="4115594" y="4210093"/>
              <a:ext cx="402336" cy="402336"/>
            </a:xfrm>
            <a:prstGeom prst="arc">
              <a:avLst/>
            </a:prstGeom>
            <a:noFill/>
            <a:ln w="19050" cap="flat" cmpd="sng" algn="ctr">
              <a:solidFill>
                <a:schemeClr val="tx1">
                  <a:lumMod val="65000"/>
                  <a:lumOff val="35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US" sz="2400" dirty="0" smtClean="0">
                <a:solidFill>
                  <a:srgbClr val="663300"/>
                </a:solidFill>
                <a:latin typeface="Frutiger 57Cn"/>
              </a:endParaRPr>
            </a:p>
          </p:txBody>
        </p:sp>
      </p:grpSp>
    </p:spTree>
    <p:extLst>
      <p:ext uri="{BB962C8B-B14F-4D97-AF65-F5344CB8AC3E}">
        <p14:creationId xmlns:p14="http://schemas.microsoft.com/office/powerpoint/2010/main" val="3163214773"/>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1918" y="72570"/>
            <a:ext cx="7279574" cy="1143000"/>
          </a:xfrm>
        </p:spPr>
        <p:txBody>
          <a:bodyPr/>
          <a:lstStyle/>
          <a:p>
            <a:pPr algn="ctr"/>
            <a:r>
              <a:rPr lang="en-US" sz="4000" b="1" dirty="0">
                <a:latin typeface="Calibri" pitchFamily="34" charset="0"/>
                <a:cs typeface="Calibri" pitchFamily="34" charset="0"/>
              </a:rPr>
              <a:t>Chronic Obstructive Pulmonary Disease (COPD) Research </a:t>
            </a:r>
          </a:p>
        </p:txBody>
      </p:sp>
      <p:sp>
        <p:nvSpPr>
          <p:cNvPr id="65" name="Content Placeholder 2"/>
          <p:cNvSpPr txBox="1">
            <a:spLocks/>
          </p:cNvSpPr>
          <p:nvPr/>
        </p:nvSpPr>
        <p:spPr bwMode="auto">
          <a:xfrm>
            <a:off x="1386408" y="1413708"/>
            <a:ext cx="7470364" cy="50723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1">
              <a:lnSpc>
                <a:spcPct val="150000"/>
              </a:lnSpc>
              <a:spcBef>
                <a:spcPts val="100"/>
              </a:spcBef>
            </a:pPr>
            <a:r>
              <a:rPr lang="en-US" sz="2400" b="1" dirty="0" err="1" smtClean="0">
                <a:solidFill>
                  <a:srgbClr val="000000"/>
                </a:solidFill>
                <a:latin typeface="Calibri" pitchFamily="34" charset="0"/>
                <a:cs typeface="Calibri" pitchFamily="34" charset="0"/>
              </a:rPr>
              <a:t>COPDGene</a:t>
            </a:r>
            <a:endParaRPr lang="en-US" sz="2400" b="1" dirty="0" smtClean="0">
              <a:solidFill>
                <a:srgbClr val="000000"/>
              </a:solidFill>
              <a:latin typeface="Calibri" pitchFamily="34" charset="0"/>
              <a:cs typeface="Calibri" pitchFamily="34" charset="0"/>
            </a:endParaRPr>
          </a:p>
          <a:p>
            <a:pPr marL="800100" lvl="1" indent="-342900">
              <a:buFont typeface="Wingdings" pitchFamily="2" charset="2"/>
              <a:buChar char="§"/>
            </a:pPr>
            <a:r>
              <a:rPr lang="en-US" sz="2200" dirty="0" smtClean="0">
                <a:solidFill>
                  <a:srgbClr val="000000"/>
                </a:solidFill>
                <a:latin typeface="Calibri" pitchFamily="34" charset="0"/>
                <a:cs typeface="Calibri" pitchFamily="34" charset="0"/>
              </a:rPr>
              <a:t>Developing  innovative  imaging tools to detect COPD prior to the onset of symptoms.</a:t>
            </a:r>
          </a:p>
          <a:p>
            <a:pPr marL="800100" lvl="1" indent="-342900">
              <a:buFont typeface="Wingdings" pitchFamily="2" charset="2"/>
              <a:buChar char="§"/>
            </a:pPr>
            <a:r>
              <a:rPr lang="en-US" sz="2200" dirty="0" smtClean="0">
                <a:solidFill>
                  <a:srgbClr val="000000"/>
                </a:solidFill>
                <a:latin typeface="Calibri" pitchFamily="34" charset="0"/>
                <a:cs typeface="Calibri" pitchFamily="34" charset="0"/>
              </a:rPr>
              <a:t>Discovering  genetic factors that predispose to COPD  as a guide to new therapies.</a:t>
            </a:r>
          </a:p>
          <a:p>
            <a:pPr marL="800100" lvl="1" indent="-342900">
              <a:spcBef>
                <a:spcPts val="100"/>
              </a:spcBef>
              <a:buFont typeface="Wingdings" pitchFamily="2" charset="2"/>
              <a:buChar char="§"/>
            </a:pPr>
            <a:endParaRPr lang="en-US" sz="1200" dirty="0" smtClean="0">
              <a:solidFill>
                <a:srgbClr val="000000"/>
              </a:solidFill>
              <a:latin typeface="Calibri" pitchFamily="34" charset="0"/>
              <a:cs typeface="Calibri" pitchFamily="34" charset="0"/>
            </a:endParaRPr>
          </a:p>
          <a:p>
            <a:pPr lvl="1">
              <a:spcBef>
                <a:spcPts val="100"/>
              </a:spcBef>
            </a:pPr>
            <a:r>
              <a:rPr lang="en-US" sz="2200" b="1" dirty="0" smtClean="0">
                <a:solidFill>
                  <a:srgbClr val="000000"/>
                </a:solidFill>
                <a:latin typeface="Calibri" pitchFamily="34" charset="0"/>
                <a:cs typeface="Calibri" pitchFamily="34" charset="0"/>
              </a:rPr>
              <a:t>SPIROMICS</a:t>
            </a:r>
          </a:p>
          <a:p>
            <a:pPr marL="800100" lvl="1" indent="-342900">
              <a:spcBef>
                <a:spcPts val="100"/>
              </a:spcBef>
              <a:buFont typeface="Wingdings" pitchFamily="2" charset="2"/>
              <a:buChar char="§"/>
            </a:pPr>
            <a:r>
              <a:rPr lang="en-US" sz="2200" dirty="0" smtClean="0">
                <a:solidFill>
                  <a:srgbClr val="000000"/>
                </a:solidFill>
                <a:latin typeface="Calibri" pitchFamily="34" charset="0"/>
                <a:cs typeface="Calibri" pitchFamily="34" charset="0"/>
              </a:rPr>
              <a:t>Collaborative teams developing next-generation diagnostic tests and treatments for COPD.</a:t>
            </a:r>
          </a:p>
          <a:p>
            <a:pPr marL="800100" lvl="1" indent="-342900">
              <a:spcBef>
                <a:spcPts val="100"/>
              </a:spcBef>
              <a:buFont typeface="Wingdings" pitchFamily="2" charset="2"/>
              <a:buChar char="§"/>
            </a:pPr>
            <a:endParaRPr lang="en-US" sz="1200" b="1" dirty="0">
              <a:solidFill>
                <a:srgbClr val="000000"/>
              </a:solidFill>
              <a:latin typeface="Calibri" pitchFamily="34" charset="0"/>
              <a:cs typeface="Calibri" pitchFamily="34" charset="0"/>
            </a:endParaRPr>
          </a:p>
          <a:p>
            <a:pPr lvl="1">
              <a:spcBef>
                <a:spcPts val="100"/>
              </a:spcBef>
            </a:pPr>
            <a:r>
              <a:rPr lang="en-US" sz="2200" b="1" dirty="0" smtClean="0">
                <a:solidFill>
                  <a:srgbClr val="000000"/>
                </a:solidFill>
                <a:latin typeface="Calibri" pitchFamily="34" charset="0"/>
                <a:cs typeface="Calibri" pitchFamily="34" charset="0"/>
              </a:rPr>
              <a:t>COPD Clinical Research Network</a:t>
            </a:r>
          </a:p>
          <a:p>
            <a:pPr marL="800100" lvl="1" indent="-342900">
              <a:buFont typeface="Wingdings" pitchFamily="2" charset="2"/>
              <a:buChar char="§"/>
            </a:pPr>
            <a:r>
              <a:rPr lang="en-US" sz="2200" dirty="0" smtClean="0">
                <a:solidFill>
                  <a:srgbClr val="000000"/>
                </a:solidFill>
                <a:latin typeface="Calibri" pitchFamily="34" charset="0"/>
                <a:cs typeface="Calibri" pitchFamily="34" charset="0"/>
              </a:rPr>
              <a:t>Testing new treatment strategies to reduce hospitalizations in COPD patients. </a:t>
            </a:r>
            <a:endParaRPr lang="en-US" sz="2200" dirty="0">
              <a:solidFill>
                <a:srgbClr val="000000"/>
              </a:solidFill>
              <a:latin typeface="Calibri" pitchFamily="34" charset="0"/>
              <a:cs typeface="Calibri" pitchFamily="34" charset="0"/>
            </a:endParaRPr>
          </a:p>
          <a:p>
            <a:pPr marL="1257300" lvl="2" indent="-342900">
              <a:buFont typeface="Arial" pitchFamily="34" charset="0"/>
              <a:buChar char="•"/>
            </a:pPr>
            <a:r>
              <a:rPr lang="en-US" sz="2200" dirty="0" smtClean="0">
                <a:solidFill>
                  <a:srgbClr val="000000"/>
                </a:solidFill>
                <a:latin typeface="Calibri" pitchFamily="34" charset="0"/>
                <a:cs typeface="Calibri" pitchFamily="34" charset="0"/>
              </a:rPr>
              <a:t>Macrolide Antibiotic (Azithromycin) Trial</a:t>
            </a:r>
          </a:p>
          <a:p>
            <a:pPr marL="800100" lvl="1" indent="-342900">
              <a:buFont typeface="Wingdings" pitchFamily="2" charset="2"/>
              <a:buChar char="§"/>
            </a:pPr>
            <a:r>
              <a:rPr lang="en-US" sz="2200" dirty="0" smtClean="0">
                <a:solidFill>
                  <a:srgbClr val="000000"/>
                </a:solidFill>
                <a:latin typeface="Calibri" pitchFamily="34" charset="0"/>
                <a:cs typeface="Calibri" pitchFamily="34" charset="0"/>
              </a:rPr>
              <a:t>Long-term Oxygen Treatment Trial (with CMS)</a:t>
            </a:r>
          </a:p>
        </p:txBody>
      </p:sp>
      <p:grpSp>
        <p:nvGrpSpPr>
          <p:cNvPr id="66" name="Group 65" descr="&quot; &quot;"/>
          <p:cNvGrpSpPr/>
          <p:nvPr/>
        </p:nvGrpSpPr>
        <p:grpSpPr>
          <a:xfrm>
            <a:off x="1371793" y="4754283"/>
            <a:ext cx="512350" cy="509905"/>
            <a:chOff x="4960545" y="2427187"/>
            <a:chExt cx="2049399" cy="2039620"/>
          </a:xfrm>
        </p:grpSpPr>
        <p:sp>
          <p:nvSpPr>
            <p:cNvPr id="67" name="Freeform 2"/>
            <p:cNvSpPr>
              <a:spLocks/>
            </p:cNvSpPr>
            <p:nvPr/>
          </p:nvSpPr>
          <p:spPr bwMode="auto">
            <a:xfrm rot="10800000">
              <a:off x="4960545" y="2427187"/>
              <a:ext cx="2049399" cy="2039620"/>
            </a:xfrm>
            <a:custGeom>
              <a:avLst/>
              <a:gdLst/>
              <a:ahLst/>
              <a:cxnLst>
                <a:cxn ang="0">
                  <a:pos x="1543" y="4"/>
                </a:cxn>
                <a:cxn ang="0">
                  <a:pos x="2117" y="0"/>
                </a:cxn>
                <a:cxn ang="0">
                  <a:pos x="2168" y="300"/>
                </a:cxn>
                <a:cxn ang="0">
                  <a:pos x="2306" y="317"/>
                </a:cxn>
                <a:cxn ang="0">
                  <a:pos x="2434" y="369"/>
                </a:cxn>
                <a:cxn ang="0">
                  <a:pos x="2567" y="429"/>
                </a:cxn>
                <a:cxn ang="0">
                  <a:pos x="2683" y="501"/>
                </a:cxn>
                <a:cxn ang="0">
                  <a:pos x="2923" y="330"/>
                </a:cxn>
                <a:cxn ang="0">
                  <a:pos x="3326" y="741"/>
                </a:cxn>
                <a:cxn ang="0">
                  <a:pos x="3158" y="986"/>
                </a:cxn>
                <a:cxn ang="0">
                  <a:pos x="3231" y="1097"/>
                </a:cxn>
                <a:cxn ang="0">
                  <a:pos x="3283" y="1213"/>
                </a:cxn>
                <a:cxn ang="0">
                  <a:pos x="3326" y="1350"/>
                </a:cxn>
                <a:cxn ang="0">
                  <a:pos x="3368" y="1483"/>
                </a:cxn>
                <a:cxn ang="0">
                  <a:pos x="3664" y="1539"/>
                </a:cxn>
                <a:cxn ang="0">
                  <a:pos x="3668" y="2109"/>
                </a:cxn>
                <a:cxn ang="0">
                  <a:pos x="3368" y="2169"/>
                </a:cxn>
                <a:cxn ang="0">
                  <a:pos x="3343" y="2301"/>
                </a:cxn>
                <a:cxn ang="0">
                  <a:pos x="3287" y="2430"/>
                </a:cxn>
                <a:cxn ang="0">
                  <a:pos x="3236" y="2546"/>
                </a:cxn>
                <a:cxn ang="0">
                  <a:pos x="3171" y="2679"/>
                </a:cxn>
                <a:cxn ang="0">
                  <a:pos x="3321" y="2910"/>
                </a:cxn>
                <a:cxn ang="0">
                  <a:pos x="2910" y="3313"/>
                </a:cxn>
                <a:cxn ang="0">
                  <a:pos x="2687" y="3146"/>
                </a:cxn>
                <a:cxn ang="0">
                  <a:pos x="2584" y="3210"/>
                </a:cxn>
                <a:cxn ang="0">
                  <a:pos x="2451" y="3279"/>
                </a:cxn>
                <a:cxn ang="0">
                  <a:pos x="2318" y="3321"/>
                </a:cxn>
                <a:cxn ang="0">
                  <a:pos x="2168" y="3356"/>
                </a:cxn>
                <a:cxn ang="0">
                  <a:pos x="2134" y="3651"/>
                </a:cxn>
                <a:cxn ang="0">
                  <a:pos x="1556" y="3647"/>
                </a:cxn>
                <a:cxn ang="0">
                  <a:pos x="1508" y="3360"/>
                </a:cxn>
                <a:cxn ang="0">
                  <a:pos x="1380" y="3330"/>
                </a:cxn>
                <a:cxn ang="0">
                  <a:pos x="1256" y="3287"/>
                </a:cxn>
                <a:cxn ang="0">
                  <a:pos x="1127" y="3227"/>
                </a:cxn>
                <a:cxn ang="0">
                  <a:pos x="1003" y="3146"/>
                </a:cxn>
                <a:cxn ang="0">
                  <a:pos x="754" y="3321"/>
                </a:cxn>
                <a:cxn ang="0">
                  <a:pos x="347" y="2910"/>
                </a:cxn>
                <a:cxn ang="0">
                  <a:pos x="518" y="2670"/>
                </a:cxn>
                <a:cxn ang="0">
                  <a:pos x="437" y="2529"/>
                </a:cxn>
                <a:cxn ang="0">
                  <a:pos x="386" y="2417"/>
                </a:cxn>
                <a:cxn ang="0">
                  <a:pos x="338" y="2293"/>
                </a:cxn>
                <a:cxn ang="0">
                  <a:pos x="308" y="2164"/>
                </a:cxn>
                <a:cxn ang="0">
                  <a:pos x="0" y="2117"/>
                </a:cxn>
                <a:cxn ang="0">
                  <a:pos x="0" y="1581"/>
                </a:cxn>
                <a:cxn ang="0">
                  <a:pos x="0" y="1547"/>
                </a:cxn>
                <a:cxn ang="0">
                  <a:pos x="313" y="1487"/>
                </a:cxn>
                <a:cxn ang="0">
                  <a:pos x="330" y="1393"/>
                </a:cxn>
                <a:cxn ang="0">
                  <a:pos x="368" y="1269"/>
                </a:cxn>
                <a:cxn ang="0">
                  <a:pos x="424" y="1136"/>
                </a:cxn>
                <a:cxn ang="0">
                  <a:pos x="518" y="990"/>
                </a:cxn>
                <a:cxn ang="0">
                  <a:pos x="343" y="741"/>
                </a:cxn>
                <a:cxn ang="0">
                  <a:pos x="758" y="334"/>
                </a:cxn>
                <a:cxn ang="0">
                  <a:pos x="994" y="506"/>
                </a:cxn>
                <a:cxn ang="0">
                  <a:pos x="1110" y="433"/>
                </a:cxn>
                <a:cxn ang="0">
                  <a:pos x="1213" y="377"/>
                </a:cxn>
                <a:cxn ang="0">
                  <a:pos x="1363" y="326"/>
                </a:cxn>
                <a:cxn ang="0">
                  <a:pos x="1500" y="287"/>
                </a:cxn>
                <a:cxn ang="0">
                  <a:pos x="1543" y="4"/>
                </a:cxn>
              </a:cxnLst>
              <a:rect l="0" t="0" r="r" b="b"/>
              <a:pathLst>
                <a:path w="3668" h="3651">
                  <a:moveTo>
                    <a:pt x="1543" y="4"/>
                  </a:moveTo>
                  <a:lnTo>
                    <a:pt x="2117" y="0"/>
                  </a:lnTo>
                  <a:lnTo>
                    <a:pt x="2168" y="300"/>
                  </a:lnTo>
                  <a:lnTo>
                    <a:pt x="2306" y="317"/>
                  </a:lnTo>
                  <a:lnTo>
                    <a:pt x="2434" y="369"/>
                  </a:lnTo>
                  <a:lnTo>
                    <a:pt x="2567" y="429"/>
                  </a:lnTo>
                  <a:lnTo>
                    <a:pt x="2683" y="501"/>
                  </a:lnTo>
                  <a:lnTo>
                    <a:pt x="2923" y="330"/>
                  </a:lnTo>
                  <a:lnTo>
                    <a:pt x="3326" y="741"/>
                  </a:lnTo>
                  <a:lnTo>
                    <a:pt x="3158" y="986"/>
                  </a:lnTo>
                  <a:lnTo>
                    <a:pt x="3231" y="1097"/>
                  </a:lnTo>
                  <a:lnTo>
                    <a:pt x="3283" y="1213"/>
                  </a:lnTo>
                  <a:lnTo>
                    <a:pt x="3326" y="1350"/>
                  </a:lnTo>
                  <a:lnTo>
                    <a:pt x="3368" y="1483"/>
                  </a:lnTo>
                  <a:lnTo>
                    <a:pt x="3664" y="1539"/>
                  </a:lnTo>
                  <a:lnTo>
                    <a:pt x="3668" y="2109"/>
                  </a:lnTo>
                  <a:lnTo>
                    <a:pt x="3368" y="2169"/>
                  </a:lnTo>
                  <a:lnTo>
                    <a:pt x="3343" y="2301"/>
                  </a:lnTo>
                  <a:lnTo>
                    <a:pt x="3287" y="2430"/>
                  </a:lnTo>
                  <a:lnTo>
                    <a:pt x="3236" y="2546"/>
                  </a:lnTo>
                  <a:lnTo>
                    <a:pt x="3171" y="2679"/>
                  </a:lnTo>
                  <a:lnTo>
                    <a:pt x="3321" y="2910"/>
                  </a:lnTo>
                  <a:lnTo>
                    <a:pt x="2910" y="3313"/>
                  </a:lnTo>
                  <a:lnTo>
                    <a:pt x="2687" y="3146"/>
                  </a:lnTo>
                  <a:lnTo>
                    <a:pt x="2584" y="3210"/>
                  </a:lnTo>
                  <a:lnTo>
                    <a:pt x="2451" y="3279"/>
                  </a:lnTo>
                  <a:lnTo>
                    <a:pt x="2318" y="3321"/>
                  </a:lnTo>
                  <a:lnTo>
                    <a:pt x="2168" y="3356"/>
                  </a:lnTo>
                  <a:lnTo>
                    <a:pt x="2134" y="3651"/>
                  </a:lnTo>
                  <a:lnTo>
                    <a:pt x="1556" y="3647"/>
                  </a:lnTo>
                  <a:lnTo>
                    <a:pt x="1508" y="3360"/>
                  </a:lnTo>
                  <a:cubicBezTo>
                    <a:pt x="1465" y="3350"/>
                    <a:pt x="1380" y="3330"/>
                    <a:pt x="1380" y="3330"/>
                  </a:cubicBezTo>
                  <a:lnTo>
                    <a:pt x="1256" y="3287"/>
                  </a:lnTo>
                  <a:lnTo>
                    <a:pt x="1127" y="3227"/>
                  </a:lnTo>
                  <a:lnTo>
                    <a:pt x="1003" y="3146"/>
                  </a:lnTo>
                  <a:lnTo>
                    <a:pt x="754" y="3321"/>
                  </a:lnTo>
                  <a:lnTo>
                    <a:pt x="347" y="2910"/>
                  </a:lnTo>
                  <a:lnTo>
                    <a:pt x="518" y="2670"/>
                  </a:lnTo>
                  <a:lnTo>
                    <a:pt x="437" y="2529"/>
                  </a:lnTo>
                  <a:lnTo>
                    <a:pt x="386" y="2417"/>
                  </a:lnTo>
                  <a:lnTo>
                    <a:pt x="338" y="2293"/>
                  </a:lnTo>
                  <a:lnTo>
                    <a:pt x="308" y="2164"/>
                  </a:lnTo>
                  <a:lnTo>
                    <a:pt x="0" y="2117"/>
                  </a:lnTo>
                  <a:lnTo>
                    <a:pt x="0" y="1581"/>
                  </a:lnTo>
                  <a:lnTo>
                    <a:pt x="0" y="1547"/>
                  </a:lnTo>
                  <a:lnTo>
                    <a:pt x="313" y="1487"/>
                  </a:lnTo>
                  <a:lnTo>
                    <a:pt x="330" y="1393"/>
                  </a:lnTo>
                  <a:lnTo>
                    <a:pt x="368" y="1269"/>
                  </a:lnTo>
                  <a:lnTo>
                    <a:pt x="424" y="1136"/>
                  </a:lnTo>
                  <a:lnTo>
                    <a:pt x="518" y="990"/>
                  </a:lnTo>
                  <a:lnTo>
                    <a:pt x="343" y="741"/>
                  </a:lnTo>
                  <a:lnTo>
                    <a:pt x="758" y="334"/>
                  </a:lnTo>
                  <a:lnTo>
                    <a:pt x="994" y="506"/>
                  </a:lnTo>
                  <a:lnTo>
                    <a:pt x="1110" y="433"/>
                  </a:lnTo>
                  <a:lnTo>
                    <a:pt x="1213" y="377"/>
                  </a:lnTo>
                  <a:lnTo>
                    <a:pt x="1363" y="326"/>
                  </a:lnTo>
                  <a:lnTo>
                    <a:pt x="1500" y="287"/>
                  </a:lnTo>
                  <a:lnTo>
                    <a:pt x="1543" y="4"/>
                  </a:ln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w="9525">
              <a:noFill/>
              <a:round/>
              <a:headEnd/>
              <a:tailEnd/>
            </a:ln>
            <a:scene3d>
              <a:camera prst="orthographicFront"/>
              <a:lightRig rig="threePt" dir="t">
                <a:rot lat="0" lon="0" rev="9600000"/>
              </a:lightRig>
            </a:scene3d>
            <a:sp3d>
              <a:bevelT/>
            </a:sp3d>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nvGrpSpPr>
            <p:cNvPr id="68" name="Group 16"/>
            <p:cNvGrpSpPr/>
            <p:nvPr/>
          </p:nvGrpSpPr>
          <p:grpSpPr>
            <a:xfrm rot="16200000" flipH="1">
              <a:off x="5784078" y="3245831"/>
              <a:ext cx="402337" cy="402336"/>
              <a:chOff x="5577840" y="5471160"/>
              <a:chExt cx="457201" cy="457200"/>
            </a:xfrm>
          </p:grpSpPr>
          <p:sp>
            <p:nvSpPr>
              <p:cNvPr id="70" name="Arc 69"/>
              <p:cNvSpPr/>
              <p:nvPr/>
            </p:nvSpPr>
            <p:spPr bwMode="auto">
              <a:xfrm>
                <a:off x="5577840" y="5471160"/>
                <a:ext cx="457200" cy="457200"/>
              </a:xfrm>
              <a:prstGeom prst="arc">
                <a:avLst/>
              </a:prstGeom>
              <a:noFill/>
              <a:ln w="19050" cap="flat" cmpd="sng" algn="ctr">
                <a:solidFill>
                  <a:schemeClr val="tx1">
                    <a:lumMod val="65000"/>
                    <a:lumOff val="3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US" sz="2400" dirty="0" smtClean="0">
                  <a:solidFill>
                    <a:srgbClr val="663300"/>
                  </a:solidFill>
                  <a:latin typeface="Frutiger 57Cn"/>
                </a:endParaRPr>
              </a:p>
            </p:txBody>
          </p:sp>
          <p:sp>
            <p:nvSpPr>
              <p:cNvPr id="71" name="Arc 70"/>
              <p:cNvSpPr/>
              <p:nvPr/>
            </p:nvSpPr>
            <p:spPr bwMode="auto">
              <a:xfrm rot="5400000">
                <a:off x="5577840" y="5471160"/>
                <a:ext cx="457200" cy="457200"/>
              </a:xfrm>
              <a:prstGeom prst="arc">
                <a:avLst/>
              </a:prstGeom>
              <a:noFill/>
              <a:ln w="19050" cap="flat" cmpd="sng" algn="ctr">
                <a:solidFill>
                  <a:schemeClr val="tx1">
                    <a:lumMod val="65000"/>
                    <a:lumOff val="3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US" sz="2400" dirty="0" smtClean="0">
                  <a:solidFill>
                    <a:srgbClr val="663300"/>
                  </a:solidFill>
                  <a:latin typeface="Frutiger 57Cn"/>
                </a:endParaRPr>
              </a:p>
            </p:txBody>
          </p:sp>
          <p:sp>
            <p:nvSpPr>
              <p:cNvPr id="72" name="Arc 71"/>
              <p:cNvSpPr/>
              <p:nvPr/>
            </p:nvSpPr>
            <p:spPr bwMode="auto">
              <a:xfrm rot="10800000">
                <a:off x="5577841" y="5471160"/>
                <a:ext cx="457200" cy="457200"/>
              </a:xfrm>
              <a:prstGeom prst="arc">
                <a:avLst/>
              </a:prstGeom>
              <a:noFill/>
              <a:ln w="19050" cap="flat" cmpd="sng" algn="ctr">
                <a:solidFill>
                  <a:schemeClr val="tx1">
                    <a:lumMod val="65000"/>
                    <a:lumOff val="35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US" sz="2400" dirty="0" smtClean="0">
                  <a:solidFill>
                    <a:srgbClr val="663300"/>
                  </a:solidFill>
                  <a:latin typeface="Frutiger 57Cn"/>
                </a:endParaRPr>
              </a:p>
            </p:txBody>
          </p:sp>
        </p:grpSp>
        <p:sp>
          <p:nvSpPr>
            <p:cNvPr id="69" name="Oval 68"/>
            <p:cNvSpPr/>
            <p:nvPr/>
          </p:nvSpPr>
          <p:spPr bwMode="auto">
            <a:xfrm>
              <a:off x="5918188" y="3379941"/>
              <a:ext cx="134112" cy="134112"/>
            </a:xfrm>
            <a:prstGeom prst="ellipse">
              <a:avLst/>
            </a:prstGeom>
            <a:solidFill>
              <a:schemeClr val="tx1">
                <a:lumMod val="75000"/>
                <a:lumOff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US" sz="2400" dirty="0" smtClean="0">
                <a:solidFill>
                  <a:srgbClr val="663300"/>
                </a:solidFill>
                <a:latin typeface="Frutiger 57Cn"/>
              </a:endParaRPr>
            </a:p>
          </p:txBody>
        </p:sp>
      </p:grpSp>
      <p:grpSp>
        <p:nvGrpSpPr>
          <p:cNvPr id="73" name="Group 72" descr="&quot; &quot;"/>
          <p:cNvGrpSpPr/>
          <p:nvPr/>
        </p:nvGrpSpPr>
        <p:grpSpPr>
          <a:xfrm>
            <a:off x="1369155" y="1543926"/>
            <a:ext cx="509905" cy="512350"/>
            <a:chOff x="1394826" y="3830477"/>
            <a:chExt cx="2039620" cy="2049399"/>
          </a:xfrm>
        </p:grpSpPr>
        <p:sp>
          <p:nvSpPr>
            <p:cNvPr id="74" name="Freeform 2"/>
            <p:cNvSpPr>
              <a:spLocks/>
            </p:cNvSpPr>
            <p:nvPr/>
          </p:nvSpPr>
          <p:spPr bwMode="auto">
            <a:xfrm rot="17927162">
              <a:off x="1389936" y="3835367"/>
              <a:ext cx="2049399" cy="2039620"/>
            </a:xfrm>
            <a:custGeom>
              <a:avLst/>
              <a:gdLst/>
              <a:ahLst/>
              <a:cxnLst>
                <a:cxn ang="0">
                  <a:pos x="1543" y="4"/>
                </a:cxn>
                <a:cxn ang="0">
                  <a:pos x="2117" y="0"/>
                </a:cxn>
                <a:cxn ang="0">
                  <a:pos x="2168" y="300"/>
                </a:cxn>
                <a:cxn ang="0">
                  <a:pos x="2306" y="317"/>
                </a:cxn>
                <a:cxn ang="0">
                  <a:pos x="2434" y="369"/>
                </a:cxn>
                <a:cxn ang="0">
                  <a:pos x="2567" y="429"/>
                </a:cxn>
                <a:cxn ang="0">
                  <a:pos x="2683" y="501"/>
                </a:cxn>
                <a:cxn ang="0">
                  <a:pos x="2923" y="330"/>
                </a:cxn>
                <a:cxn ang="0">
                  <a:pos x="3326" y="741"/>
                </a:cxn>
                <a:cxn ang="0">
                  <a:pos x="3158" y="986"/>
                </a:cxn>
                <a:cxn ang="0">
                  <a:pos x="3231" y="1097"/>
                </a:cxn>
                <a:cxn ang="0">
                  <a:pos x="3283" y="1213"/>
                </a:cxn>
                <a:cxn ang="0">
                  <a:pos x="3326" y="1350"/>
                </a:cxn>
                <a:cxn ang="0">
                  <a:pos x="3368" y="1483"/>
                </a:cxn>
                <a:cxn ang="0">
                  <a:pos x="3664" y="1539"/>
                </a:cxn>
                <a:cxn ang="0">
                  <a:pos x="3668" y="2109"/>
                </a:cxn>
                <a:cxn ang="0">
                  <a:pos x="3368" y="2169"/>
                </a:cxn>
                <a:cxn ang="0">
                  <a:pos x="3343" y="2301"/>
                </a:cxn>
                <a:cxn ang="0">
                  <a:pos x="3287" y="2430"/>
                </a:cxn>
                <a:cxn ang="0">
                  <a:pos x="3236" y="2546"/>
                </a:cxn>
                <a:cxn ang="0">
                  <a:pos x="3171" y="2679"/>
                </a:cxn>
                <a:cxn ang="0">
                  <a:pos x="3321" y="2910"/>
                </a:cxn>
                <a:cxn ang="0">
                  <a:pos x="2910" y="3313"/>
                </a:cxn>
                <a:cxn ang="0">
                  <a:pos x="2687" y="3146"/>
                </a:cxn>
                <a:cxn ang="0">
                  <a:pos x="2584" y="3210"/>
                </a:cxn>
                <a:cxn ang="0">
                  <a:pos x="2451" y="3279"/>
                </a:cxn>
                <a:cxn ang="0">
                  <a:pos x="2318" y="3321"/>
                </a:cxn>
                <a:cxn ang="0">
                  <a:pos x="2168" y="3356"/>
                </a:cxn>
                <a:cxn ang="0">
                  <a:pos x="2134" y="3651"/>
                </a:cxn>
                <a:cxn ang="0">
                  <a:pos x="1556" y="3647"/>
                </a:cxn>
                <a:cxn ang="0">
                  <a:pos x="1508" y="3360"/>
                </a:cxn>
                <a:cxn ang="0">
                  <a:pos x="1380" y="3330"/>
                </a:cxn>
                <a:cxn ang="0">
                  <a:pos x="1256" y="3287"/>
                </a:cxn>
                <a:cxn ang="0">
                  <a:pos x="1127" y="3227"/>
                </a:cxn>
                <a:cxn ang="0">
                  <a:pos x="1003" y="3146"/>
                </a:cxn>
                <a:cxn ang="0">
                  <a:pos x="754" y="3321"/>
                </a:cxn>
                <a:cxn ang="0">
                  <a:pos x="347" y="2910"/>
                </a:cxn>
                <a:cxn ang="0">
                  <a:pos x="518" y="2670"/>
                </a:cxn>
                <a:cxn ang="0">
                  <a:pos x="437" y="2529"/>
                </a:cxn>
                <a:cxn ang="0">
                  <a:pos x="386" y="2417"/>
                </a:cxn>
                <a:cxn ang="0">
                  <a:pos x="338" y="2293"/>
                </a:cxn>
                <a:cxn ang="0">
                  <a:pos x="308" y="2164"/>
                </a:cxn>
                <a:cxn ang="0">
                  <a:pos x="0" y="2117"/>
                </a:cxn>
                <a:cxn ang="0">
                  <a:pos x="0" y="1581"/>
                </a:cxn>
                <a:cxn ang="0">
                  <a:pos x="0" y="1547"/>
                </a:cxn>
                <a:cxn ang="0">
                  <a:pos x="313" y="1487"/>
                </a:cxn>
                <a:cxn ang="0">
                  <a:pos x="330" y="1393"/>
                </a:cxn>
                <a:cxn ang="0">
                  <a:pos x="368" y="1269"/>
                </a:cxn>
                <a:cxn ang="0">
                  <a:pos x="424" y="1136"/>
                </a:cxn>
                <a:cxn ang="0">
                  <a:pos x="518" y="990"/>
                </a:cxn>
                <a:cxn ang="0">
                  <a:pos x="343" y="741"/>
                </a:cxn>
                <a:cxn ang="0">
                  <a:pos x="758" y="334"/>
                </a:cxn>
                <a:cxn ang="0">
                  <a:pos x="994" y="506"/>
                </a:cxn>
                <a:cxn ang="0">
                  <a:pos x="1110" y="433"/>
                </a:cxn>
                <a:cxn ang="0">
                  <a:pos x="1213" y="377"/>
                </a:cxn>
                <a:cxn ang="0">
                  <a:pos x="1363" y="326"/>
                </a:cxn>
                <a:cxn ang="0">
                  <a:pos x="1500" y="287"/>
                </a:cxn>
                <a:cxn ang="0">
                  <a:pos x="1543" y="4"/>
                </a:cxn>
              </a:cxnLst>
              <a:rect l="0" t="0" r="r" b="b"/>
              <a:pathLst>
                <a:path w="3668" h="3651">
                  <a:moveTo>
                    <a:pt x="1543" y="4"/>
                  </a:moveTo>
                  <a:lnTo>
                    <a:pt x="2117" y="0"/>
                  </a:lnTo>
                  <a:lnTo>
                    <a:pt x="2168" y="300"/>
                  </a:lnTo>
                  <a:lnTo>
                    <a:pt x="2306" y="317"/>
                  </a:lnTo>
                  <a:lnTo>
                    <a:pt x="2434" y="369"/>
                  </a:lnTo>
                  <a:lnTo>
                    <a:pt x="2567" y="429"/>
                  </a:lnTo>
                  <a:lnTo>
                    <a:pt x="2683" y="501"/>
                  </a:lnTo>
                  <a:lnTo>
                    <a:pt x="2923" y="330"/>
                  </a:lnTo>
                  <a:lnTo>
                    <a:pt x="3326" y="741"/>
                  </a:lnTo>
                  <a:lnTo>
                    <a:pt x="3158" y="986"/>
                  </a:lnTo>
                  <a:lnTo>
                    <a:pt x="3231" y="1097"/>
                  </a:lnTo>
                  <a:lnTo>
                    <a:pt x="3283" y="1213"/>
                  </a:lnTo>
                  <a:lnTo>
                    <a:pt x="3326" y="1350"/>
                  </a:lnTo>
                  <a:lnTo>
                    <a:pt x="3368" y="1483"/>
                  </a:lnTo>
                  <a:lnTo>
                    <a:pt x="3664" y="1539"/>
                  </a:lnTo>
                  <a:lnTo>
                    <a:pt x="3668" y="2109"/>
                  </a:lnTo>
                  <a:lnTo>
                    <a:pt x="3368" y="2169"/>
                  </a:lnTo>
                  <a:lnTo>
                    <a:pt x="3343" y="2301"/>
                  </a:lnTo>
                  <a:lnTo>
                    <a:pt x="3287" y="2430"/>
                  </a:lnTo>
                  <a:lnTo>
                    <a:pt x="3236" y="2546"/>
                  </a:lnTo>
                  <a:lnTo>
                    <a:pt x="3171" y="2679"/>
                  </a:lnTo>
                  <a:lnTo>
                    <a:pt x="3321" y="2910"/>
                  </a:lnTo>
                  <a:lnTo>
                    <a:pt x="2910" y="3313"/>
                  </a:lnTo>
                  <a:lnTo>
                    <a:pt x="2687" y="3146"/>
                  </a:lnTo>
                  <a:lnTo>
                    <a:pt x="2584" y="3210"/>
                  </a:lnTo>
                  <a:lnTo>
                    <a:pt x="2451" y="3279"/>
                  </a:lnTo>
                  <a:lnTo>
                    <a:pt x="2318" y="3321"/>
                  </a:lnTo>
                  <a:lnTo>
                    <a:pt x="2168" y="3356"/>
                  </a:lnTo>
                  <a:lnTo>
                    <a:pt x="2134" y="3651"/>
                  </a:lnTo>
                  <a:lnTo>
                    <a:pt x="1556" y="3647"/>
                  </a:lnTo>
                  <a:lnTo>
                    <a:pt x="1508" y="3360"/>
                  </a:lnTo>
                  <a:cubicBezTo>
                    <a:pt x="1465" y="3350"/>
                    <a:pt x="1380" y="3330"/>
                    <a:pt x="1380" y="3330"/>
                  </a:cubicBezTo>
                  <a:lnTo>
                    <a:pt x="1256" y="3287"/>
                  </a:lnTo>
                  <a:lnTo>
                    <a:pt x="1127" y="3227"/>
                  </a:lnTo>
                  <a:lnTo>
                    <a:pt x="1003" y="3146"/>
                  </a:lnTo>
                  <a:lnTo>
                    <a:pt x="754" y="3321"/>
                  </a:lnTo>
                  <a:lnTo>
                    <a:pt x="347" y="2910"/>
                  </a:lnTo>
                  <a:lnTo>
                    <a:pt x="518" y="2670"/>
                  </a:lnTo>
                  <a:lnTo>
                    <a:pt x="437" y="2529"/>
                  </a:lnTo>
                  <a:lnTo>
                    <a:pt x="386" y="2417"/>
                  </a:lnTo>
                  <a:lnTo>
                    <a:pt x="338" y="2293"/>
                  </a:lnTo>
                  <a:lnTo>
                    <a:pt x="308" y="2164"/>
                  </a:lnTo>
                  <a:lnTo>
                    <a:pt x="0" y="2117"/>
                  </a:lnTo>
                  <a:lnTo>
                    <a:pt x="0" y="1581"/>
                  </a:lnTo>
                  <a:lnTo>
                    <a:pt x="0" y="1547"/>
                  </a:lnTo>
                  <a:lnTo>
                    <a:pt x="313" y="1487"/>
                  </a:lnTo>
                  <a:lnTo>
                    <a:pt x="330" y="1393"/>
                  </a:lnTo>
                  <a:lnTo>
                    <a:pt x="368" y="1269"/>
                  </a:lnTo>
                  <a:lnTo>
                    <a:pt x="424" y="1136"/>
                  </a:lnTo>
                  <a:lnTo>
                    <a:pt x="518" y="990"/>
                  </a:lnTo>
                  <a:lnTo>
                    <a:pt x="343" y="741"/>
                  </a:lnTo>
                  <a:lnTo>
                    <a:pt x="758" y="334"/>
                  </a:lnTo>
                  <a:lnTo>
                    <a:pt x="994" y="506"/>
                  </a:lnTo>
                  <a:lnTo>
                    <a:pt x="1110" y="433"/>
                  </a:lnTo>
                  <a:lnTo>
                    <a:pt x="1213" y="377"/>
                  </a:lnTo>
                  <a:lnTo>
                    <a:pt x="1363" y="326"/>
                  </a:lnTo>
                  <a:lnTo>
                    <a:pt x="1500" y="287"/>
                  </a:lnTo>
                  <a:lnTo>
                    <a:pt x="1543" y="4"/>
                  </a:lnTo>
                  <a:close/>
                </a:path>
              </a:pathLst>
            </a:custGeom>
            <a:gradFill flip="none" rotWithShape="1">
              <a:gsLst>
                <a:gs pos="0">
                  <a:srgbClr val="BF3FFF">
                    <a:shade val="30000"/>
                    <a:satMod val="115000"/>
                  </a:srgbClr>
                </a:gs>
                <a:gs pos="50000">
                  <a:srgbClr val="BF3FFF">
                    <a:shade val="67500"/>
                    <a:satMod val="115000"/>
                  </a:srgbClr>
                </a:gs>
                <a:gs pos="100000">
                  <a:srgbClr val="BF3FFF">
                    <a:shade val="100000"/>
                    <a:satMod val="115000"/>
                  </a:srgbClr>
                </a:gs>
              </a:gsLst>
              <a:lin ang="0" scaled="1"/>
              <a:tileRect/>
            </a:gradFill>
            <a:ln w="9525">
              <a:noFill/>
              <a:round/>
              <a:headEnd/>
              <a:tailEnd/>
            </a:ln>
            <a:scene3d>
              <a:camera prst="orthographicFront"/>
              <a:lightRig rig="threePt" dir="t">
                <a:rot lat="0" lon="0" rev="19800000"/>
              </a:lightRig>
            </a:scene3d>
            <a:sp3d>
              <a:bevelT/>
            </a:sp3d>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nvGrpSpPr>
            <p:cNvPr id="75" name="Group 16"/>
            <p:cNvGrpSpPr/>
            <p:nvPr/>
          </p:nvGrpSpPr>
          <p:grpSpPr>
            <a:xfrm rot="15434249" flipH="1">
              <a:off x="2228911" y="4654009"/>
              <a:ext cx="402337" cy="402336"/>
              <a:chOff x="5577840" y="5471160"/>
              <a:chExt cx="457201" cy="457200"/>
            </a:xfrm>
            <a:noFill/>
          </p:grpSpPr>
          <p:sp>
            <p:nvSpPr>
              <p:cNvPr id="77" name="Arc 76"/>
              <p:cNvSpPr/>
              <p:nvPr/>
            </p:nvSpPr>
            <p:spPr bwMode="auto">
              <a:xfrm>
                <a:off x="5577840" y="5471160"/>
                <a:ext cx="457200" cy="457200"/>
              </a:xfrm>
              <a:prstGeom prst="arc">
                <a:avLst/>
              </a:prstGeom>
              <a:grpFill/>
              <a:ln w="19050" cap="flat" cmpd="sng" algn="ctr">
                <a:solidFill>
                  <a:schemeClr val="tx1">
                    <a:lumMod val="65000"/>
                    <a:lumOff val="3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US" sz="2400" dirty="0" smtClean="0">
                  <a:solidFill>
                    <a:srgbClr val="663300"/>
                  </a:solidFill>
                  <a:latin typeface="Frutiger 57Cn"/>
                </a:endParaRPr>
              </a:p>
            </p:txBody>
          </p:sp>
          <p:sp>
            <p:nvSpPr>
              <p:cNvPr id="78" name="Arc 77"/>
              <p:cNvSpPr/>
              <p:nvPr/>
            </p:nvSpPr>
            <p:spPr bwMode="auto">
              <a:xfrm rot="5400000">
                <a:off x="5577840" y="5471160"/>
                <a:ext cx="457200" cy="457200"/>
              </a:xfrm>
              <a:prstGeom prst="arc">
                <a:avLst/>
              </a:prstGeom>
              <a:grpFill/>
              <a:ln w="19050" cap="flat" cmpd="sng" algn="ctr">
                <a:solidFill>
                  <a:schemeClr val="tx1">
                    <a:lumMod val="65000"/>
                    <a:lumOff val="3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US" sz="2400" dirty="0" smtClean="0">
                  <a:solidFill>
                    <a:srgbClr val="663300"/>
                  </a:solidFill>
                  <a:latin typeface="Frutiger 57Cn"/>
                </a:endParaRPr>
              </a:p>
            </p:txBody>
          </p:sp>
          <p:sp>
            <p:nvSpPr>
              <p:cNvPr id="79" name="Arc 78"/>
              <p:cNvSpPr/>
              <p:nvPr/>
            </p:nvSpPr>
            <p:spPr bwMode="auto">
              <a:xfrm rot="10800000">
                <a:off x="5577841" y="5471160"/>
                <a:ext cx="457200" cy="457200"/>
              </a:xfrm>
              <a:prstGeom prst="arc">
                <a:avLst/>
              </a:prstGeom>
              <a:grpFill/>
              <a:ln w="19050" cap="flat" cmpd="sng" algn="ctr">
                <a:solidFill>
                  <a:schemeClr val="tx1">
                    <a:lumMod val="65000"/>
                    <a:lumOff val="35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US" sz="2400" dirty="0" smtClean="0">
                  <a:solidFill>
                    <a:srgbClr val="663300"/>
                  </a:solidFill>
                  <a:latin typeface="Frutiger 57Cn"/>
                </a:endParaRPr>
              </a:p>
            </p:txBody>
          </p:sp>
        </p:grpSp>
        <p:sp>
          <p:nvSpPr>
            <p:cNvPr id="76" name="Oval 75"/>
            <p:cNvSpPr/>
            <p:nvPr/>
          </p:nvSpPr>
          <p:spPr bwMode="auto">
            <a:xfrm rot="20834249">
              <a:off x="2363023" y="4788121"/>
              <a:ext cx="134112" cy="134112"/>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US" sz="2400" dirty="0" smtClean="0">
                <a:solidFill>
                  <a:srgbClr val="663300"/>
                </a:solidFill>
                <a:latin typeface="Frutiger 57Cn"/>
              </a:endParaRPr>
            </a:p>
          </p:txBody>
        </p:sp>
      </p:grpSp>
      <p:grpSp>
        <p:nvGrpSpPr>
          <p:cNvPr id="80" name="Group 79" descr="&quot; &quot;"/>
          <p:cNvGrpSpPr/>
          <p:nvPr/>
        </p:nvGrpSpPr>
        <p:grpSpPr>
          <a:xfrm>
            <a:off x="1386408" y="3470704"/>
            <a:ext cx="507522" cy="509957"/>
            <a:chOff x="3273725" y="3378952"/>
            <a:chExt cx="2039620" cy="2049399"/>
          </a:xfrm>
        </p:grpSpPr>
        <p:sp>
          <p:nvSpPr>
            <p:cNvPr id="81" name="Freeform 80"/>
            <p:cNvSpPr>
              <a:spLocks/>
            </p:cNvSpPr>
            <p:nvPr/>
          </p:nvSpPr>
          <p:spPr bwMode="auto">
            <a:xfrm rot="14073448" flipV="1">
              <a:off x="3268835" y="3383842"/>
              <a:ext cx="2049399" cy="2039620"/>
            </a:xfrm>
            <a:custGeom>
              <a:avLst/>
              <a:gdLst/>
              <a:ahLst/>
              <a:cxnLst>
                <a:cxn ang="0">
                  <a:pos x="1543" y="4"/>
                </a:cxn>
                <a:cxn ang="0">
                  <a:pos x="2117" y="0"/>
                </a:cxn>
                <a:cxn ang="0">
                  <a:pos x="2168" y="300"/>
                </a:cxn>
                <a:cxn ang="0">
                  <a:pos x="2306" y="317"/>
                </a:cxn>
                <a:cxn ang="0">
                  <a:pos x="2434" y="369"/>
                </a:cxn>
                <a:cxn ang="0">
                  <a:pos x="2567" y="429"/>
                </a:cxn>
                <a:cxn ang="0">
                  <a:pos x="2683" y="501"/>
                </a:cxn>
                <a:cxn ang="0">
                  <a:pos x="2923" y="330"/>
                </a:cxn>
                <a:cxn ang="0">
                  <a:pos x="3326" y="741"/>
                </a:cxn>
                <a:cxn ang="0">
                  <a:pos x="3158" y="986"/>
                </a:cxn>
                <a:cxn ang="0">
                  <a:pos x="3231" y="1097"/>
                </a:cxn>
                <a:cxn ang="0">
                  <a:pos x="3283" y="1213"/>
                </a:cxn>
                <a:cxn ang="0">
                  <a:pos x="3326" y="1350"/>
                </a:cxn>
                <a:cxn ang="0">
                  <a:pos x="3368" y="1483"/>
                </a:cxn>
                <a:cxn ang="0">
                  <a:pos x="3664" y="1539"/>
                </a:cxn>
                <a:cxn ang="0">
                  <a:pos x="3668" y="2109"/>
                </a:cxn>
                <a:cxn ang="0">
                  <a:pos x="3368" y="2169"/>
                </a:cxn>
                <a:cxn ang="0">
                  <a:pos x="3343" y="2301"/>
                </a:cxn>
                <a:cxn ang="0">
                  <a:pos x="3287" y="2430"/>
                </a:cxn>
                <a:cxn ang="0">
                  <a:pos x="3236" y="2546"/>
                </a:cxn>
                <a:cxn ang="0">
                  <a:pos x="3171" y="2679"/>
                </a:cxn>
                <a:cxn ang="0">
                  <a:pos x="3321" y="2910"/>
                </a:cxn>
                <a:cxn ang="0">
                  <a:pos x="2910" y="3313"/>
                </a:cxn>
                <a:cxn ang="0">
                  <a:pos x="2687" y="3146"/>
                </a:cxn>
                <a:cxn ang="0">
                  <a:pos x="2584" y="3210"/>
                </a:cxn>
                <a:cxn ang="0">
                  <a:pos x="2451" y="3279"/>
                </a:cxn>
                <a:cxn ang="0">
                  <a:pos x="2318" y="3321"/>
                </a:cxn>
                <a:cxn ang="0">
                  <a:pos x="2168" y="3356"/>
                </a:cxn>
                <a:cxn ang="0">
                  <a:pos x="2134" y="3651"/>
                </a:cxn>
                <a:cxn ang="0">
                  <a:pos x="1556" y="3647"/>
                </a:cxn>
                <a:cxn ang="0">
                  <a:pos x="1508" y="3360"/>
                </a:cxn>
                <a:cxn ang="0">
                  <a:pos x="1380" y="3330"/>
                </a:cxn>
                <a:cxn ang="0">
                  <a:pos x="1256" y="3287"/>
                </a:cxn>
                <a:cxn ang="0">
                  <a:pos x="1127" y="3227"/>
                </a:cxn>
                <a:cxn ang="0">
                  <a:pos x="1003" y="3146"/>
                </a:cxn>
                <a:cxn ang="0">
                  <a:pos x="754" y="3321"/>
                </a:cxn>
                <a:cxn ang="0">
                  <a:pos x="347" y="2910"/>
                </a:cxn>
                <a:cxn ang="0">
                  <a:pos x="518" y="2670"/>
                </a:cxn>
                <a:cxn ang="0">
                  <a:pos x="437" y="2529"/>
                </a:cxn>
                <a:cxn ang="0">
                  <a:pos x="386" y="2417"/>
                </a:cxn>
                <a:cxn ang="0">
                  <a:pos x="338" y="2293"/>
                </a:cxn>
                <a:cxn ang="0">
                  <a:pos x="308" y="2164"/>
                </a:cxn>
                <a:cxn ang="0">
                  <a:pos x="0" y="2117"/>
                </a:cxn>
                <a:cxn ang="0">
                  <a:pos x="0" y="1581"/>
                </a:cxn>
                <a:cxn ang="0">
                  <a:pos x="0" y="1547"/>
                </a:cxn>
                <a:cxn ang="0">
                  <a:pos x="313" y="1487"/>
                </a:cxn>
                <a:cxn ang="0">
                  <a:pos x="330" y="1393"/>
                </a:cxn>
                <a:cxn ang="0">
                  <a:pos x="368" y="1269"/>
                </a:cxn>
                <a:cxn ang="0">
                  <a:pos x="424" y="1136"/>
                </a:cxn>
                <a:cxn ang="0">
                  <a:pos x="518" y="990"/>
                </a:cxn>
                <a:cxn ang="0">
                  <a:pos x="343" y="741"/>
                </a:cxn>
                <a:cxn ang="0">
                  <a:pos x="758" y="334"/>
                </a:cxn>
                <a:cxn ang="0">
                  <a:pos x="994" y="506"/>
                </a:cxn>
                <a:cxn ang="0">
                  <a:pos x="1110" y="433"/>
                </a:cxn>
                <a:cxn ang="0">
                  <a:pos x="1213" y="377"/>
                </a:cxn>
                <a:cxn ang="0">
                  <a:pos x="1363" y="326"/>
                </a:cxn>
                <a:cxn ang="0">
                  <a:pos x="1500" y="287"/>
                </a:cxn>
                <a:cxn ang="0">
                  <a:pos x="1543" y="4"/>
                </a:cxn>
              </a:cxnLst>
              <a:rect l="0" t="0" r="r" b="b"/>
              <a:pathLst>
                <a:path w="3668" h="3651">
                  <a:moveTo>
                    <a:pt x="1543" y="4"/>
                  </a:moveTo>
                  <a:lnTo>
                    <a:pt x="2117" y="0"/>
                  </a:lnTo>
                  <a:lnTo>
                    <a:pt x="2168" y="300"/>
                  </a:lnTo>
                  <a:lnTo>
                    <a:pt x="2306" y="317"/>
                  </a:lnTo>
                  <a:lnTo>
                    <a:pt x="2434" y="369"/>
                  </a:lnTo>
                  <a:lnTo>
                    <a:pt x="2567" y="429"/>
                  </a:lnTo>
                  <a:lnTo>
                    <a:pt x="2683" y="501"/>
                  </a:lnTo>
                  <a:lnTo>
                    <a:pt x="2923" y="330"/>
                  </a:lnTo>
                  <a:lnTo>
                    <a:pt x="3326" y="741"/>
                  </a:lnTo>
                  <a:lnTo>
                    <a:pt x="3158" y="986"/>
                  </a:lnTo>
                  <a:lnTo>
                    <a:pt x="3231" y="1097"/>
                  </a:lnTo>
                  <a:lnTo>
                    <a:pt x="3283" y="1213"/>
                  </a:lnTo>
                  <a:lnTo>
                    <a:pt x="3326" y="1350"/>
                  </a:lnTo>
                  <a:lnTo>
                    <a:pt x="3368" y="1483"/>
                  </a:lnTo>
                  <a:lnTo>
                    <a:pt x="3664" y="1539"/>
                  </a:lnTo>
                  <a:lnTo>
                    <a:pt x="3668" y="2109"/>
                  </a:lnTo>
                  <a:lnTo>
                    <a:pt x="3368" y="2169"/>
                  </a:lnTo>
                  <a:lnTo>
                    <a:pt x="3343" y="2301"/>
                  </a:lnTo>
                  <a:lnTo>
                    <a:pt x="3287" y="2430"/>
                  </a:lnTo>
                  <a:lnTo>
                    <a:pt x="3236" y="2546"/>
                  </a:lnTo>
                  <a:lnTo>
                    <a:pt x="3171" y="2679"/>
                  </a:lnTo>
                  <a:lnTo>
                    <a:pt x="3321" y="2910"/>
                  </a:lnTo>
                  <a:lnTo>
                    <a:pt x="2910" y="3313"/>
                  </a:lnTo>
                  <a:lnTo>
                    <a:pt x="2687" y="3146"/>
                  </a:lnTo>
                  <a:lnTo>
                    <a:pt x="2584" y="3210"/>
                  </a:lnTo>
                  <a:lnTo>
                    <a:pt x="2451" y="3279"/>
                  </a:lnTo>
                  <a:lnTo>
                    <a:pt x="2318" y="3321"/>
                  </a:lnTo>
                  <a:lnTo>
                    <a:pt x="2168" y="3356"/>
                  </a:lnTo>
                  <a:lnTo>
                    <a:pt x="2134" y="3651"/>
                  </a:lnTo>
                  <a:lnTo>
                    <a:pt x="1556" y="3647"/>
                  </a:lnTo>
                  <a:lnTo>
                    <a:pt x="1508" y="3360"/>
                  </a:lnTo>
                  <a:cubicBezTo>
                    <a:pt x="1465" y="3350"/>
                    <a:pt x="1380" y="3330"/>
                    <a:pt x="1380" y="3330"/>
                  </a:cubicBezTo>
                  <a:lnTo>
                    <a:pt x="1256" y="3287"/>
                  </a:lnTo>
                  <a:lnTo>
                    <a:pt x="1127" y="3227"/>
                  </a:lnTo>
                  <a:lnTo>
                    <a:pt x="1003" y="3146"/>
                  </a:lnTo>
                  <a:lnTo>
                    <a:pt x="754" y="3321"/>
                  </a:lnTo>
                  <a:lnTo>
                    <a:pt x="347" y="2910"/>
                  </a:lnTo>
                  <a:lnTo>
                    <a:pt x="518" y="2670"/>
                  </a:lnTo>
                  <a:lnTo>
                    <a:pt x="437" y="2529"/>
                  </a:lnTo>
                  <a:lnTo>
                    <a:pt x="386" y="2417"/>
                  </a:lnTo>
                  <a:lnTo>
                    <a:pt x="338" y="2293"/>
                  </a:lnTo>
                  <a:lnTo>
                    <a:pt x="308" y="2164"/>
                  </a:lnTo>
                  <a:lnTo>
                    <a:pt x="0" y="2117"/>
                  </a:lnTo>
                  <a:lnTo>
                    <a:pt x="0" y="1581"/>
                  </a:lnTo>
                  <a:lnTo>
                    <a:pt x="0" y="1547"/>
                  </a:lnTo>
                  <a:lnTo>
                    <a:pt x="313" y="1487"/>
                  </a:lnTo>
                  <a:lnTo>
                    <a:pt x="330" y="1393"/>
                  </a:lnTo>
                  <a:lnTo>
                    <a:pt x="368" y="1269"/>
                  </a:lnTo>
                  <a:lnTo>
                    <a:pt x="424" y="1136"/>
                  </a:lnTo>
                  <a:lnTo>
                    <a:pt x="518" y="990"/>
                  </a:lnTo>
                  <a:lnTo>
                    <a:pt x="343" y="741"/>
                  </a:lnTo>
                  <a:lnTo>
                    <a:pt x="758" y="334"/>
                  </a:lnTo>
                  <a:lnTo>
                    <a:pt x="994" y="506"/>
                  </a:lnTo>
                  <a:lnTo>
                    <a:pt x="1110" y="433"/>
                  </a:lnTo>
                  <a:lnTo>
                    <a:pt x="1213" y="377"/>
                  </a:lnTo>
                  <a:lnTo>
                    <a:pt x="1363" y="326"/>
                  </a:lnTo>
                  <a:lnTo>
                    <a:pt x="1500" y="287"/>
                  </a:lnTo>
                  <a:lnTo>
                    <a:pt x="1543" y="4"/>
                  </a:lnTo>
                  <a:close/>
                </a:path>
              </a:pathLst>
            </a:cu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t="100000" r="100000"/>
              </a:path>
              <a:tileRect l="-100000" b="-100000"/>
            </a:gradFill>
            <a:ln w="9525">
              <a:noFill/>
              <a:round/>
              <a:headEnd/>
              <a:tailEnd/>
            </a:ln>
            <a:scene3d>
              <a:camera prst="orthographicFront"/>
              <a:lightRig rig="threePt" dir="t">
                <a:rot lat="0" lon="0" rev="15000000"/>
              </a:lightRig>
            </a:scene3d>
            <a:sp3d>
              <a:bevelT/>
            </a:sp3d>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nvGrpSpPr>
            <p:cNvPr id="82" name="Group 16"/>
            <p:cNvGrpSpPr/>
            <p:nvPr/>
          </p:nvGrpSpPr>
          <p:grpSpPr>
            <a:xfrm rot="19310954" flipH="1" flipV="1">
              <a:off x="4115594" y="4210093"/>
              <a:ext cx="402337" cy="402336"/>
              <a:chOff x="5577840" y="5471160"/>
              <a:chExt cx="457201" cy="457200"/>
            </a:xfrm>
          </p:grpSpPr>
          <p:sp>
            <p:nvSpPr>
              <p:cNvPr id="84" name="Arc 83"/>
              <p:cNvSpPr/>
              <p:nvPr/>
            </p:nvSpPr>
            <p:spPr bwMode="auto">
              <a:xfrm>
                <a:off x="5577840" y="5471160"/>
                <a:ext cx="457200" cy="457200"/>
              </a:xfrm>
              <a:prstGeom prst="arc">
                <a:avLst/>
              </a:prstGeom>
              <a:noFill/>
              <a:ln w="19050" cap="flat" cmpd="sng" algn="ctr">
                <a:solidFill>
                  <a:schemeClr val="tx1">
                    <a:lumMod val="65000"/>
                    <a:lumOff val="3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US" sz="2400" dirty="0" smtClean="0">
                  <a:solidFill>
                    <a:srgbClr val="663300"/>
                  </a:solidFill>
                  <a:latin typeface="Frutiger 57Cn"/>
                </a:endParaRPr>
              </a:p>
            </p:txBody>
          </p:sp>
          <p:sp>
            <p:nvSpPr>
              <p:cNvPr id="85" name="Arc 84"/>
              <p:cNvSpPr/>
              <p:nvPr/>
            </p:nvSpPr>
            <p:spPr bwMode="auto">
              <a:xfrm rot="5400000">
                <a:off x="5577840" y="5471160"/>
                <a:ext cx="457200" cy="457200"/>
              </a:xfrm>
              <a:prstGeom prst="arc">
                <a:avLst/>
              </a:prstGeom>
              <a:noFill/>
              <a:ln w="19050" cap="flat" cmpd="sng" algn="ctr">
                <a:solidFill>
                  <a:schemeClr val="tx1">
                    <a:lumMod val="65000"/>
                    <a:lumOff val="3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US" sz="2400" dirty="0" smtClean="0">
                  <a:solidFill>
                    <a:srgbClr val="663300"/>
                  </a:solidFill>
                  <a:latin typeface="Frutiger 57Cn"/>
                </a:endParaRPr>
              </a:p>
            </p:txBody>
          </p:sp>
          <p:sp>
            <p:nvSpPr>
              <p:cNvPr id="86" name="Arc 85"/>
              <p:cNvSpPr/>
              <p:nvPr/>
            </p:nvSpPr>
            <p:spPr bwMode="auto">
              <a:xfrm rot="10800000">
                <a:off x="5577841" y="5471160"/>
                <a:ext cx="457200" cy="457200"/>
              </a:xfrm>
              <a:prstGeom prst="arc">
                <a:avLst/>
              </a:prstGeom>
              <a:noFill/>
              <a:ln w="19050" cap="flat" cmpd="sng" algn="ctr">
                <a:solidFill>
                  <a:schemeClr val="tx1">
                    <a:lumMod val="65000"/>
                    <a:lumOff val="35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US" sz="2400" dirty="0" smtClean="0">
                  <a:solidFill>
                    <a:srgbClr val="663300"/>
                  </a:solidFill>
                  <a:latin typeface="Frutiger 57Cn"/>
                </a:endParaRPr>
              </a:p>
            </p:txBody>
          </p:sp>
        </p:grpSp>
        <p:sp>
          <p:nvSpPr>
            <p:cNvPr id="83" name="Oval 82"/>
            <p:cNvSpPr/>
            <p:nvPr/>
          </p:nvSpPr>
          <p:spPr bwMode="auto">
            <a:xfrm rot="13910954" flipV="1">
              <a:off x="4249710" y="4344206"/>
              <a:ext cx="134112" cy="134112"/>
            </a:xfrm>
            <a:prstGeom prst="ellipse">
              <a:avLst/>
            </a:prstGeom>
            <a:solidFill>
              <a:schemeClr val="tx1">
                <a:lumMod val="75000"/>
                <a:lumOff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US" sz="2400" dirty="0" smtClean="0">
                <a:solidFill>
                  <a:srgbClr val="663300"/>
                </a:solidFill>
                <a:latin typeface="Frutiger 57Cn"/>
              </a:endParaRPr>
            </a:p>
          </p:txBody>
        </p:sp>
      </p:grpSp>
    </p:spTree>
    <p:extLst>
      <p:ext uri="{BB962C8B-B14F-4D97-AF65-F5344CB8AC3E}">
        <p14:creationId xmlns:p14="http://schemas.microsoft.com/office/powerpoint/2010/main" val="1965779275"/>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descr="white background "/>
          <p:cNvSpPr/>
          <p:nvPr/>
        </p:nvSpPr>
        <p:spPr bwMode="auto">
          <a:xfrm>
            <a:off x="0" y="1284021"/>
            <a:ext cx="1370368" cy="4817254"/>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pic>
        <p:nvPicPr>
          <p:cNvPr id="3" name="Picture 3" descr="picture of a Caucasian woman standing on the beach and smil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51" y="1546023"/>
            <a:ext cx="1990067" cy="1320476"/>
          </a:xfrm>
          <a:prstGeom prst="rect">
            <a:avLst/>
          </a:prstGeom>
          <a:noFill/>
          <a:ln>
            <a:solidFill>
              <a:srgbClr val="C0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descr="&quot; &quot;"/>
          <p:cNvGrpSpPr/>
          <p:nvPr/>
        </p:nvGrpSpPr>
        <p:grpSpPr>
          <a:xfrm>
            <a:off x="17902" y="2948621"/>
            <a:ext cx="2035228" cy="2975242"/>
            <a:chOff x="5614387" y="943194"/>
            <a:chExt cx="3420550" cy="5000406"/>
          </a:xfrm>
        </p:grpSpPr>
        <p:grpSp>
          <p:nvGrpSpPr>
            <p:cNvPr id="6" name="Group 5"/>
            <p:cNvGrpSpPr/>
            <p:nvPr/>
          </p:nvGrpSpPr>
          <p:grpSpPr>
            <a:xfrm>
              <a:off x="5614387" y="943194"/>
              <a:ext cx="3393738" cy="5000406"/>
              <a:chOff x="5714999" y="1053584"/>
              <a:chExt cx="3291676" cy="4987065"/>
            </a:xfrm>
          </p:grpSpPr>
          <p:pic>
            <p:nvPicPr>
              <p:cNvPr id="7" name="Picture 2" descr="a map of the number of states that were part of the breathe better network in 2009 (14 stat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4999" y="1053584"/>
                <a:ext cx="3291675" cy="241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a map of the number of states that were part of the breathe better network in 2013 (all states, 80+ sit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6591" y="3412753"/>
                <a:ext cx="3290084" cy="2627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Box 1"/>
            <p:cNvSpPr txBox="1"/>
            <p:nvPr/>
          </p:nvSpPr>
          <p:spPr>
            <a:xfrm>
              <a:off x="8259564" y="5458031"/>
              <a:ext cx="748923" cy="369332"/>
            </a:xfrm>
            <a:prstGeom prst="rect">
              <a:avLst/>
            </a:prstGeom>
            <a:noFill/>
          </p:spPr>
          <p:txBody>
            <a:bodyPr wrap="none" rtlCol="0">
              <a:spAutoFit/>
            </a:bodyPr>
            <a:lstStyle/>
            <a:p>
              <a:r>
                <a:rPr lang="en-US" b="1" dirty="0" smtClean="0">
                  <a:solidFill>
                    <a:srgbClr val="003F72"/>
                  </a:solidFill>
                </a:rPr>
                <a:t>2013</a:t>
              </a:r>
              <a:endParaRPr lang="en-US" b="1" dirty="0">
                <a:solidFill>
                  <a:srgbClr val="003F72"/>
                </a:solidFill>
              </a:endParaRPr>
            </a:p>
          </p:txBody>
        </p:sp>
        <p:sp>
          <p:nvSpPr>
            <p:cNvPr id="13" name="TextBox 12"/>
            <p:cNvSpPr txBox="1"/>
            <p:nvPr/>
          </p:nvSpPr>
          <p:spPr>
            <a:xfrm>
              <a:off x="8233114" y="2885819"/>
              <a:ext cx="801823" cy="369332"/>
            </a:xfrm>
            <a:prstGeom prst="rect">
              <a:avLst/>
            </a:prstGeom>
            <a:noFill/>
          </p:spPr>
          <p:txBody>
            <a:bodyPr wrap="none" rtlCol="0">
              <a:spAutoFit/>
            </a:bodyPr>
            <a:lstStyle/>
            <a:p>
              <a:r>
                <a:rPr lang="en-US" b="1" dirty="0" smtClean="0">
                  <a:solidFill>
                    <a:srgbClr val="003F72"/>
                  </a:solidFill>
                </a:rPr>
                <a:t>2009</a:t>
              </a:r>
              <a:endParaRPr lang="en-US" b="1" dirty="0">
                <a:solidFill>
                  <a:srgbClr val="003F72"/>
                </a:solidFill>
              </a:endParaRPr>
            </a:p>
          </p:txBody>
        </p:sp>
      </p:grpSp>
      <p:pic>
        <p:nvPicPr>
          <p:cNvPr id="15" name="Picture 2" descr="NHLBI Logo"/>
          <p:cNvPicPr>
            <a:picLocks noChangeAspect="1" noChangeArrowheads="1"/>
          </p:cNvPicPr>
          <p:nvPr/>
        </p:nvPicPr>
        <p:blipFill>
          <a:blip r:embed="rId6" cstate="print"/>
          <a:srcRect/>
          <a:stretch>
            <a:fillRect/>
          </a:stretch>
        </p:blipFill>
        <p:spPr bwMode="auto">
          <a:xfrm>
            <a:off x="7130820" y="6165485"/>
            <a:ext cx="1983010" cy="654082"/>
          </a:xfrm>
          <a:prstGeom prst="rect">
            <a:avLst/>
          </a:prstGeom>
          <a:noFill/>
          <a:ln w="9525">
            <a:noFill/>
            <a:miter lim="800000"/>
            <a:headEnd/>
            <a:tailEnd/>
          </a:ln>
          <a:effectLst/>
        </p:spPr>
      </p:pic>
      <p:grpSp>
        <p:nvGrpSpPr>
          <p:cNvPr id="14" name="Group 13" descr="&quot; &quot;"/>
          <p:cNvGrpSpPr/>
          <p:nvPr/>
        </p:nvGrpSpPr>
        <p:grpSpPr>
          <a:xfrm>
            <a:off x="1527271" y="198446"/>
            <a:ext cx="509905" cy="512350"/>
            <a:chOff x="6875200" y="2177673"/>
            <a:chExt cx="2039620" cy="2049399"/>
          </a:xfrm>
        </p:grpSpPr>
        <p:sp>
          <p:nvSpPr>
            <p:cNvPr id="16" name="Freeform 2"/>
            <p:cNvSpPr>
              <a:spLocks/>
            </p:cNvSpPr>
            <p:nvPr/>
          </p:nvSpPr>
          <p:spPr bwMode="auto">
            <a:xfrm rot="14026847" flipV="1">
              <a:off x="6870310" y="2182563"/>
              <a:ext cx="2049399" cy="2039620"/>
            </a:xfrm>
            <a:custGeom>
              <a:avLst/>
              <a:gdLst/>
              <a:ahLst/>
              <a:cxnLst>
                <a:cxn ang="0">
                  <a:pos x="1543" y="4"/>
                </a:cxn>
                <a:cxn ang="0">
                  <a:pos x="2117" y="0"/>
                </a:cxn>
                <a:cxn ang="0">
                  <a:pos x="2168" y="300"/>
                </a:cxn>
                <a:cxn ang="0">
                  <a:pos x="2306" y="317"/>
                </a:cxn>
                <a:cxn ang="0">
                  <a:pos x="2434" y="369"/>
                </a:cxn>
                <a:cxn ang="0">
                  <a:pos x="2567" y="429"/>
                </a:cxn>
                <a:cxn ang="0">
                  <a:pos x="2683" y="501"/>
                </a:cxn>
                <a:cxn ang="0">
                  <a:pos x="2923" y="330"/>
                </a:cxn>
                <a:cxn ang="0">
                  <a:pos x="3326" y="741"/>
                </a:cxn>
                <a:cxn ang="0">
                  <a:pos x="3158" y="986"/>
                </a:cxn>
                <a:cxn ang="0">
                  <a:pos x="3231" y="1097"/>
                </a:cxn>
                <a:cxn ang="0">
                  <a:pos x="3283" y="1213"/>
                </a:cxn>
                <a:cxn ang="0">
                  <a:pos x="3326" y="1350"/>
                </a:cxn>
                <a:cxn ang="0">
                  <a:pos x="3368" y="1483"/>
                </a:cxn>
                <a:cxn ang="0">
                  <a:pos x="3664" y="1539"/>
                </a:cxn>
                <a:cxn ang="0">
                  <a:pos x="3668" y="2109"/>
                </a:cxn>
                <a:cxn ang="0">
                  <a:pos x="3368" y="2169"/>
                </a:cxn>
                <a:cxn ang="0">
                  <a:pos x="3343" y="2301"/>
                </a:cxn>
                <a:cxn ang="0">
                  <a:pos x="3287" y="2430"/>
                </a:cxn>
                <a:cxn ang="0">
                  <a:pos x="3236" y="2546"/>
                </a:cxn>
                <a:cxn ang="0">
                  <a:pos x="3171" y="2679"/>
                </a:cxn>
                <a:cxn ang="0">
                  <a:pos x="3321" y="2910"/>
                </a:cxn>
                <a:cxn ang="0">
                  <a:pos x="2910" y="3313"/>
                </a:cxn>
                <a:cxn ang="0">
                  <a:pos x="2687" y="3146"/>
                </a:cxn>
                <a:cxn ang="0">
                  <a:pos x="2584" y="3210"/>
                </a:cxn>
                <a:cxn ang="0">
                  <a:pos x="2451" y="3279"/>
                </a:cxn>
                <a:cxn ang="0">
                  <a:pos x="2318" y="3321"/>
                </a:cxn>
                <a:cxn ang="0">
                  <a:pos x="2168" y="3356"/>
                </a:cxn>
                <a:cxn ang="0">
                  <a:pos x="2134" y="3651"/>
                </a:cxn>
                <a:cxn ang="0">
                  <a:pos x="1556" y="3647"/>
                </a:cxn>
                <a:cxn ang="0">
                  <a:pos x="1508" y="3360"/>
                </a:cxn>
                <a:cxn ang="0">
                  <a:pos x="1380" y="3330"/>
                </a:cxn>
                <a:cxn ang="0">
                  <a:pos x="1256" y="3287"/>
                </a:cxn>
                <a:cxn ang="0">
                  <a:pos x="1127" y="3227"/>
                </a:cxn>
                <a:cxn ang="0">
                  <a:pos x="1003" y="3146"/>
                </a:cxn>
                <a:cxn ang="0">
                  <a:pos x="754" y="3321"/>
                </a:cxn>
                <a:cxn ang="0">
                  <a:pos x="347" y="2910"/>
                </a:cxn>
                <a:cxn ang="0">
                  <a:pos x="518" y="2670"/>
                </a:cxn>
                <a:cxn ang="0">
                  <a:pos x="437" y="2529"/>
                </a:cxn>
                <a:cxn ang="0">
                  <a:pos x="386" y="2417"/>
                </a:cxn>
                <a:cxn ang="0">
                  <a:pos x="338" y="2293"/>
                </a:cxn>
                <a:cxn ang="0">
                  <a:pos x="308" y="2164"/>
                </a:cxn>
                <a:cxn ang="0">
                  <a:pos x="0" y="2117"/>
                </a:cxn>
                <a:cxn ang="0">
                  <a:pos x="0" y="1581"/>
                </a:cxn>
                <a:cxn ang="0">
                  <a:pos x="0" y="1547"/>
                </a:cxn>
                <a:cxn ang="0">
                  <a:pos x="313" y="1487"/>
                </a:cxn>
                <a:cxn ang="0">
                  <a:pos x="330" y="1393"/>
                </a:cxn>
                <a:cxn ang="0">
                  <a:pos x="368" y="1269"/>
                </a:cxn>
                <a:cxn ang="0">
                  <a:pos x="424" y="1136"/>
                </a:cxn>
                <a:cxn ang="0">
                  <a:pos x="518" y="990"/>
                </a:cxn>
                <a:cxn ang="0">
                  <a:pos x="343" y="741"/>
                </a:cxn>
                <a:cxn ang="0">
                  <a:pos x="758" y="334"/>
                </a:cxn>
                <a:cxn ang="0">
                  <a:pos x="994" y="506"/>
                </a:cxn>
                <a:cxn ang="0">
                  <a:pos x="1110" y="433"/>
                </a:cxn>
                <a:cxn ang="0">
                  <a:pos x="1213" y="377"/>
                </a:cxn>
                <a:cxn ang="0">
                  <a:pos x="1363" y="326"/>
                </a:cxn>
                <a:cxn ang="0">
                  <a:pos x="1500" y="287"/>
                </a:cxn>
                <a:cxn ang="0">
                  <a:pos x="1543" y="4"/>
                </a:cxn>
              </a:cxnLst>
              <a:rect l="0" t="0" r="r" b="b"/>
              <a:pathLst>
                <a:path w="3668" h="3651">
                  <a:moveTo>
                    <a:pt x="1543" y="4"/>
                  </a:moveTo>
                  <a:lnTo>
                    <a:pt x="2117" y="0"/>
                  </a:lnTo>
                  <a:lnTo>
                    <a:pt x="2168" y="300"/>
                  </a:lnTo>
                  <a:lnTo>
                    <a:pt x="2306" y="317"/>
                  </a:lnTo>
                  <a:lnTo>
                    <a:pt x="2434" y="369"/>
                  </a:lnTo>
                  <a:lnTo>
                    <a:pt x="2567" y="429"/>
                  </a:lnTo>
                  <a:lnTo>
                    <a:pt x="2683" y="501"/>
                  </a:lnTo>
                  <a:lnTo>
                    <a:pt x="2923" y="330"/>
                  </a:lnTo>
                  <a:lnTo>
                    <a:pt x="3326" y="741"/>
                  </a:lnTo>
                  <a:lnTo>
                    <a:pt x="3158" y="986"/>
                  </a:lnTo>
                  <a:lnTo>
                    <a:pt x="3231" y="1097"/>
                  </a:lnTo>
                  <a:lnTo>
                    <a:pt x="3283" y="1213"/>
                  </a:lnTo>
                  <a:lnTo>
                    <a:pt x="3326" y="1350"/>
                  </a:lnTo>
                  <a:lnTo>
                    <a:pt x="3368" y="1483"/>
                  </a:lnTo>
                  <a:lnTo>
                    <a:pt x="3664" y="1539"/>
                  </a:lnTo>
                  <a:lnTo>
                    <a:pt x="3668" y="2109"/>
                  </a:lnTo>
                  <a:lnTo>
                    <a:pt x="3368" y="2169"/>
                  </a:lnTo>
                  <a:lnTo>
                    <a:pt x="3343" y="2301"/>
                  </a:lnTo>
                  <a:lnTo>
                    <a:pt x="3287" y="2430"/>
                  </a:lnTo>
                  <a:lnTo>
                    <a:pt x="3236" y="2546"/>
                  </a:lnTo>
                  <a:lnTo>
                    <a:pt x="3171" y="2679"/>
                  </a:lnTo>
                  <a:lnTo>
                    <a:pt x="3321" y="2910"/>
                  </a:lnTo>
                  <a:lnTo>
                    <a:pt x="2910" y="3313"/>
                  </a:lnTo>
                  <a:lnTo>
                    <a:pt x="2687" y="3146"/>
                  </a:lnTo>
                  <a:lnTo>
                    <a:pt x="2584" y="3210"/>
                  </a:lnTo>
                  <a:lnTo>
                    <a:pt x="2451" y="3279"/>
                  </a:lnTo>
                  <a:lnTo>
                    <a:pt x="2318" y="3321"/>
                  </a:lnTo>
                  <a:lnTo>
                    <a:pt x="2168" y="3356"/>
                  </a:lnTo>
                  <a:lnTo>
                    <a:pt x="2134" y="3651"/>
                  </a:lnTo>
                  <a:lnTo>
                    <a:pt x="1556" y="3647"/>
                  </a:lnTo>
                  <a:lnTo>
                    <a:pt x="1508" y="3360"/>
                  </a:lnTo>
                  <a:cubicBezTo>
                    <a:pt x="1465" y="3350"/>
                    <a:pt x="1380" y="3330"/>
                    <a:pt x="1380" y="3330"/>
                  </a:cubicBezTo>
                  <a:lnTo>
                    <a:pt x="1256" y="3287"/>
                  </a:lnTo>
                  <a:lnTo>
                    <a:pt x="1127" y="3227"/>
                  </a:lnTo>
                  <a:lnTo>
                    <a:pt x="1003" y="3146"/>
                  </a:lnTo>
                  <a:lnTo>
                    <a:pt x="754" y="3321"/>
                  </a:lnTo>
                  <a:lnTo>
                    <a:pt x="347" y="2910"/>
                  </a:lnTo>
                  <a:lnTo>
                    <a:pt x="518" y="2670"/>
                  </a:lnTo>
                  <a:lnTo>
                    <a:pt x="437" y="2529"/>
                  </a:lnTo>
                  <a:lnTo>
                    <a:pt x="386" y="2417"/>
                  </a:lnTo>
                  <a:lnTo>
                    <a:pt x="338" y="2293"/>
                  </a:lnTo>
                  <a:lnTo>
                    <a:pt x="308" y="2164"/>
                  </a:lnTo>
                  <a:lnTo>
                    <a:pt x="0" y="2117"/>
                  </a:lnTo>
                  <a:lnTo>
                    <a:pt x="0" y="1581"/>
                  </a:lnTo>
                  <a:lnTo>
                    <a:pt x="0" y="1547"/>
                  </a:lnTo>
                  <a:lnTo>
                    <a:pt x="313" y="1487"/>
                  </a:lnTo>
                  <a:lnTo>
                    <a:pt x="330" y="1393"/>
                  </a:lnTo>
                  <a:lnTo>
                    <a:pt x="368" y="1269"/>
                  </a:lnTo>
                  <a:lnTo>
                    <a:pt x="424" y="1136"/>
                  </a:lnTo>
                  <a:lnTo>
                    <a:pt x="518" y="990"/>
                  </a:lnTo>
                  <a:lnTo>
                    <a:pt x="343" y="741"/>
                  </a:lnTo>
                  <a:lnTo>
                    <a:pt x="758" y="334"/>
                  </a:lnTo>
                  <a:lnTo>
                    <a:pt x="994" y="506"/>
                  </a:lnTo>
                  <a:lnTo>
                    <a:pt x="1110" y="433"/>
                  </a:lnTo>
                  <a:lnTo>
                    <a:pt x="1213" y="377"/>
                  </a:lnTo>
                  <a:lnTo>
                    <a:pt x="1363" y="326"/>
                  </a:lnTo>
                  <a:lnTo>
                    <a:pt x="1500" y="287"/>
                  </a:lnTo>
                  <a:lnTo>
                    <a:pt x="1543" y="4"/>
                  </a:lnTo>
                  <a:close/>
                </a:path>
              </a:pathLst>
            </a:custGeom>
            <a:gradFill flip="none" rotWithShape="1">
              <a:gsLst>
                <a:gs pos="0">
                  <a:srgbClr val="19C3FF">
                    <a:shade val="30000"/>
                    <a:satMod val="115000"/>
                  </a:srgbClr>
                </a:gs>
                <a:gs pos="50000">
                  <a:srgbClr val="19C3FF">
                    <a:shade val="67500"/>
                    <a:satMod val="115000"/>
                  </a:srgbClr>
                </a:gs>
                <a:gs pos="100000">
                  <a:srgbClr val="19C3FF">
                    <a:shade val="100000"/>
                    <a:satMod val="115000"/>
                  </a:srgbClr>
                </a:gs>
              </a:gsLst>
              <a:path path="circle">
                <a:fillToRect t="100000" r="100000"/>
              </a:path>
              <a:tileRect l="-100000" b="-100000"/>
            </a:gradFill>
            <a:ln w="9525">
              <a:noFill/>
              <a:round/>
              <a:headEnd/>
              <a:tailEnd/>
            </a:ln>
            <a:scene3d>
              <a:camera prst="orthographicFront"/>
              <a:lightRig rig="threePt" dir="t">
                <a:rot lat="0" lon="0" rev="13800000"/>
              </a:lightRig>
            </a:scene3d>
            <a:sp3d>
              <a:bevelT/>
            </a:sp3d>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nvGrpSpPr>
            <p:cNvPr id="17" name="Group 16"/>
            <p:cNvGrpSpPr/>
            <p:nvPr/>
          </p:nvGrpSpPr>
          <p:grpSpPr>
            <a:xfrm rot="338560" flipH="1" flipV="1">
              <a:off x="7685509" y="2943686"/>
              <a:ext cx="402337" cy="402336"/>
              <a:chOff x="5577840" y="5471160"/>
              <a:chExt cx="457201" cy="457200"/>
            </a:xfrm>
          </p:grpSpPr>
          <p:sp>
            <p:nvSpPr>
              <p:cNvPr id="19" name="Arc 18"/>
              <p:cNvSpPr/>
              <p:nvPr/>
            </p:nvSpPr>
            <p:spPr bwMode="auto">
              <a:xfrm>
                <a:off x="5577840" y="5471160"/>
                <a:ext cx="457200" cy="457200"/>
              </a:xfrm>
              <a:prstGeom prst="arc">
                <a:avLst/>
              </a:prstGeom>
              <a:noFill/>
              <a:ln w="19050" cap="flat" cmpd="sng" algn="ctr">
                <a:solidFill>
                  <a:schemeClr val="tx1">
                    <a:lumMod val="65000"/>
                    <a:lumOff val="3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US" sz="2400" dirty="0" smtClean="0">
                  <a:solidFill>
                    <a:srgbClr val="663300"/>
                  </a:solidFill>
                  <a:latin typeface="Frutiger 57Cn"/>
                </a:endParaRPr>
              </a:p>
            </p:txBody>
          </p:sp>
          <p:sp>
            <p:nvSpPr>
              <p:cNvPr id="20" name="Arc 19"/>
              <p:cNvSpPr/>
              <p:nvPr/>
            </p:nvSpPr>
            <p:spPr bwMode="auto">
              <a:xfrm rot="5400000">
                <a:off x="5577840" y="5471160"/>
                <a:ext cx="457200" cy="457200"/>
              </a:xfrm>
              <a:prstGeom prst="arc">
                <a:avLst/>
              </a:prstGeom>
              <a:noFill/>
              <a:ln w="19050" cap="flat" cmpd="sng" algn="ctr">
                <a:solidFill>
                  <a:schemeClr val="tx1">
                    <a:lumMod val="65000"/>
                    <a:lumOff val="3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US" sz="2400" dirty="0" smtClean="0">
                  <a:solidFill>
                    <a:srgbClr val="663300"/>
                  </a:solidFill>
                  <a:latin typeface="Frutiger 57Cn"/>
                </a:endParaRPr>
              </a:p>
            </p:txBody>
          </p:sp>
          <p:sp>
            <p:nvSpPr>
              <p:cNvPr id="21" name="Arc 20"/>
              <p:cNvSpPr/>
              <p:nvPr/>
            </p:nvSpPr>
            <p:spPr bwMode="auto">
              <a:xfrm rot="10800000">
                <a:off x="5577841" y="5471160"/>
                <a:ext cx="457200" cy="457200"/>
              </a:xfrm>
              <a:prstGeom prst="arc">
                <a:avLst/>
              </a:prstGeom>
              <a:noFill/>
              <a:ln w="19050" cap="flat" cmpd="sng" algn="ctr">
                <a:solidFill>
                  <a:schemeClr val="tx1">
                    <a:lumMod val="65000"/>
                    <a:lumOff val="35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US" sz="2400" dirty="0" smtClean="0">
                  <a:solidFill>
                    <a:srgbClr val="663300"/>
                  </a:solidFill>
                  <a:latin typeface="Frutiger 57Cn"/>
                </a:endParaRPr>
              </a:p>
            </p:txBody>
          </p:sp>
        </p:grpSp>
        <p:sp>
          <p:nvSpPr>
            <p:cNvPr id="18" name="Oval 17"/>
            <p:cNvSpPr/>
            <p:nvPr/>
          </p:nvSpPr>
          <p:spPr bwMode="auto">
            <a:xfrm rot="16538560" flipV="1">
              <a:off x="7819622" y="3077801"/>
              <a:ext cx="134112" cy="134112"/>
            </a:xfrm>
            <a:prstGeom prst="ellipse">
              <a:avLst/>
            </a:prstGeom>
            <a:solidFill>
              <a:schemeClr val="tx1">
                <a:lumMod val="75000"/>
                <a:lumOff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US" sz="2400" dirty="0" smtClean="0">
                <a:solidFill>
                  <a:srgbClr val="663300"/>
                </a:solidFill>
                <a:latin typeface="Frutiger 57Cn"/>
              </a:endParaRPr>
            </a:p>
          </p:txBody>
        </p:sp>
      </p:grpSp>
      <p:sp>
        <p:nvSpPr>
          <p:cNvPr id="13314" name="Rectangle 2"/>
          <p:cNvSpPr>
            <a:spLocks noGrp="1" noChangeArrowheads="1"/>
          </p:cNvSpPr>
          <p:nvPr>
            <p:ph type="title"/>
          </p:nvPr>
        </p:nvSpPr>
        <p:spPr>
          <a:xfrm>
            <a:off x="1935753" y="257330"/>
            <a:ext cx="6953110" cy="762000"/>
          </a:xfrm>
        </p:spPr>
        <p:txBody>
          <a:bodyPr rtlCol="0">
            <a:noAutofit/>
          </a:bodyPr>
          <a:lstStyle/>
          <a:p>
            <a:pPr algn="ctr" eaLnBrk="1" fontAlgn="auto" hangingPunct="1">
              <a:spcAft>
                <a:spcPts val="0"/>
              </a:spcAft>
              <a:defRPr/>
            </a:pPr>
            <a:r>
              <a:rPr lang="en-US" sz="4400" b="1" smtClean="0">
                <a:solidFill>
                  <a:srgbClr val="003F72"/>
                </a:solidFill>
                <a:latin typeface="Calibri" pitchFamily="34" charset="0"/>
                <a:cs typeface="Calibri" pitchFamily="34" charset="0"/>
              </a:rPr>
              <a:t>Public Awareness of COPD </a:t>
            </a:r>
            <a:br>
              <a:rPr lang="en-US" sz="4400" b="1" smtClean="0">
                <a:solidFill>
                  <a:srgbClr val="003F72"/>
                </a:solidFill>
                <a:latin typeface="Calibri" pitchFamily="34" charset="0"/>
                <a:cs typeface="Calibri" pitchFamily="34" charset="0"/>
              </a:rPr>
            </a:br>
            <a:r>
              <a:rPr lang="en-US" sz="4400" b="1" i="1" smtClean="0">
                <a:solidFill>
                  <a:srgbClr val="003F72"/>
                </a:solidFill>
                <a:latin typeface="Calibri" pitchFamily="34" charset="0"/>
                <a:cs typeface="Calibri" pitchFamily="34" charset="0"/>
              </a:rPr>
              <a:t>Learn More Breathe Better</a:t>
            </a:r>
            <a:endParaRPr lang="en-US" sz="4400" b="1" i="1" dirty="0" smtClean="0">
              <a:solidFill>
                <a:srgbClr val="003F72"/>
              </a:solidFill>
              <a:latin typeface="Calibri" pitchFamily="34" charset="0"/>
              <a:ea typeface="+mj-ea"/>
              <a:cs typeface="Calibri" pitchFamily="34" charset="0"/>
            </a:endParaRPr>
          </a:p>
        </p:txBody>
      </p:sp>
      <p:sp>
        <p:nvSpPr>
          <p:cNvPr id="23" name="Rectangle 3" descr="National Heart Lung and Blood Logo (NIH)"/>
          <p:cNvSpPr txBox="1">
            <a:spLocks noChangeArrowheads="1"/>
          </p:cNvSpPr>
          <p:nvPr/>
        </p:nvSpPr>
        <p:spPr bwMode="auto">
          <a:xfrm>
            <a:off x="1984119" y="1470635"/>
            <a:ext cx="7177134" cy="53021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6075" indent="-346075" algn="l" rtl="0" eaLnBrk="1" fontAlgn="base" hangingPunct="1">
              <a:spcBef>
                <a:spcPts val="1200"/>
              </a:spcBef>
              <a:spcAft>
                <a:spcPct val="0"/>
              </a:spcAft>
              <a:buClr>
                <a:srgbClr val="97233F"/>
              </a:buClr>
              <a:buFont typeface="Arial" pitchFamily="34" charset="0"/>
              <a:buChar char="■"/>
              <a:defRPr sz="1600">
                <a:solidFill>
                  <a:schemeClr val="tx1"/>
                </a:solidFill>
                <a:latin typeface="Gotham Book" pitchFamily="50" charset="0"/>
                <a:ea typeface="ＭＳ Ｐゴシック" pitchFamily="84" charset="-128"/>
                <a:cs typeface="Gotham Book" pitchFamily="50" charset="0"/>
              </a:defRPr>
            </a:lvl1pPr>
            <a:lvl2pPr marL="623888" indent="-277813" algn="l" rtl="0" eaLnBrk="1" fontAlgn="base" hangingPunct="1">
              <a:spcBef>
                <a:spcPts val="600"/>
              </a:spcBef>
              <a:spcAft>
                <a:spcPct val="0"/>
              </a:spcAft>
              <a:buClr>
                <a:schemeClr val="tx1"/>
              </a:buClr>
              <a:buFont typeface="Calibri" pitchFamily="34" charset="0"/>
              <a:buChar char="–"/>
              <a:defRPr sz="1400">
                <a:solidFill>
                  <a:schemeClr val="tx1"/>
                </a:solidFill>
                <a:latin typeface="Gotham Book" pitchFamily="50" charset="0"/>
                <a:ea typeface="ＭＳ Ｐゴシック" pitchFamily="84" charset="-128"/>
                <a:cs typeface="Gotham Book" pitchFamily="50" charset="0"/>
              </a:defRPr>
            </a:lvl2pPr>
            <a:lvl3pPr marL="973138" indent="-346075" algn="l" rtl="0" eaLnBrk="1" fontAlgn="base" hangingPunct="1">
              <a:spcBef>
                <a:spcPts val="600"/>
              </a:spcBef>
              <a:spcAft>
                <a:spcPct val="0"/>
              </a:spcAft>
              <a:buClr>
                <a:schemeClr val="tx1"/>
              </a:buClr>
              <a:buSzPct val="80000"/>
              <a:buFont typeface="Wingdings" pitchFamily="2" charset="2"/>
              <a:buChar char="v"/>
              <a:defRPr sz="1200">
                <a:solidFill>
                  <a:schemeClr val="tx1"/>
                </a:solidFill>
                <a:latin typeface="Gotham Book" pitchFamily="50" charset="0"/>
                <a:ea typeface="ＭＳ Ｐゴシック" pitchFamily="84" charset="-128"/>
                <a:cs typeface="Gotham Book" pitchFamily="50" charset="0"/>
              </a:defRPr>
            </a:lvl3pPr>
            <a:lvl4pPr marL="1260475" indent="-287338" algn="l" rtl="0" eaLnBrk="1" fontAlgn="base" hangingPunct="1">
              <a:spcBef>
                <a:spcPts val="300"/>
              </a:spcBef>
              <a:spcAft>
                <a:spcPct val="0"/>
              </a:spcAft>
              <a:buClr>
                <a:schemeClr val="tx1"/>
              </a:buClr>
              <a:buFont typeface="Calibri" pitchFamily="34" charset="0"/>
              <a:buChar char="•"/>
              <a:defRPr sz="1100">
                <a:solidFill>
                  <a:schemeClr val="tx1"/>
                </a:solidFill>
                <a:latin typeface="Gotham Book" pitchFamily="50" charset="0"/>
                <a:ea typeface="ＭＳ Ｐゴシック" pitchFamily="84" charset="-128"/>
                <a:cs typeface="Gotham Book" pitchFamily="50" charset="0"/>
              </a:defRPr>
            </a:lvl4pPr>
            <a:lvl5pPr marL="1600200" indent="-287338" algn="l" rtl="0" eaLnBrk="1" fontAlgn="base" hangingPunct="1">
              <a:spcBef>
                <a:spcPts val="300"/>
              </a:spcBef>
              <a:spcAft>
                <a:spcPct val="0"/>
              </a:spcAft>
              <a:buClr>
                <a:schemeClr val="tx1"/>
              </a:buClr>
              <a:buFont typeface="Calibri" pitchFamily="34" charset="0"/>
              <a:buChar char="–"/>
              <a:defRPr sz="1100">
                <a:solidFill>
                  <a:schemeClr val="tx1"/>
                </a:solidFill>
                <a:latin typeface="Gotham Book" pitchFamily="50" charset="0"/>
                <a:ea typeface="ＭＳ Ｐゴシック" pitchFamily="84" charset="-128"/>
                <a:cs typeface="Gotham Book" pitchFamily="50" charset="0"/>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a:buClrTx/>
              <a:buFont typeface="Wingdings" pitchFamily="2" charset="2"/>
              <a:buChar char="§"/>
            </a:pPr>
            <a:r>
              <a:rPr lang="en-US" sz="2400" b="1" kern="0" dirty="0" smtClean="0">
                <a:solidFill>
                  <a:srgbClr val="000000"/>
                </a:solidFill>
                <a:latin typeface="Calibri" pitchFamily="34" charset="0"/>
                <a:ea typeface="Gotham Book" pitchFamily="50" charset="0"/>
                <a:cs typeface="Calibri" pitchFamily="34" charset="0"/>
              </a:rPr>
              <a:t>Public Health Challenge </a:t>
            </a:r>
          </a:p>
          <a:p>
            <a:pPr lvl="1">
              <a:buClrTx/>
              <a:buFont typeface="Wingdings" pitchFamily="2" charset="2"/>
              <a:buChar char="§"/>
            </a:pPr>
            <a:r>
              <a:rPr lang="en-US" sz="2200" kern="0" dirty="0" smtClean="0">
                <a:solidFill>
                  <a:srgbClr val="000000"/>
                </a:solidFill>
                <a:latin typeface="Calibri" pitchFamily="34" charset="0"/>
                <a:ea typeface="Gotham Book" pitchFamily="50" charset="0"/>
                <a:cs typeface="Calibri" pitchFamily="34" charset="0"/>
              </a:rPr>
              <a:t>Estimated 24 million Americans with COPD; yet nearly 50% are undiagnosed and unaware. </a:t>
            </a:r>
          </a:p>
          <a:p>
            <a:pPr>
              <a:buClrTx/>
              <a:buFont typeface="Wingdings" pitchFamily="2" charset="2"/>
              <a:buChar char="§"/>
            </a:pPr>
            <a:r>
              <a:rPr lang="en-US" sz="2400" b="1" kern="0" dirty="0" smtClean="0">
                <a:solidFill>
                  <a:srgbClr val="000000"/>
                </a:solidFill>
                <a:latin typeface="Calibri" pitchFamily="34" charset="0"/>
                <a:ea typeface="Gotham Book" pitchFamily="50" charset="0"/>
                <a:cs typeface="Calibri" pitchFamily="34" charset="0"/>
              </a:rPr>
              <a:t>NHLBI Public Awareness Campaign (2007)</a:t>
            </a:r>
          </a:p>
          <a:p>
            <a:pPr lvl="1">
              <a:buClrTx/>
              <a:buFont typeface="Wingdings" pitchFamily="2" charset="2"/>
              <a:buChar char="§"/>
            </a:pPr>
            <a:r>
              <a:rPr lang="en-US" sz="2000" b="1" kern="0" dirty="0" smtClean="0">
                <a:solidFill>
                  <a:srgbClr val="000000"/>
                </a:solidFill>
                <a:latin typeface="Calibri" pitchFamily="34" charset="0"/>
                <a:ea typeface="Gotham Book" pitchFamily="50" charset="0"/>
                <a:cs typeface="Calibri" pitchFamily="34" charset="0"/>
              </a:rPr>
              <a:t>At-Risk Group</a:t>
            </a:r>
            <a:r>
              <a:rPr lang="en-US" sz="2000" kern="0" dirty="0" smtClean="0">
                <a:solidFill>
                  <a:srgbClr val="000000"/>
                </a:solidFill>
                <a:latin typeface="Calibri" pitchFamily="34" charset="0"/>
                <a:ea typeface="Gotham Book" pitchFamily="50" charset="0"/>
                <a:cs typeface="Calibri" pitchFamily="34" charset="0"/>
              </a:rPr>
              <a:t>: Adults 45+ with a history of smoking</a:t>
            </a:r>
          </a:p>
          <a:p>
            <a:pPr lvl="1">
              <a:buClrTx/>
              <a:buFont typeface="Wingdings" pitchFamily="2" charset="2"/>
              <a:buChar char="§"/>
            </a:pPr>
            <a:r>
              <a:rPr lang="en-US" sz="2200" b="1" kern="0" dirty="0" smtClean="0">
                <a:solidFill>
                  <a:srgbClr val="000000"/>
                </a:solidFill>
                <a:latin typeface="Calibri" pitchFamily="34" charset="0"/>
                <a:ea typeface="Gotham Book" pitchFamily="50" charset="0"/>
                <a:cs typeface="Calibri" pitchFamily="34" charset="0"/>
              </a:rPr>
              <a:t>Objectives</a:t>
            </a:r>
          </a:p>
          <a:p>
            <a:pPr lvl="2">
              <a:buClrTx/>
              <a:buFont typeface="Arial" pitchFamily="34" charset="0"/>
              <a:buChar char="•"/>
            </a:pPr>
            <a:r>
              <a:rPr lang="en-US" sz="2000" kern="0" dirty="0" smtClean="0">
                <a:solidFill>
                  <a:srgbClr val="000000"/>
                </a:solidFill>
                <a:latin typeface="Calibri" pitchFamily="34" charset="0"/>
                <a:ea typeface="Gotham Book" pitchFamily="50" charset="0"/>
                <a:cs typeface="Calibri" pitchFamily="34" charset="0"/>
              </a:rPr>
              <a:t>To increase awareness and understanding of COPD</a:t>
            </a:r>
          </a:p>
          <a:p>
            <a:pPr lvl="2">
              <a:buClrTx/>
              <a:buFont typeface="Arial" pitchFamily="34" charset="0"/>
              <a:buChar char="•"/>
            </a:pPr>
            <a:r>
              <a:rPr lang="en-US" sz="2000" kern="0" dirty="0" smtClean="0">
                <a:solidFill>
                  <a:srgbClr val="000000"/>
                </a:solidFill>
                <a:latin typeface="Calibri" pitchFamily="34" charset="0"/>
                <a:ea typeface="Gotham Book" pitchFamily="50" charset="0"/>
                <a:cs typeface="Calibri" pitchFamily="34" charset="0"/>
              </a:rPr>
              <a:t>Empower patients to move from awareness-to-action</a:t>
            </a:r>
          </a:p>
          <a:p>
            <a:pPr lvl="1">
              <a:buClrTx/>
              <a:buFont typeface="Wingdings" pitchFamily="2" charset="2"/>
              <a:buChar char="§"/>
            </a:pPr>
            <a:r>
              <a:rPr lang="en-US" sz="2200" b="1" kern="0" dirty="0" smtClean="0">
                <a:solidFill>
                  <a:srgbClr val="000000"/>
                </a:solidFill>
                <a:latin typeface="Calibri" pitchFamily="34" charset="0"/>
                <a:ea typeface="Gotham Book" pitchFamily="50" charset="0"/>
                <a:cs typeface="Calibri" pitchFamily="34" charset="0"/>
              </a:rPr>
              <a:t>Outcomes</a:t>
            </a:r>
          </a:p>
          <a:p>
            <a:pPr lvl="2">
              <a:buClrTx/>
              <a:buFont typeface="Arial" pitchFamily="34" charset="0"/>
              <a:buChar char="•"/>
            </a:pPr>
            <a:r>
              <a:rPr lang="en-US" sz="2000" kern="0" dirty="0" smtClean="0">
                <a:solidFill>
                  <a:srgbClr val="000000"/>
                </a:solidFill>
                <a:latin typeface="Calibri" pitchFamily="34" charset="0"/>
                <a:ea typeface="Gotham Book" pitchFamily="50" charset="0"/>
                <a:cs typeface="Calibri" pitchFamily="34" charset="0"/>
              </a:rPr>
              <a:t>Growing 80+ partner network (local/national) in 50 states</a:t>
            </a:r>
          </a:p>
          <a:p>
            <a:pPr lvl="2">
              <a:buClrTx/>
              <a:buFont typeface="Arial" pitchFamily="34" charset="0"/>
              <a:buChar char="•"/>
            </a:pPr>
            <a:r>
              <a:rPr lang="en-US" sz="2000" i="1" kern="0" dirty="0" smtClean="0">
                <a:solidFill>
                  <a:srgbClr val="000000"/>
                </a:solidFill>
                <a:latin typeface="Calibri" pitchFamily="34" charset="0"/>
                <a:cs typeface="Calibri" pitchFamily="34" charset="0"/>
              </a:rPr>
              <a:t>Breathe Better Network </a:t>
            </a:r>
            <a:r>
              <a:rPr lang="en-US" sz="2000" kern="0" dirty="0" smtClean="0">
                <a:solidFill>
                  <a:srgbClr val="000000"/>
                </a:solidFill>
                <a:latin typeface="Calibri" pitchFamily="34" charset="0"/>
                <a:cs typeface="Calibri" pitchFamily="34" charset="0"/>
              </a:rPr>
              <a:t>members conduct COPD education and outreach in their communities </a:t>
            </a:r>
          </a:p>
          <a:p>
            <a:pPr marL="68262" indent="0">
              <a:buClr>
                <a:srgbClr val="C00000"/>
              </a:buClr>
              <a:buFont typeface="Arial" pitchFamily="34" charset="0"/>
              <a:buNone/>
            </a:pPr>
            <a:endParaRPr lang="en-US" sz="2000" b="1" kern="0" dirty="0" smtClean="0">
              <a:solidFill>
                <a:srgbClr val="000000"/>
              </a:solidFill>
              <a:latin typeface="Calibri" pitchFamily="34" charset="0"/>
              <a:cs typeface="Calibri" pitchFamily="34" charset="0"/>
            </a:endParaRPr>
          </a:p>
          <a:p>
            <a:pPr lvl="1">
              <a:buClr>
                <a:srgbClr val="000000"/>
              </a:buClr>
            </a:pPr>
            <a:endParaRPr lang="en-US" sz="1800" b="1" kern="0" dirty="0" smtClean="0">
              <a:solidFill>
                <a:srgbClr val="000000"/>
              </a:solidFill>
              <a:latin typeface="Calibri" pitchFamily="34" charset="0"/>
              <a:ea typeface="Gotham Book" pitchFamily="50" charset="0"/>
              <a:cs typeface="Calibri" pitchFamily="34" charset="0"/>
            </a:endParaRPr>
          </a:p>
          <a:p>
            <a:endParaRPr lang="en-US" sz="2000" b="1" kern="0" dirty="0" smtClean="0">
              <a:solidFill>
                <a:srgbClr val="000000"/>
              </a:solidFill>
              <a:latin typeface="Calibri" pitchFamily="34" charset="0"/>
              <a:ea typeface="Gotham Book" pitchFamily="50" charset="0"/>
              <a:cs typeface="Calibri" pitchFamily="34" charset="0"/>
            </a:endParaRPr>
          </a:p>
        </p:txBody>
      </p:sp>
    </p:spTree>
    <p:extLst>
      <p:ext uri="{BB962C8B-B14F-4D97-AF65-F5344CB8AC3E}">
        <p14:creationId xmlns:p14="http://schemas.microsoft.com/office/powerpoint/2010/main" val="22572900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rved Left Arrow 16" descr="&quot; &quot;"/>
          <p:cNvSpPr/>
          <p:nvPr/>
        </p:nvSpPr>
        <p:spPr>
          <a:xfrm rot="2479984">
            <a:off x="7000540" y="4693743"/>
            <a:ext cx="1031875" cy="1935163"/>
          </a:xfrm>
          <a:prstGeom prst="curvedLeftArrow">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00"/>
              </a:solidFill>
            </a:endParaRPr>
          </a:p>
        </p:txBody>
      </p:sp>
      <p:sp>
        <p:nvSpPr>
          <p:cNvPr id="18" name="Curved Left Arrow 17" descr="&quot; &quot;"/>
          <p:cNvSpPr/>
          <p:nvPr/>
        </p:nvSpPr>
        <p:spPr>
          <a:xfrm rot="8716505">
            <a:off x="1487738" y="4583485"/>
            <a:ext cx="1031875" cy="1935162"/>
          </a:xfrm>
          <a:prstGeom prst="curvedLeftArrow">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00"/>
              </a:solidFill>
            </a:endParaRPr>
          </a:p>
        </p:txBody>
      </p:sp>
      <p:sp>
        <p:nvSpPr>
          <p:cNvPr id="10" name="Curved Down Arrow 9" descr="&quot; &quot;"/>
          <p:cNvSpPr/>
          <p:nvPr/>
        </p:nvSpPr>
        <p:spPr>
          <a:xfrm>
            <a:off x="3696536" y="1547903"/>
            <a:ext cx="2009775" cy="776288"/>
          </a:xfrm>
          <a:prstGeom prst="curvedDownArrow">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00"/>
              </a:solidFill>
            </a:endParaRPr>
          </a:p>
        </p:txBody>
      </p:sp>
      <p:sp>
        <p:nvSpPr>
          <p:cNvPr id="18435" name="Text Box 4"/>
          <p:cNvSpPr txBox="1">
            <a:spLocks noChangeArrowheads="1"/>
          </p:cNvSpPr>
          <p:nvPr/>
        </p:nvSpPr>
        <p:spPr bwMode="auto">
          <a:xfrm>
            <a:off x="1340653" y="2418230"/>
            <a:ext cx="3336121" cy="1631216"/>
          </a:xfrm>
          <a:prstGeom prst="rect">
            <a:avLst/>
          </a:prstGeom>
          <a:noFill/>
          <a:ln w="9525">
            <a:noFill/>
            <a:miter lim="800000"/>
            <a:headEnd/>
            <a:tailEnd/>
          </a:ln>
        </p:spPr>
        <p:txBody>
          <a:bodyPr wrap="square">
            <a:spAutoFit/>
          </a:bodyPr>
          <a:lstStyle/>
          <a:p>
            <a:pPr algn="ctr">
              <a:spcBef>
                <a:spcPts val="600"/>
              </a:spcBef>
              <a:buClr>
                <a:srgbClr val="C00000"/>
              </a:buClr>
              <a:defRPr/>
            </a:pPr>
            <a:r>
              <a:rPr lang="en-US" sz="2000" b="1" u="sng" dirty="0" smtClean="0">
                <a:solidFill>
                  <a:srgbClr val="003F72"/>
                </a:solidFill>
                <a:latin typeface="Calibri" pitchFamily="34" charset="0"/>
                <a:cs typeface="Calibri" pitchFamily="34" charset="0"/>
              </a:rPr>
              <a:t>NAEPP Guidelines</a:t>
            </a:r>
            <a:endParaRPr lang="en-US" sz="2000" b="1" u="sng" dirty="0">
              <a:solidFill>
                <a:srgbClr val="003F72"/>
              </a:solidFill>
              <a:latin typeface="Calibri" pitchFamily="34" charset="0"/>
              <a:cs typeface="Calibri" pitchFamily="34" charset="0"/>
            </a:endParaRPr>
          </a:p>
          <a:p>
            <a:pPr marL="285750" indent="-285750">
              <a:buFont typeface="Wingdings" pitchFamily="2" charset="2"/>
              <a:buChar char="§"/>
              <a:defRPr/>
            </a:pPr>
            <a:r>
              <a:rPr lang="en-US" sz="2000" dirty="0">
                <a:solidFill>
                  <a:srgbClr val="000000"/>
                </a:solidFill>
                <a:latin typeface="Calibri" pitchFamily="34" charset="0"/>
                <a:cs typeface="Calibri" pitchFamily="34" charset="0"/>
              </a:rPr>
              <a:t>Systematically review latest evidence and identify  </a:t>
            </a:r>
            <a:r>
              <a:rPr lang="en-US" sz="2000" dirty="0" smtClean="0">
                <a:solidFill>
                  <a:srgbClr val="000000"/>
                </a:solidFill>
                <a:latin typeface="Calibri" pitchFamily="34" charset="0"/>
                <a:cs typeface="Calibri" pitchFamily="34" charset="0"/>
              </a:rPr>
              <a:t>gaps</a:t>
            </a:r>
            <a:endParaRPr lang="en-US" sz="2000" dirty="0">
              <a:solidFill>
                <a:srgbClr val="000000"/>
              </a:solidFill>
              <a:latin typeface="Calibri" pitchFamily="34" charset="0"/>
              <a:cs typeface="Calibri" pitchFamily="34" charset="0"/>
            </a:endParaRPr>
          </a:p>
          <a:p>
            <a:pPr marL="285750" indent="-285750">
              <a:buFont typeface="Wingdings" pitchFamily="2" charset="2"/>
              <a:buChar char="§"/>
              <a:defRPr/>
            </a:pPr>
            <a:r>
              <a:rPr lang="en-US" sz="2000" dirty="0">
                <a:solidFill>
                  <a:srgbClr val="000000"/>
                </a:solidFill>
                <a:latin typeface="Calibri" pitchFamily="34" charset="0"/>
                <a:cs typeface="Calibri" pitchFamily="34" charset="0"/>
              </a:rPr>
              <a:t>Provide recommendations </a:t>
            </a:r>
            <a:br>
              <a:rPr lang="en-US" sz="2000" dirty="0">
                <a:solidFill>
                  <a:srgbClr val="000000"/>
                </a:solidFill>
                <a:latin typeface="Calibri" pitchFamily="34" charset="0"/>
                <a:cs typeface="Calibri" pitchFamily="34" charset="0"/>
              </a:rPr>
            </a:br>
            <a:r>
              <a:rPr lang="en-US" sz="2000" dirty="0">
                <a:solidFill>
                  <a:srgbClr val="000000"/>
                </a:solidFill>
                <a:latin typeface="Calibri" pitchFamily="34" charset="0"/>
                <a:cs typeface="Calibri" pitchFamily="34" charset="0"/>
              </a:rPr>
              <a:t>for clinical </a:t>
            </a:r>
            <a:r>
              <a:rPr lang="en-US" sz="2000" dirty="0" smtClean="0">
                <a:solidFill>
                  <a:srgbClr val="000000"/>
                </a:solidFill>
                <a:latin typeface="Calibri" pitchFamily="34" charset="0"/>
                <a:cs typeface="Calibri" pitchFamily="34" charset="0"/>
              </a:rPr>
              <a:t>practice</a:t>
            </a:r>
            <a:endParaRPr lang="en-US" sz="2000" dirty="0">
              <a:solidFill>
                <a:srgbClr val="000000"/>
              </a:solidFill>
              <a:latin typeface="Calibri" pitchFamily="34" charset="0"/>
              <a:cs typeface="Calibri" pitchFamily="34" charset="0"/>
            </a:endParaRPr>
          </a:p>
        </p:txBody>
      </p:sp>
      <p:sp>
        <p:nvSpPr>
          <p:cNvPr id="15" name="Text Box 4"/>
          <p:cNvSpPr txBox="1">
            <a:spLocks noChangeArrowheads="1"/>
          </p:cNvSpPr>
          <p:nvPr/>
        </p:nvSpPr>
        <p:spPr bwMode="auto">
          <a:xfrm>
            <a:off x="4904304" y="2418230"/>
            <a:ext cx="4154843" cy="1538883"/>
          </a:xfrm>
          <a:prstGeom prst="rect">
            <a:avLst/>
          </a:prstGeom>
          <a:noFill/>
          <a:ln w="25400">
            <a:noFill/>
            <a:miter lim="800000"/>
            <a:headEnd/>
            <a:tailEnd/>
          </a:ln>
        </p:spPr>
        <p:txBody>
          <a:bodyPr wrap="square">
            <a:spAutoFit/>
          </a:bodyPr>
          <a:lstStyle/>
          <a:p>
            <a:pPr algn="ctr">
              <a:spcBef>
                <a:spcPts val="600"/>
              </a:spcBef>
              <a:buClr>
                <a:srgbClr val="C00000"/>
              </a:buClr>
              <a:defRPr/>
            </a:pPr>
            <a:r>
              <a:rPr lang="en-US" sz="2000" b="1" u="sng" dirty="0" smtClean="0">
                <a:solidFill>
                  <a:srgbClr val="003F72"/>
                </a:solidFill>
                <a:latin typeface="Calibri" pitchFamily="34" charset="0"/>
                <a:cs typeface="Calibri" pitchFamily="34" charset="0"/>
              </a:rPr>
              <a:t>Healthy People Practice Communities</a:t>
            </a:r>
            <a:endParaRPr lang="en-US" sz="2000" b="1" u="sng" dirty="0">
              <a:solidFill>
                <a:srgbClr val="003F72"/>
              </a:solidFill>
              <a:latin typeface="Calibri" pitchFamily="34" charset="0"/>
              <a:cs typeface="Calibri" pitchFamily="34" charset="0"/>
            </a:endParaRPr>
          </a:p>
          <a:p>
            <a:pPr marL="342900" indent="-342900">
              <a:buFont typeface="Wingdings" pitchFamily="2" charset="2"/>
              <a:buChar char="§"/>
              <a:defRPr/>
            </a:pPr>
            <a:r>
              <a:rPr lang="en-US" sz="2000" dirty="0">
                <a:solidFill>
                  <a:srgbClr val="000000"/>
                </a:solidFill>
                <a:latin typeface="Calibri" pitchFamily="34" charset="0"/>
                <a:cs typeface="Calibri" pitchFamily="34" charset="0"/>
              </a:rPr>
              <a:t>Implement guidelines in clinic and community settings</a:t>
            </a:r>
          </a:p>
          <a:p>
            <a:pPr marL="342900" indent="-342900">
              <a:lnSpc>
                <a:spcPct val="85000"/>
              </a:lnSpc>
              <a:buFont typeface="Wingdings" pitchFamily="2" charset="2"/>
              <a:buChar char="§"/>
              <a:defRPr/>
            </a:pPr>
            <a:r>
              <a:rPr lang="en-US" sz="2000" dirty="0">
                <a:solidFill>
                  <a:srgbClr val="000000"/>
                </a:solidFill>
                <a:latin typeface="Calibri" pitchFamily="34" charset="0"/>
                <a:cs typeface="Calibri" pitchFamily="34" charset="0"/>
              </a:rPr>
              <a:t>Define lessons learned, knowledge gaps &amp;  future research priorities</a:t>
            </a:r>
          </a:p>
        </p:txBody>
      </p:sp>
      <p:sp>
        <p:nvSpPr>
          <p:cNvPr id="21508" name="Rectangle 27"/>
          <p:cNvSpPr>
            <a:spLocks noChangeArrowheads="1"/>
          </p:cNvSpPr>
          <p:nvPr/>
        </p:nvSpPr>
        <p:spPr bwMode="auto">
          <a:xfrm>
            <a:off x="2944389" y="4781951"/>
            <a:ext cx="3933825" cy="1846263"/>
          </a:xfrm>
          <a:prstGeom prst="rect">
            <a:avLst/>
          </a:prstGeom>
          <a:noFill/>
          <a:ln w="12700">
            <a:noFill/>
            <a:miter lim="800000"/>
            <a:headEnd/>
            <a:tailEnd/>
          </a:ln>
        </p:spPr>
        <p:txBody>
          <a:bodyPr lIns="85131" tIns="41819" rIns="85131" bIns="41819"/>
          <a:lstStyle/>
          <a:p>
            <a:pPr algn="ctr" defTabSz="860425">
              <a:spcBef>
                <a:spcPts val="600"/>
              </a:spcBef>
              <a:buClr>
                <a:srgbClr val="C00000"/>
              </a:buClr>
              <a:buSzPct val="100000"/>
            </a:pPr>
            <a:r>
              <a:rPr lang="en-US" sz="2000" b="1" u="sng" dirty="0">
                <a:solidFill>
                  <a:srgbClr val="003F72"/>
                </a:solidFill>
                <a:latin typeface="Calibri" pitchFamily="34" charset="0"/>
                <a:cs typeface="Calibri" pitchFamily="34" charset="0"/>
              </a:rPr>
              <a:t>Clinical Research</a:t>
            </a:r>
          </a:p>
          <a:p>
            <a:pPr marL="342900" indent="-342900" defTabSz="860425">
              <a:buSzPct val="100000"/>
              <a:buFont typeface="Wingdings" pitchFamily="2" charset="2"/>
              <a:buChar char="§"/>
            </a:pPr>
            <a:r>
              <a:rPr lang="en-US" sz="2000" dirty="0">
                <a:solidFill>
                  <a:srgbClr val="000000"/>
                </a:solidFill>
                <a:latin typeface="Calibri" pitchFamily="34" charset="0"/>
                <a:cs typeface="Calibri" pitchFamily="34" charset="0"/>
              </a:rPr>
              <a:t>Test new treatment strategies</a:t>
            </a:r>
          </a:p>
          <a:p>
            <a:pPr marL="342900" indent="-342900" defTabSz="860425">
              <a:buSzPct val="100000"/>
              <a:buFont typeface="Wingdings" pitchFamily="2" charset="2"/>
              <a:buChar char="§"/>
            </a:pPr>
            <a:r>
              <a:rPr lang="en-US" sz="2000" dirty="0">
                <a:solidFill>
                  <a:srgbClr val="000000"/>
                </a:solidFill>
                <a:latin typeface="Calibri" pitchFamily="34" charset="0"/>
                <a:cs typeface="Calibri" pitchFamily="34" charset="0"/>
              </a:rPr>
              <a:t>Provide new evidence base</a:t>
            </a:r>
            <a:br>
              <a:rPr lang="en-US" sz="2000" dirty="0">
                <a:solidFill>
                  <a:srgbClr val="000000"/>
                </a:solidFill>
                <a:latin typeface="Calibri" pitchFamily="34" charset="0"/>
                <a:cs typeface="Calibri" pitchFamily="34" charset="0"/>
              </a:rPr>
            </a:br>
            <a:r>
              <a:rPr lang="en-US" sz="2000" dirty="0">
                <a:solidFill>
                  <a:srgbClr val="000000"/>
                </a:solidFill>
                <a:latin typeface="Calibri" pitchFamily="34" charset="0"/>
                <a:cs typeface="Calibri" pitchFamily="34" charset="0"/>
              </a:rPr>
              <a:t>for updating guidelines</a:t>
            </a:r>
          </a:p>
        </p:txBody>
      </p:sp>
      <p:sp>
        <p:nvSpPr>
          <p:cNvPr id="21506" name="Rectangle 2"/>
          <p:cNvSpPr>
            <a:spLocks noGrp="1" noChangeArrowheads="1"/>
          </p:cNvSpPr>
          <p:nvPr>
            <p:ph type="title"/>
          </p:nvPr>
        </p:nvSpPr>
        <p:spPr>
          <a:xfrm>
            <a:off x="1491747" y="199505"/>
            <a:ext cx="7376208" cy="927620"/>
          </a:xfrm>
        </p:spPr>
        <p:txBody>
          <a:bodyPr/>
          <a:lstStyle/>
          <a:p>
            <a:pPr algn="ctr"/>
            <a:r>
              <a:rPr lang="en-US" sz="2800" b="1" dirty="0">
                <a:latin typeface="Calibri" pitchFamily="34" charset="0"/>
                <a:cs typeface="Calibri" pitchFamily="34" charset="0"/>
              </a:rPr>
              <a:t>Improving Asthma Outcomes by </a:t>
            </a:r>
            <a:r>
              <a:rPr lang="en-US" sz="2800" b="1" dirty="0" smtClean="0">
                <a:latin typeface="Calibri" pitchFamily="34" charset="0"/>
                <a:cs typeface="Calibri" pitchFamily="34" charset="0"/>
              </a:rPr>
              <a:t/>
            </a:r>
            <a:br>
              <a:rPr lang="en-US" sz="2800" b="1" dirty="0" smtClean="0">
                <a:latin typeface="Calibri" pitchFamily="34" charset="0"/>
                <a:cs typeface="Calibri" pitchFamily="34" charset="0"/>
              </a:rPr>
            </a:br>
            <a:r>
              <a:rPr lang="en-US" sz="2800" b="1" dirty="0" smtClean="0">
                <a:latin typeface="Calibri" pitchFamily="34" charset="0"/>
                <a:cs typeface="Calibri" pitchFamily="34" charset="0"/>
              </a:rPr>
              <a:t>Adherence </a:t>
            </a:r>
            <a:r>
              <a:rPr lang="en-US" sz="2800" b="1" dirty="0">
                <a:latin typeface="Calibri" pitchFamily="34" charset="0"/>
                <a:cs typeface="Calibri" pitchFamily="34" charset="0"/>
              </a:rPr>
              <a:t>to </a:t>
            </a:r>
            <a:r>
              <a:rPr lang="en-US" sz="2800" b="1" dirty="0" smtClean="0">
                <a:latin typeface="Calibri" pitchFamily="34" charset="0"/>
                <a:cs typeface="Calibri" pitchFamily="34" charset="0"/>
              </a:rPr>
              <a:t>Evidence-Based </a:t>
            </a:r>
            <a:r>
              <a:rPr lang="en-US" sz="2800" b="1" dirty="0">
                <a:latin typeface="Calibri" pitchFamily="34" charset="0"/>
                <a:cs typeface="Calibri" pitchFamily="34" charset="0"/>
              </a:rPr>
              <a:t>Care</a:t>
            </a:r>
            <a:endParaRPr lang="en-US" sz="2800" b="1" dirty="0" smtClean="0">
              <a:latin typeface="Calibri" pitchFamily="34" charset="0"/>
              <a:cs typeface="Calibri" pitchFamily="34" charset="0"/>
            </a:endParaRPr>
          </a:p>
        </p:txBody>
      </p:sp>
    </p:spTree>
    <p:extLst>
      <p:ext uri="{BB962C8B-B14F-4D97-AF65-F5344CB8AC3E}">
        <p14:creationId xmlns:p14="http://schemas.microsoft.com/office/powerpoint/2010/main" val="3902997466"/>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5985" y="1415866"/>
            <a:ext cx="7055156" cy="4704365"/>
          </a:xfrm>
          <a:prstGeom prst="rect">
            <a:avLst/>
          </a:prstGeom>
          <a:noFill/>
        </p:spPr>
        <p:txBody>
          <a:bodyPr wrap="square" rtlCol="0">
            <a:spAutoFit/>
          </a:bodyPr>
          <a:lstStyle/>
          <a:p>
            <a:endParaRPr lang="en-US" b="1" dirty="0" smtClean="0">
              <a:solidFill>
                <a:srgbClr val="003F72"/>
              </a:solidFill>
              <a:latin typeface="Calibri" pitchFamily="34" charset="0"/>
              <a:cs typeface="Calibri" pitchFamily="34" charset="0"/>
            </a:endParaRPr>
          </a:p>
          <a:p>
            <a:pPr marL="285750" indent="-285750">
              <a:buFont typeface="Wingdings" pitchFamily="2" charset="2"/>
              <a:buChar char="§"/>
            </a:pPr>
            <a:r>
              <a:rPr lang="en-US" b="1" dirty="0" smtClean="0">
                <a:solidFill>
                  <a:srgbClr val="003F72"/>
                </a:solidFill>
                <a:latin typeface="Calibri" pitchFamily="34" charset="0"/>
                <a:cs typeface="Calibri" pitchFamily="34" charset="0"/>
              </a:rPr>
              <a:t>Do preschoolers with recurrent wheeze need inhaled corticosteroids (ICS) every day?</a:t>
            </a:r>
            <a:r>
              <a:rPr lang="en-US" b="1" dirty="0" smtClean="0">
                <a:solidFill>
                  <a:srgbClr val="0070C0"/>
                </a:solidFill>
                <a:latin typeface="Calibri" pitchFamily="34" charset="0"/>
                <a:cs typeface="Calibri" pitchFamily="34" charset="0"/>
              </a:rPr>
              <a:t> </a:t>
            </a:r>
          </a:p>
          <a:p>
            <a:pPr marL="742950" lvl="1" indent="-285750">
              <a:buFont typeface="Wingdings" panose="05000000000000000000" pitchFamily="2" charset="2"/>
              <a:buChar char="§"/>
            </a:pPr>
            <a:r>
              <a:rPr lang="en-US" i="1" dirty="0" smtClean="0">
                <a:solidFill>
                  <a:srgbClr val="000000"/>
                </a:solidFill>
                <a:latin typeface="Calibri" pitchFamily="34" charset="0"/>
                <a:cs typeface="Calibri" pitchFamily="34" charset="0"/>
              </a:rPr>
              <a:t>Clinical Trial Evidence: </a:t>
            </a:r>
            <a:r>
              <a:rPr lang="en-US" dirty="0" smtClean="0">
                <a:solidFill>
                  <a:srgbClr val="000000"/>
                </a:solidFill>
                <a:latin typeface="Calibri" pitchFamily="34" charset="0"/>
                <a:cs typeface="Calibri" pitchFamily="34" charset="0"/>
              </a:rPr>
              <a:t>Compared to daily ICS treatment, intermittent therapy (taken only as needed) uses much less (1/3) medicine for similar benefit</a:t>
            </a:r>
            <a:r>
              <a:rPr lang="en-US" dirty="0">
                <a:solidFill>
                  <a:srgbClr val="0070C0"/>
                </a:solidFill>
                <a:latin typeface="Calibri" pitchFamily="34" charset="0"/>
                <a:cs typeface="Calibri" pitchFamily="34" charset="0"/>
              </a:rPr>
              <a:t>	</a:t>
            </a:r>
          </a:p>
          <a:p>
            <a:pPr>
              <a:lnSpc>
                <a:spcPct val="85000"/>
              </a:lnSpc>
            </a:pPr>
            <a:endParaRPr lang="en-US" b="1" dirty="0" smtClean="0">
              <a:solidFill>
                <a:srgbClr val="0070C0"/>
              </a:solidFill>
              <a:latin typeface="Calibri" pitchFamily="34" charset="0"/>
              <a:cs typeface="Calibri" pitchFamily="34" charset="0"/>
            </a:endParaRPr>
          </a:p>
          <a:p>
            <a:pPr>
              <a:lnSpc>
                <a:spcPct val="85000"/>
              </a:lnSpc>
            </a:pPr>
            <a:endParaRPr lang="en-US" b="1" dirty="0">
              <a:solidFill>
                <a:srgbClr val="0070C0"/>
              </a:solidFill>
              <a:latin typeface="Calibri" pitchFamily="34" charset="0"/>
              <a:cs typeface="Calibri" pitchFamily="34" charset="0"/>
            </a:endParaRPr>
          </a:p>
          <a:p>
            <a:pPr>
              <a:lnSpc>
                <a:spcPct val="85000"/>
              </a:lnSpc>
            </a:pPr>
            <a:endParaRPr lang="en-US" b="1" dirty="0" smtClean="0">
              <a:solidFill>
                <a:srgbClr val="0070C0"/>
              </a:solidFill>
              <a:latin typeface="Calibri" pitchFamily="34" charset="0"/>
              <a:cs typeface="Calibri" pitchFamily="34" charset="0"/>
            </a:endParaRPr>
          </a:p>
          <a:p>
            <a:pPr>
              <a:lnSpc>
                <a:spcPct val="85000"/>
              </a:lnSpc>
            </a:pPr>
            <a:endParaRPr lang="en-US" b="1" dirty="0" smtClean="0">
              <a:solidFill>
                <a:srgbClr val="003F72"/>
              </a:solidFill>
              <a:latin typeface="Calibri" pitchFamily="34" charset="0"/>
              <a:cs typeface="Calibri" pitchFamily="34" charset="0"/>
            </a:endParaRPr>
          </a:p>
          <a:p>
            <a:pPr>
              <a:lnSpc>
                <a:spcPct val="85000"/>
              </a:lnSpc>
            </a:pPr>
            <a:endParaRPr lang="en-US" b="1" dirty="0">
              <a:solidFill>
                <a:srgbClr val="003F72"/>
              </a:solidFill>
              <a:latin typeface="Calibri" pitchFamily="34" charset="0"/>
              <a:cs typeface="Calibri" pitchFamily="34" charset="0"/>
            </a:endParaRPr>
          </a:p>
          <a:p>
            <a:pPr>
              <a:lnSpc>
                <a:spcPct val="85000"/>
              </a:lnSpc>
            </a:pPr>
            <a:endParaRPr lang="en-US" b="1" dirty="0" smtClean="0">
              <a:solidFill>
                <a:srgbClr val="003F72"/>
              </a:solidFill>
              <a:latin typeface="Calibri" pitchFamily="34" charset="0"/>
              <a:cs typeface="Calibri" pitchFamily="34" charset="0"/>
            </a:endParaRPr>
          </a:p>
          <a:p>
            <a:pPr>
              <a:lnSpc>
                <a:spcPct val="85000"/>
              </a:lnSpc>
            </a:pPr>
            <a:endParaRPr lang="en-US" b="1" dirty="0">
              <a:solidFill>
                <a:srgbClr val="003F72"/>
              </a:solidFill>
              <a:latin typeface="Calibri" pitchFamily="34" charset="0"/>
              <a:cs typeface="Calibri" pitchFamily="34" charset="0"/>
            </a:endParaRPr>
          </a:p>
          <a:p>
            <a:pPr>
              <a:lnSpc>
                <a:spcPct val="85000"/>
              </a:lnSpc>
            </a:pPr>
            <a:endParaRPr lang="en-US" b="1" dirty="0" smtClean="0">
              <a:solidFill>
                <a:srgbClr val="003F72"/>
              </a:solidFill>
              <a:latin typeface="Calibri" pitchFamily="34" charset="0"/>
              <a:cs typeface="Calibri" pitchFamily="34" charset="0"/>
            </a:endParaRPr>
          </a:p>
          <a:p>
            <a:pPr marL="285750" indent="-285750">
              <a:lnSpc>
                <a:spcPct val="85000"/>
              </a:lnSpc>
              <a:buFont typeface="Wingdings" pitchFamily="2" charset="2"/>
              <a:buChar char="§"/>
            </a:pPr>
            <a:r>
              <a:rPr lang="en-US" b="1" dirty="0" smtClean="0">
                <a:solidFill>
                  <a:srgbClr val="003F72"/>
                </a:solidFill>
                <a:latin typeface="Calibri" pitchFamily="34" charset="0"/>
                <a:cs typeface="Calibri" pitchFamily="34" charset="0"/>
              </a:rPr>
              <a:t>Current </a:t>
            </a:r>
            <a:r>
              <a:rPr lang="en-US" b="1" dirty="0">
                <a:solidFill>
                  <a:srgbClr val="003F72"/>
                </a:solidFill>
                <a:latin typeface="Calibri" pitchFamily="34" charset="0"/>
                <a:cs typeface="Calibri" pitchFamily="34" charset="0"/>
              </a:rPr>
              <a:t>Trials </a:t>
            </a:r>
            <a:r>
              <a:rPr lang="en-US" b="1" dirty="0" smtClean="0">
                <a:solidFill>
                  <a:srgbClr val="003F72"/>
                </a:solidFill>
                <a:latin typeface="Calibri" pitchFamily="34" charset="0"/>
                <a:cs typeface="Calibri" pitchFamily="34" charset="0"/>
              </a:rPr>
              <a:t>Examine New Potential Approaches to Asthma Control:</a:t>
            </a:r>
            <a:endParaRPr lang="en-US" b="1" dirty="0">
              <a:solidFill>
                <a:srgbClr val="0070C0"/>
              </a:solidFill>
              <a:latin typeface="Calibri" pitchFamily="34" charset="0"/>
              <a:cs typeface="Calibri" pitchFamily="34" charset="0"/>
            </a:endParaRPr>
          </a:p>
          <a:p>
            <a:pPr marL="742950" lvl="1" indent="-285750">
              <a:buFont typeface="Wingdings" panose="05000000000000000000" pitchFamily="2" charset="2"/>
              <a:buChar char="§"/>
            </a:pPr>
            <a:r>
              <a:rPr lang="en-US" dirty="0" smtClean="0">
                <a:solidFill>
                  <a:srgbClr val="000000"/>
                </a:solidFill>
                <a:latin typeface="Calibri" pitchFamily="34" charset="0"/>
                <a:cs typeface="Calibri" pitchFamily="34" charset="0"/>
              </a:rPr>
              <a:t>Is asthma control improved by Vitamin D supplementation?</a:t>
            </a:r>
            <a:endParaRPr lang="en-US" dirty="0">
              <a:solidFill>
                <a:srgbClr val="000000"/>
              </a:solidFill>
              <a:latin typeface="Calibri" pitchFamily="34" charset="0"/>
              <a:cs typeface="Calibri" pitchFamily="34" charset="0"/>
            </a:endParaRPr>
          </a:p>
          <a:p>
            <a:pPr marL="742950" lvl="1" indent="-285750">
              <a:buFont typeface="Wingdings" panose="05000000000000000000" pitchFamily="2" charset="2"/>
              <a:buChar char="§"/>
            </a:pPr>
            <a:r>
              <a:rPr lang="en-US" dirty="0" smtClean="0">
                <a:solidFill>
                  <a:srgbClr val="000000"/>
                </a:solidFill>
                <a:latin typeface="Calibri" pitchFamily="34" charset="0"/>
                <a:cs typeface="Calibri" pitchFamily="34" charset="0"/>
              </a:rPr>
              <a:t>Does treatment with a macrolide antibiotic improve wheezing in </a:t>
            </a:r>
            <a:r>
              <a:rPr lang="en-US" dirty="0" err="1" smtClean="0">
                <a:solidFill>
                  <a:srgbClr val="000000"/>
                </a:solidFill>
                <a:latin typeface="Calibri" pitchFamily="34" charset="0"/>
                <a:cs typeface="Calibri" pitchFamily="34" charset="0"/>
              </a:rPr>
              <a:t>pre-schoolers</a:t>
            </a:r>
            <a:r>
              <a:rPr lang="en-US" dirty="0" smtClean="0">
                <a:solidFill>
                  <a:srgbClr val="000000"/>
                </a:solidFill>
                <a:latin typeface="Calibri" pitchFamily="34" charset="0"/>
                <a:cs typeface="Calibri" pitchFamily="34" charset="0"/>
              </a:rPr>
              <a:t>?</a:t>
            </a:r>
            <a:endParaRPr lang="en-US" dirty="0">
              <a:solidFill>
                <a:srgbClr val="000000"/>
              </a:solidFill>
              <a:latin typeface="Calibri" pitchFamily="34" charset="0"/>
              <a:cs typeface="Calibri" pitchFamily="34" charset="0"/>
            </a:endParaRPr>
          </a:p>
        </p:txBody>
      </p:sp>
      <p:pic>
        <p:nvPicPr>
          <p:cNvPr id="3079" name="Picture 7" descr="The Lancet Magazin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5925" y="3382068"/>
            <a:ext cx="3045216" cy="701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The New England Journal of Medicine Logo"/>
          <p:cNvPicPr/>
          <p:nvPr/>
        </p:nvPicPr>
        <p:blipFill>
          <a:blip r:embed="rId4">
            <a:extLst>
              <a:ext uri="{28A0092B-C50C-407E-A947-70E740481C1C}">
                <a14:useLocalDpi xmlns:a14="http://schemas.microsoft.com/office/drawing/2010/main" val="0"/>
              </a:ext>
            </a:extLst>
          </a:blip>
          <a:srcRect/>
          <a:stretch>
            <a:fillRect/>
          </a:stretch>
        </p:blipFill>
        <p:spPr bwMode="auto">
          <a:xfrm>
            <a:off x="1589671" y="3553117"/>
            <a:ext cx="2295525" cy="385763"/>
          </a:xfrm>
          <a:prstGeom prst="rect">
            <a:avLst/>
          </a:prstGeom>
          <a:noFill/>
          <a:ln>
            <a:noFill/>
          </a:ln>
        </p:spPr>
      </p:pic>
      <p:pic>
        <p:nvPicPr>
          <p:cNvPr id="16" name="Picture 15" descr="Annals of Internal Medicine Logo"/>
          <p:cNvPicPr/>
          <p:nvPr/>
        </p:nvPicPr>
        <p:blipFill>
          <a:blip r:embed="rId5">
            <a:extLst>
              <a:ext uri="{28A0092B-C50C-407E-A947-70E740481C1C}">
                <a14:useLocalDpi xmlns:a14="http://schemas.microsoft.com/office/drawing/2010/main" val="0"/>
              </a:ext>
            </a:extLst>
          </a:blip>
          <a:srcRect/>
          <a:stretch>
            <a:fillRect/>
          </a:stretch>
        </p:blipFill>
        <p:spPr bwMode="auto">
          <a:xfrm>
            <a:off x="3323479" y="4199369"/>
            <a:ext cx="2467319" cy="400106"/>
          </a:xfrm>
          <a:prstGeom prst="rect">
            <a:avLst/>
          </a:prstGeom>
          <a:noFill/>
          <a:ln>
            <a:noFill/>
          </a:ln>
        </p:spPr>
      </p:pic>
      <p:sp>
        <p:nvSpPr>
          <p:cNvPr id="3" name="Title 2"/>
          <p:cNvSpPr>
            <a:spLocks noGrp="1"/>
          </p:cNvSpPr>
          <p:nvPr>
            <p:ph type="title" idx="4294967295"/>
          </p:nvPr>
        </p:nvSpPr>
        <p:spPr>
          <a:xfrm>
            <a:off x="1531698" y="135147"/>
            <a:ext cx="7470775" cy="1066800"/>
          </a:xfrm>
        </p:spPr>
        <p:txBody>
          <a:bodyPr anchor="t"/>
          <a:lstStyle/>
          <a:p>
            <a:pPr algn="ctr">
              <a:spcBef>
                <a:spcPts val="0"/>
              </a:spcBef>
              <a:spcAft>
                <a:spcPts val="0"/>
              </a:spcAft>
            </a:pPr>
            <a:r>
              <a:rPr lang="en-US" sz="3600" b="1" kern="1200" dirty="0">
                <a:latin typeface="Calibri"/>
                <a:cs typeface="Calibri"/>
              </a:rPr>
              <a:t>Clinical Research Addresses Critical Questions to Improve Asthma Care</a:t>
            </a:r>
            <a:endParaRPr lang="en-US" dirty="0"/>
          </a:p>
        </p:txBody>
      </p:sp>
    </p:spTree>
    <p:extLst>
      <p:ext uri="{BB962C8B-B14F-4D97-AF65-F5344CB8AC3E}">
        <p14:creationId xmlns:p14="http://schemas.microsoft.com/office/powerpoint/2010/main" val="24736350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358900" y="1371600"/>
            <a:ext cx="7620000" cy="5486400"/>
          </a:xfrm>
          <a:prstGeom prst="rect">
            <a:avLst/>
          </a:prstGeom>
        </p:spPr>
        <p:txBody>
          <a:bodyPr>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285750" indent="-285750">
              <a:lnSpc>
                <a:spcPct val="110000"/>
              </a:lnSpc>
              <a:spcBef>
                <a:spcPts val="0"/>
              </a:spcBef>
            </a:pPr>
            <a:r>
              <a:rPr lang="en-US" sz="2600" b="1" dirty="0">
                <a:solidFill>
                  <a:prstClr val="black"/>
                </a:solidFill>
              </a:rPr>
              <a:t>Chronic Lower Respiratory Disease (CLRD) is the third leading cause of </a:t>
            </a:r>
            <a:r>
              <a:rPr lang="en-US" sz="2600" b="1" dirty="0" smtClean="0">
                <a:solidFill>
                  <a:prstClr val="black"/>
                </a:solidFill>
              </a:rPr>
              <a:t>death </a:t>
            </a:r>
          </a:p>
          <a:p>
            <a:pPr marL="285750" indent="-285750">
              <a:lnSpc>
                <a:spcPct val="110000"/>
              </a:lnSpc>
              <a:spcBef>
                <a:spcPts val="0"/>
              </a:spcBef>
            </a:pPr>
            <a:endParaRPr lang="en-US" sz="2000" b="1" dirty="0">
              <a:solidFill>
                <a:prstClr val="black"/>
              </a:solidFill>
            </a:endParaRPr>
          </a:p>
          <a:p>
            <a:pPr marL="685800" lvl="1">
              <a:lnSpc>
                <a:spcPct val="110000"/>
              </a:lnSpc>
              <a:spcBef>
                <a:spcPts val="0"/>
              </a:spcBef>
            </a:pPr>
            <a:r>
              <a:rPr lang="en-US" sz="2000" dirty="0"/>
              <a:t>Asthma </a:t>
            </a:r>
            <a:r>
              <a:rPr lang="en-US" sz="2000" dirty="0" smtClean="0"/>
              <a:t>- $</a:t>
            </a:r>
            <a:r>
              <a:rPr lang="en-US" sz="2000" dirty="0"/>
              <a:t>53.42 </a:t>
            </a:r>
            <a:r>
              <a:rPr lang="en-US" sz="2000" dirty="0" smtClean="0"/>
              <a:t>billion (2011</a:t>
            </a:r>
            <a:r>
              <a:rPr lang="en-US" sz="2000" dirty="0"/>
              <a:t>)</a:t>
            </a:r>
          </a:p>
          <a:p>
            <a:pPr marL="1035050" lvl="2">
              <a:lnSpc>
                <a:spcPct val="110000"/>
              </a:lnSpc>
              <a:spcBef>
                <a:spcPts val="0"/>
              </a:spcBef>
            </a:pPr>
            <a:r>
              <a:rPr lang="en-US" sz="2000" dirty="0"/>
              <a:t>Prevalence: 25.6 million people or 8.3%  (2012) </a:t>
            </a:r>
            <a:endParaRPr lang="en-US" sz="2000" dirty="0" smtClean="0"/>
          </a:p>
          <a:p>
            <a:pPr marL="1322387" lvl="3">
              <a:lnSpc>
                <a:spcPct val="110000"/>
              </a:lnSpc>
              <a:spcBef>
                <a:spcPts val="0"/>
              </a:spcBef>
            </a:pPr>
            <a:r>
              <a:rPr lang="en-US" sz="2000" dirty="0" smtClean="0"/>
              <a:t>6.8 </a:t>
            </a:r>
            <a:r>
              <a:rPr lang="en-US" sz="2000" dirty="0"/>
              <a:t>million </a:t>
            </a:r>
            <a:r>
              <a:rPr lang="en-US" sz="2000" dirty="0" smtClean="0"/>
              <a:t>children (9.3%) </a:t>
            </a:r>
          </a:p>
          <a:p>
            <a:pPr marL="1322387" lvl="3">
              <a:lnSpc>
                <a:spcPct val="110000"/>
              </a:lnSpc>
              <a:spcBef>
                <a:spcPts val="0"/>
              </a:spcBef>
            </a:pPr>
            <a:r>
              <a:rPr lang="en-US" sz="2000" dirty="0" smtClean="0"/>
              <a:t>18.7 </a:t>
            </a:r>
            <a:r>
              <a:rPr lang="en-US" sz="2000" dirty="0"/>
              <a:t>million </a:t>
            </a:r>
            <a:r>
              <a:rPr lang="en-US" sz="2000" dirty="0" smtClean="0"/>
              <a:t>adults (8.0%) </a:t>
            </a:r>
            <a:endParaRPr lang="en-US" sz="2000" dirty="0"/>
          </a:p>
          <a:p>
            <a:pPr marL="1035050" lvl="2">
              <a:lnSpc>
                <a:spcPct val="110000"/>
              </a:lnSpc>
              <a:spcBef>
                <a:spcPts val="0"/>
              </a:spcBef>
            </a:pPr>
            <a:endParaRPr lang="en-US" sz="2000" dirty="0">
              <a:solidFill>
                <a:prstClr val="black"/>
              </a:solidFill>
            </a:endParaRPr>
          </a:p>
          <a:p>
            <a:pPr marL="685800" lvl="1">
              <a:lnSpc>
                <a:spcPct val="110000"/>
              </a:lnSpc>
              <a:spcBef>
                <a:spcPts val="0"/>
              </a:spcBef>
            </a:pPr>
            <a:r>
              <a:rPr lang="en-US" sz="2000" dirty="0" smtClean="0">
                <a:solidFill>
                  <a:prstClr val="black"/>
                </a:solidFill>
              </a:rPr>
              <a:t>Chronic Obstructive Pulmonary Disease (COPD) - </a:t>
            </a:r>
            <a:r>
              <a:rPr lang="en-US" sz="2000" dirty="0">
                <a:solidFill>
                  <a:prstClr val="black"/>
                </a:solidFill>
              </a:rPr>
              <a:t>$49.9 billion (2010)</a:t>
            </a:r>
          </a:p>
          <a:p>
            <a:pPr marL="1035050" lvl="2">
              <a:lnSpc>
                <a:spcPct val="110000"/>
              </a:lnSpc>
              <a:spcBef>
                <a:spcPts val="0"/>
              </a:spcBef>
            </a:pPr>
            <a:r>
              <a:rPr lang="en-US" sz="2000" dirty="0" smtClean="0">
                <a:solidFill>
                  <a:prstClr val="black"/>
                </a:solidFill>
              </a:rPr>
              <a:t>Prevalence: </a:t>
            </a:r>
            <a:r>
              <a:rPr lang="en-US" sz="2000" dirty="0">
                <a:solidFill>
                  <a:prstClr val="black"/>
                </a:solidFill>
              </a:rPr>
              <a:t>11.3 </a:t>
            </a:r>
            <a:r>
              <a:rPr lang="en-US" sz="2000" dirty="0" smtClean="0">
                <a:solidFill>
                  <a:prstClr val="black"/>
                </a:solidFill>
              </a:rPr>
              <a:t>million </a:t>
            </a:r>
            <a:r>
              <a:rPr lang="en-US" sz="2000" dirty="0">
                <a:solidFill>
                  <a:prstClr val="black"/>
                </a:solidFill>
              </a:rPr>
              <a:t>adults or 4.8 % (2012) </a:t>
            </a:r>
          </a:p>
          <a:p>
            <a:pPr marL="1322387" lvl="3">
              <a:lnSpc>
                <a:spcPct val="110000"/>
              </a:lnSpc>
              <a:spcBef>
                <a:spcPts val="0"/>
              </a:spcBef>
            </a:pPr>
            <a:r>
              <a:rPr lang="en-US" sz="2000" dirty="0" smtClean="0">
                <a:solidFill>
                  <a:prstClr val="black"/>
                </a:solidFill>
              </a:rPr>
              <a:t>Includes </a:t>
            </a:r>
            <a:r>
              <a:rPr lang="en-US" sz="2000" dirty="0">
                <a:solidFill>
                  <a:prstClr val="black"/>
                </a:solidFill>
              </a:rPr>
              <a:t>emphysema and chronic </a:t>
            </a:r>
            <a:r>
              <a:rPr lang="en-US" sz="2000" dirty="0" smtClean="0">
                <a:solidFill>
                  <a:prstClr val="black"/>
                </a:solidFill>
              </a:rPr>
              <a:t>bronchitis, older adults</a:t>
            </a:r>
          </a:p>
        </p:txBody>
      </p:sp>
      <p:sp>
        <p:nvSpPr>
          <p:cNvPr id="3" name="Title 2"/>
          <p:cNvSpPr>
            <a:spLocks noGrp="1"/>
          </p:cNvSpPr>
          <p:nvPr>
            <p:ph type="title"/>
          </p:nvPr>
        </p:nvSpPr>
        <p:spPr/>
        <p:txBody>
          <a:bodyPr/>
          <a:lstStyle/>
          <a:p>
            <a:pPr>
              <a:defRPr/>
            </a:pPr>
            <a:r>
              <a:rPr lang="en-US" dirty="0" smtClean="0"/>
              <a:t>Overview: Respiratory Diseases</a:t>
            </a:r>
            <a:endParaRPr lang="en-US" dirty="0"/>
          </a:p>
        </p:txBody>
      </p:sp>
      <p:sp>
        <p:nvSpPr>
          <p:cNvPr id="6" name="Text Box 1028"/>
          <p:cNvSpPr txBox="1">
            <a:spLocks noChangeArrowheads="1"/>
          </p:cNvSpPr>
          <p:nvPr/>
        </p:nvSpPr>
        <p:spPr bwMode="auto">
          <a:xfrm>
            <a:off x="1371600" y="6096000"/>
            <a:ext cx="7821886" cy="276999"/>
          </a:xfrm>
          <a:prstGeom prst="rect">
            <a:avLst/>
          </a:prstGeom>
          <a:noFill/>
          <a:ln w="12700">
            <a:noFill/>
            <a:miter lim="800000"/>
            <a:headEnd type="none" w="sm" len="sm"/>
            <a:tailEnd type="none" w="sm" len="sm"/>
          </a:ln>
        </p:spPr>
        <p:txBody>
          <a:bodyPr wrap="square">
            <a:spAutoFit/>
          </a:bodyPr>
          <a:lstStyle/>
          <a:p>
            <a:r>
              <a:rPr lang="en-US" sz="1200" dirty="0" smtClean="0">
                <a:latin typeface="Tahoma" pitchFamily="34" charset="0"/>
                <a:ea typeface="Tahoma" pitchFamily="34" charset="0"/>
                <a:cs typeface="Tahoma" pitchFamily="34" charset="0"/>
              </a:rPr>
              <a:t>SOURCE</a:t>
            </a:r>
            <a:r>
              <a:rPr lang="en-US" sz="1200" dirty="0">
                <a:latin typeface="Tahoma" pitchFamily="34" charset="0"/>
                <a:ea typeface="Tahoma" pitchFamily="34" charset="0"/>
                <a:cs typeface="Tahoma" pitchFamily="34" charset="0"/>
              </a:rPr>
              <a:t>: National Health Interview Survey (NHIS), CDC/NCHS. </a:t>
            </a:r>
            <a:endParaRPr lang="en-US" sz="1200" dirty="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0065183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descr="white background "/>
          <p:cNvSpPr/>
          <p:nvPr/>
        </p:nvSpPr>
        <p:spPr bwMode="auto">
          <a:xfrm>
            <a:off x="0" y="1284021"/>
            <a:ext cx="1370368" cy="48172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sp>
        <p:nvSpPr>
          <p:cNvPr id="18" name="TextBox 17"/>
          <p:cNvSpPr txBox="1"/>
          <p:nvPr/>
        </p:nvSpPr>
        <p:spPr>
          <a:xfrm>
            <a:off x="2251709" y="1422023"/>
            <a:ext cx="6663691" cy="5293757"/>
          </a:xfrm>
          <a:prstGeom prst="rect">
            <a:avLst/>
          </a:prstGeom>
          <a:noFill/>
        </p:spPr>
        <p:txBody>
          <a:bodyPr wrap="square" rtlCol="0">
            <a:spAutoFit/>
          </a:bodyPr>
          <a:lstStyle/>
          <a:p>
            <a:r>
              <a:rPr lang="en-US" b="1" dirty="0" smtClean="0">
                <a:solidFill>
                  <a:srgbClr val="0070C0"/>
                </a:solidFill>
                <a:latin typeface="Calibri" pitchFamily="34" charset="0"/>
                <a:cs typeface="Calibri" pitchFamily="34" charset="0"/>
              </a:rPr>
              <a:t> </a:t>
            </a:r>
            <a:r>
              <a:rPr lang="en-US" sz="1600" b="1" dirty="0" smtClean="0">
                <a:solidFill>
                  <a:srgbClr val="003F72"/>
                </a:solidFill>
                <a:latin typeface="Calibri" pitchFamily="34" charset="0"/>
                <a:cs typeface="Calibri" pitchFamily="34" charset="0"/>
              </a:rPr>
              <a:t>National Heart, Lung, and Blood Institute</a:t>
            </a:r>
          </a:p>
          <a:p>
            <a:pPr marL="742950" lvl="1" indent="-285750">
              <a:buClr>
                <a:srgbClr val="000000"/>
              </a:buClr>
              <a:buFont typeface="Wingdings" pitchFamily="2" charset="2"/>
              <a:buChar char="§"/>
            </a:pPr>
            <a:r>
              <a:rPr lang="en-US" sz="1600" b="1" dirty="0" smtClean="0">
                <a:solidFill>
                  <a:srgbClr val="000000"/>
                </a:solidFill>
                <a:latin typeface="Calibri" pitchFamily="34" charset="0"/>
                <a:cs typeface="Calibri" pitchFamily="34" charset="0"/>
              </a:rPr>
              <a:t>Epidemiology         key risk factors  </a:t>
            </a:r>
          </a:p>
          <a:p>
            <a:pPr marL="742950" lvl="1" indent="-285750">
              <a:buClr>
                <a:srgbClr val="000000"/>
              </a:buClr>
              <a:buFont typeface="Wingdings" pitchFamily="2" charset="2"/>
              <a:buChar char="§"/>
            </a:pPr>
            <a:r>
              <a:rPr lang="en-US" sz="1600" b="1" dirty="0" smtClean="0">
                <a:solidFill>
                  <a:srgbClr val="000000"/>
                </a:solidFill>
                <a:latin typeface="Calibri" pitchFamily="34" charset="0"/>
                <a:cs typeface="Calibri" pitchFamily="34" charset="0"/>
              </a:rPr>
              <a:t>Genetics consortium        personalized medicine</a:t>
            </a:r>
          </a:p>
          <a:p>
            <a:pPr marL="742950" lvl="1" indent="-285750">
              <a:buClr>
                <a:srgbClr val="000000"/>
              </a:buClr>
              <a:buFont typeface="Wingdings" pitchFamily="2" charset="2"/>
              <a:buChar char="§"/>
            </a:pPr>
            <a:r>
              <a:rPr lang="en-US" sz="1600" b="1" dirty="0" smtClean="0">
                <a:solidFill>
                  <a:srgbClr val="000000"/>
                </a:solidFill>
                <a:latin typeface="Calibri" pitchFamily="34" charset="0"/>
                <a:cs typeface="Calibri" pitchFamily="34" charset="0"/>
              </a:rPr>
              <a:t>Basic science         cellular, molecular targets</a:t>
            </a:r>
            <a:endParaRPr lang="en-US" sz="1600" b="1" dirty="0">
              <a:solidFill>
                <a:srgbClr val="000000"/>
              </a:solidFill>
              <a:latin typeface="Calibri" pitchFamily="34" charset="0"/>
              <a:cs typeface="Calibri" pitchFamily="34" charset="0"/>
            </a:endParaRPr>
          </a:p>
          <a:p>
            <a:pPr marL="742950" lvl="1" indent="-285750">
              <a:buClr>
                <a:srgbClr val="000000"/>
              </a:buClr>
              <a:buFont typeface="Wingdings" pitchFamily="2" charset="2"/>
              <a:buChar char="§"/>
            </a:pPr>
            <a:r>
              <a:rPr lang="en-US" sz="1600" b="1" dirty="0" smtClean="0">
                <a:solidFill>
                  <a:srgbClr val="000000"/>
                </a:solidFill>
                <a:latin typeface="Calibri" pitchFamily="34" charset="0"/>
                <a:cs typeface="Calibri" pitchFamily="34" charset="0"/>
              </a:rPr>
              <a:t>Centers </a:t>
            </a:r>
            <a:r>
              <a:rPr lang="en-US" sz="1600" b="1" dirty="0">
                <a:solidFill>
                  <a:srgbClr val="000000"/>
                </a:solidFill>
                <a:latin typeface="Calibri" pitchFamily="34" charset="0"/>
                <a:cs typeface="Calibri" pitchFamily="34" charset="0"/>
              </a:rPr>
              <a:t>to </a:t>
            </a:r>
            <a:r>
              <a:rPr lang="en-US" sz="1600" b="1" dirty="0" smtClean="0">
                <a:solidFill>
                  <a:srgbClr val="000000"/>
                </a:solidFill>
                <a:latin typeface="Calibri" pitchFamily="34" charset="0"/>
                <a:cs typeface="Calibri" pitchFamily="34" charset="0"/>
              </a:rPr>
              <a:t>Advance Experimental Therapies </a:t>
            </a:r>
          </a:p>
          <a:p>
            <a:pPr marL="742950" lvl="1" indent="-285750">
              <a:buClr>
                <a:srgbClr val="000000"/>
              </a:buClr>
              <a:buFont typeface="Wingdings" pitchFamily="2" charset="2"/>
              <a:buChar char="§"/>
            </a:pPr>
            <a:r>
              <a:rPr lang="en-US" sz="1600" b="1" dirty="0" smtClean="0">
                <a:solidFill>
                  <a:srgbClr val="000000"/>
                </a:solidFill>
                <a:latin typeface="Calibri" pitchFamily="34" charset="0"/>
                <a:cs typeface="Calibri" pitchFamily="34" charset="0"/>
              </a:rPr>
              <a:t>Origins of Asthma Projects         prevention </a:t>
            </a:r>
          </a:p>
          <a:p>
            <a:endParaRPr lang="en-US" sz="1600" b="1" dirty="0" smtClean="0">
              <a:solidFill>
                <a:srgbClr val="0070C0"/>
              </a:solidFill>
              <a:latin typeface="Calibri" pitchFamily="34" charset="0"/>
              <a:cs typeface="Calibri" pitchFamily="34" charset="0"/>
            </a:endParaRPr>
          </a:p>
          <a:p>
            <a:r>
              <a:rPr lang="en-US" sz="1600" b="1" dirty="0" smtClean="0">
                <a:solidFill>
                  <a:srgbClr val="003F72"/>
                </a:solidFill>
                <a:latin typeface="Calibri" pitchFamily="34" charset="0"/>
                <a:cs typeface="Calibri" pitchFamily="34" charset="0"/>
              </a:rPr>
              <a:t>National Institute of Allergy and Infectious Diseases</a:t>
            </a:r>
          </a:p>
          <a:p>
            <a:pPr marL="742950" lvl="1" indent="-285750">
              <a:buFont typeface="Wingdings" pitchFamily="2" charset="2"/>
              <a:buChar char="§"/>
            </a:pPr>
            <a:r>
              <a:rPr lang="en-US" sz="1600" b="1" dirty="0" smtClean="0">
                <a:solidFill>
                  <a:srgbClr val="000000"/>
                </a:solidFill>
                <a:latin typeface="Calibri" pitchFamily="34" charset="0"/>
                <a:cs typeface="Calibri" pitchFamily="34" charset="0"/>
              </a:rPr>
              <a:t>Allergen Epitope Research and Validation Centers</a:t>
            </a:r>
          </a:p>
          <a:p>
            <a:pPr marL="742950" lvl="1" indent="-285750">
              <a:buFont typeface="Wingdings" pitchFamily="2" charset="2"/>
              <a:buChar char="§"/>
            </a:pPr>
            <a:r>
              <a:rPr lang="en-US" sz="1600" b="1" dirty="0" smtClean="0">
                <a:solidFill>
                  <a:srgbClr val="000000"/>
                </a:solidFill>
                <a:latin typeface="Calibri" pitchFamily="34" charset="0"/>
                <a:cs typeface="Calibri" pitchFamily="34" charset="0"/>
              </a:rPr>
              <a:t>Asthma and Allergic Diseases Cooperative Research Centers         role of allergy</a:t>
            </a:r>
          </a:p>
          <a:p>
            <a:pPr marL="742950" lvl="1" indent="-285750">
              <a:buFont typeface="Wingdings" pitchFamily="2" charset="2"/>
              <a:buChar char="§"/>
            </a:pPr>
            <a:r>
              <a:rPr lang="en-US" sz="1600" b="1" dirty="0" smtClean="0">
                <a:solidFill>
                  <a:srgbClr val="000000"/>
                </a:solidFill>
                <a:latin typeface="Calibri" pitchFamily="34" charset="0"/>
                <a:cs typeface="Calibri" pitchFamily="34" charset="0"/>
              </a:rPr>
              <a:t>Inner City Asthma Consortium         immune based therapies</a:t>
            </a:r>
          </a:p>
          <a:p>
            <a:endParaRPr lang="en-US" sz="1600" b="1" dirty="0" smtClean="0">
              <a:solidFill>
                <a:srgbClr val="0070C0"/>
              </a:solidFill>
              <a:latin typeface="Calibri" pitchFamily="34" charset="0"/>
              <a:cs typeface="Calibri" pitchFamily="34" charset="0"/>
            </a:endParaRPr>
          </a:p>
          <a:p>
            <a:r>
              <a:rPr lang="en-US" sz="1600" b="1" dirty="0" smtClean="0">
                <a:solidFill>
                  <a:srgbClr val="003F72"/>
                </a:solidFill>
                <a:latin typeface="Calibri" pitchFamily="34" charset="0"/>
                <a:cs typeface="Calibri" pitchFamily="34" charset="0"/>
              </a:rPr>
              <a:t>National Institute of Environmental Health Sciences</a:t>
            </a:r>
          </a:p>
          <a:p>
            <a:pPr marL="742950" lvl="1" indent="-285750">
              <a:buFont typeface="Wingdings" pitchFamily="2" charset="2"/>
              <a:buChar char="§"/>
            </a:pPr>
            <a:r>
              <a:rPr lang="en-US" sz="1600" b="1" dirty="0" smtClean="0">
                <a:solidFill>
                  <a:srgbClr val="000000"/>
                </a:solidFill>
                <a:latin typeface="Calibri" panose="020F0502020204030204" pitchFamily="34" charset="0"/>
                <a:cs typeface="Calibri" panose="020F0502020204030204" pitchFamily="34" charset="0"/>
              </a:rPr>
              <a:t>Research (basic </a:t>
            </a:r>
            <a:r>
              <a:rPr lang="en-US" sz="1600" b="1" dirty="0">
                <a:solidFill>
                  <a:srgbClr val="000000"/>
                </a:solidFill>
                <a:latin typeface="Calibri" panose="020F0502020204030204" pitchFamily="34" charset="0"/>
                <a:cs typeface="Calibri" panose="020F0502020204030204" pitchFamily="34" charset="0"/>
              </a:rPr>
              <a:t>science, </a:t>
            </a:r>
            <a:r>
              <a:rPr lang="en-US" sz="1600" b="1" dirty="0" smtClean="0">
                <a:solidFill>
                  <a:srgbClr val="000000"/>
                </a:solidFill>
                <a:latin typeface="Calibri" panose="020F0502020204030204" pitchFamily="34" charset="0"/>
                <a:cs typeface="Calibri" panose="020F0502020204030204" pitchFamily="34" charset="0"/>
              </a:rPr>
              <a:t>epidemiology, clinical)        understanding environmental exposures and genetic susceptibility for prevention and intervention</a:t>
            </a:r>
          </a:p>
          <a:p>
            <a:pPr marL="742950" lvl="1" indent="-285750">
              <a:buFont typeface="Wingdings" pitchFamily="2" charset="2"/>
              <a:buChar char="§"/>
            </a:pPr>
            <a:r>
              <a:rPr lang="en-US" sz="1600" b="1" dirty="0" smtClean="0">
                <a:solidFill>
                  <a:srgbClr val="000000"/>
                </a:solidFill>
                <a:latin typeface="Calibri" panose="020F0502020204030204" pitchFamily="34" charset="0"/>
                <a:cs typeface="Calibri" panose="020F0502020204030204" pitchFamily="34" charset="0"/>
              </a:rPr>
              <a:t>Well </a:t>
            </a:r>
            <a:r>
              <a:rPr lang="en-US" sz="1600" b="1" dirty="0">
                <a:solidFill>
                  <a:srgbClr val="000000"/>
                </a:solidFill>
                <a:latin typeface="Calibri" panose="020F0502020204030204" pitchFamily="34" charset="0"/>
                <a:cs typeface="Calibri" panose="020F0502020204030204" pitchFamily="34" charset="0"/>
              </a:rPr>
              <a:t>Being </a:t>
            </a:r>
            <a:r>
              <a:rPr lang="en-US" sz="1600" b="1" dirty="0" smtClean="0">
                <a:solidFill>
                  <a:srgbClr val="000000"/>
                </a:solidFill>
                <a:latin typeface="Calibri" panose="020F0502020204030204" pitchFamily="34" charset="0"/>
                <a:cs typeface="Calibri" panose="020F0502020204030204" pitchFamily="34" charset="0"/>
              </a:rPr>
              <a:t>Project</a:t>
            </a:r>
            <a:r>
              <a:rPr lang="en-US" sz="1600" b="1" dirty="0">
                <a:solidFill>
                  <a:srgbClr val="000000"/>
                </a:solidFill>
                <a:latin typeface="Calibri" panose="020F0502020204030204" pitchFamily="34" charset="0"/>
                <a:cs typeface="Calibri" panose="020F0502020204030204" pitchFamily="34" charset="0"/>
              </a:rPr>
              <a:t>       </a:t>
            </a:r>
            <a:r>
              <a:rPr lang="en-US" sz="1600" b="1" dirty="0" smtClean="0">
                <a:solidFill>
                  <a:srgbClr val="000000"/>
                </a:solidFill>
                <a:latin typeface="Calibri" panose="020F0502020204030204" pitchFamily="34" charset="0"/>
                <a:cs typeface="Calibri" panose="020F0502020204030204" pitchFamily="34" charset="0"/>
              </a:rPr>
              <a:t> understanding respiratory </a:t>
            </a:r>
            <a:r>
              <a:rPr lang="en-US" sz="1600" b="1" dirty="0">
                <a:solidFill>
                  <a:srgbClr val="000000"/>
                </a:solidFill>
                <a:latin typeface="Calibri" panose="020F0502020204030204" pitchFamily="34" charset="0"/>
                <a:cs typeface="Calibri" panose="020F0502020204030204" pitchFamily="34" charset="0"/>
              </a:rPr>
              <a:t>health among </a:t>
            </a:r>
            <a:r>
              <a:rPr lang="en-US" sz="1600" b="1" dirty="0" smtClean="0">
                <a:solidFill>
                  <a:srgbClr val="000000"/>
                </a:solidFill>
                <a:latin typeface="Calibri" panose="020F0502020204030204" pitchFamily="34" charset="0"/>
                <a:cs typeface="Calibri" panose="020F0502020204030204" pitchFamily="34" charset="0"/>
              </a:rPr>
              <a:t>children to  identify </a:t>
            </a:r>
            <a:r>
              <a:rPr lang="en-US" sz="1600" b="1" dirty="0">
                <a:solidFill>
                  <a:srgbClr val="000000"/>
                </a:solidFill>
                <a:latin typeface="Calibri" panose="020F0502020204030204" pitchFamily="34" charset="0"/>
                <a:cs typeface="Calibri" panose="020F0502020204030204" pitchFamily="34" charset="0"/>
              </a:rPr>
              <a:t>environmental </a:t>
            </a:r>
            <a:r>
              <a:rPr lang="en-US" sz="1600" b="1" dirty="0" smtClean="0">
                <a:solidFill>
                  <a:srgbClr val="000000"/>
                </a:solidFill>
                <a:latin typeface="Calibri" panose="020F0502020204030204" pitchFamily="34" charset="0"/>
                <a:cs typeface="Calibri" panose="020F0502020204030204" pitchFamily="34" charset="0"/>
              </a:rPr>
              <a:t>asthma triggers</a:t>
            </a:r>
            <a:endParaRPr lang="en-US" sz="1600" b="1" dirty="0">
              <a:solidFill>
                <a:srgbClr val="000000"/>
              </a:solidFill>
              <a:latin typeface="Calibri" panose="020F0502020204030204" pitchFamily="34" charset="0"/>
              <a:cs typeface="Calibri" panose="020F0502020204030204" pitchFamily="34" charset="0"/>
            </a:endParaRPr>
          </a:p>
          <a:p>
            <a:pPr marL="742950" lvl="1" indent="-285750">
              <a:buFont typeface="Wingdings" pitchFamily="2" charset="2"/>
              <a:buChar char="§"/>
            </a:pPr>
            <a:r>
              <a:rPr lang="en-US" sz="1600" b="1" dirty="0" smtClean="0">
                <a:solidFill>
                  <a:srgbClr val="000000"/>
                </a:solidFill>
                <a:latin typeface="Calibri" panose="020F0502020204030204" pitchFamily="34" charset="0"/>
                <a:cs typeface="Calibri" panose="020F0502020204030204" pitchFamily="34" charset="0"/>
              </a:rPr>
              <a:t>Broader </a:t>
            </a:r>
            <a:r>
              <a:rPr lang="en-US" sz="1600" b="1" dirty="0">
                <a:solidFill>
                  <a:srgbClr val="000000"/>
                </a:solidFill>
                <a:latin typeface="Calibri" panose="020F0502020204030204" pitchFamily="34" charset="0"/>
                <a:cs typeface="Calibri" panose="020F0502020204030204" pitchFamily="34" charset="0"/>
              </a:rPr>
              <a:t>knowledge of </a:t>
            </a:r>
            <a:r>
              <a:rPr lang="en-US" sz="1600" b="1" dirty="0" smtClean="0">
                <a:solidFill>
                  <a:srgbClr val="000000"/>
                </a:solidFill>
                <a:latin typeface="Calibri" panose="020F0502020204030204" pitchFamily="34" charset="0"/>
                <a:cs typeface="Calibri" panose="020F0502020204030204" pitchFamily="34" charset="0"/>
              </a:rPr>
              <a:t>asthma        establishing relationship between </a:t>
            </a:r>
            <a:r>
              <a:rPr lang="en-US" sz="1600" b="1" dirty="0">
                <a:solidFill>
                  <a:srgbClr val="000000"/>
                </a:solidFill>
                <a:latin typeface="Calibri" panose="020F0502020204030204" pitchFamily="34" charset="0"/>
                <a:cs typeface="Calibri" panose="020F0502020204030204" pitchFamily="34" charset="0"/>
              </a:rPr>
              <a:t>genes, social factors, and </a:t>
            </a:r>
            <a:r>
              <a:rPr lang="en-US" sz="1600" b="1" dirty="0" smtClean="0">
                <a:solidFill>
                  <a:srgbClr val="000000"/>
                </a:solidFill>
                <a:latin typeface="Calibri" panose="020F0502020204030204" pitchFamily="34" charset="0"/>
                <a:cs typeface="Calibri" panose="020F0502020204030204" pitchFamily="34" charset="0"/>
              </a:rPr>
              <a:t>environment</a:t>
            </a:r>
            <a:endParaRPr lang="en-US" sz="1600" b="1" dirty="0">
              <a:solidFill>
                <a:srgbClr val="000000"/>
              </a:solidFill>
              <a:latin typeface="Calibri" panose="020F0502020204030204" pitchFamily="34" charset="0"/>
              <a:cs typeface="Calibri" panose="020F0502020204030204" pitchFamily="34" charset="0"/>
            </a:endParaRPr>
          </a:p>
        </p:txBody>
      </p:sp>
      <p:sp>
        <p:nvSpPr>
          <p:cNvPr id="23" name="Right Arrow 22" descr="&quot; &quot;"/>
          <p:cNvSpPr/>
          <p:nvPr/>
        </p:nvSpPr>
        <p:spPr bwMode="auto">
          <a:xfrm>
            <a:off x="4291247" y="1790672"/>
            <a:ext cx="312057" cy="18425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sp>
        <p:nvSpPr>
          <p:cNvPr id="24" name="Right Arrow 23" descr="&quot; &quot;"/>
          <p:cNvSpPr/>
          <p:nvPr/>
        </p:nvSpPr>
        <p:spPr bwMode="auto">
          <a:xfrm>
            <a:off x="4886024" y="2041441"/>
            <a:ext cx="292608" cy="18425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sp>
        <p:nvSpPr>
          <p:cNvPr id="25" name="Right Arrow 24" descr="&quot; &quot;"/>
          <p:cNvSpPr/>
          <p:nvPr/>
        </p:nvSpPr>
        <p:spPr bwMode="auto">
          <a:xfrm>
            <a:off x="4229974" y="2275290"/>
            <a:ext cx="312057" cy="18425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sp>
        <p:nvSpPr>
          <p:cNvPr id="26" name="Right Arrow 25" descr="&quot; &quot;"/>
          <p:cNvSpPr/>
          <p:nvPr/>
        </p:nvSpPr>
        <p:spPr bwMode="auto">
          <a:xfrm>
            <a:off x="5391642" y="2758318"/>
            <a:ext cx="312057" cy="18425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sp>
        <p:nvSpPr>
          <p:cNvPr id="27" name="Right Arrow 26" descr="&quot; &quot;"/>
          <p:cNvSpPr/>
          <p:nvPr/>
        </p:nvSpPr>
        <p:spPr bwMode="auto">
          <a:xfrm>
            <a:off x="8175688" y="3739092"/>
            <a:ext cx="274320" cy="18425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sp>
        <p:nvSpPr>
          <p:cNvPr id="28" name="Right Arrow 27" descr="&quot; &quot;"/>
          <p:cNvSpPr/>
          <p:nvPr/>
        </p:nvSpPr>
        <p:spPr bwMode="auto">
          <a:xfrm>
            <a:off x="5680985" y="4224225"/>
            <a:ext cx="312057" cy="18425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dirty="0" smtClean="0">
                <a:solidFill>
                  <a:srgbClr val="000000"/>
                </a:solidFill>
                <a:latin typeface="Arial" charset="0"/>
              </a:rPr>
              <a:t> </a:t>
            </a:r>
          </a:p>
        </p:txBody>
      </p:sp>
      <p:grpSp>
        <p:nvGrpSpPr>
          <p:cNvPr id="52" name="Group 51" descr="&quot; &quot;"/>
          <p:cNvGrpSpPr/>
          <p:nvPr/>
        </p:nvGrpSpPr>
        <p:grpSpPr>
          <a:xfrm>
            <a:off x="121737" y="4924805"/>
            <a:ext cx="2472483" cy="1695289"/>
            <a:chOff x="121737" y="4591430"/>
            <a:chExt cx="2472483" cy="1695289"/>
          </a:xfrm>
        </p:grpSpPr>
        <p:grpSp>
          <p:nvGrpSpPr>
            <p:cNvPr id="43" name="Group 42"/>
            <p:cNvGrpSpPr/>
            <p:nvPr/>
          </p:nvGrpSpPr>
          <p:grpSpPr>
            <a:xfrm>
              <a:off x="121737" y="4591430"/>
              <a:ext cx="2472483" cy="1695289"/>
              <a:chOff x="53102" y="3367675"/>
              <a:chExt cx="2472483" cy="1695289"/>
            </a:xfrm>
          </p:grpSpPr>
          <p:grpSp>
            <p:nvGrpSpPr>
              <p:cNvPr id="21" name="Group 20"/>
              <p:cNvGrpSpPr/>
              <p:nvPr/>
            </p:nvGrpSpPr>
            <p:grpSpPr>
              <a:xfrm>
                <a:off x="53102" y="3367675"/>
                <a:ext cx="1641188" cy="1270357"/>
                <a:chOff x="53102" y="3367675"/>
                <a:chExt cx="1641188" cy="1270357"/>
              </a:xfrm>
            </p:grpSpPr>
            <p:pic>
              <p:nvPicPr>
                <p:cNvPr id="34" name="Picture 24" descr="&quot; &quot;"/>
                <p:cNvPicPr>
                  <a:picLocks noChangeAspect="1" noChangeArrowheads="1"/>
                </p:cNvPicPr>
                <p:nvPr/>
              </p:nvPicPr>
              <p:blipFill>
                <a:blip r:embed="rId3" cstate="print"/>
                <a:srcRect/>
                <a:stretch>
                  <a:fillRect/>
                </a:stretch>
              </p:blipFill>
              <p:spPr bwMode="auto">
                <a:xfrm>
                  <a:off x="649892" y="4018386"/>
                  <a:ext cx="849957" cy="619646"/>
                </a:xfrm>
                <a:prstGeom prst="rect">
                  <a:avLst/>
                </a:prstGeom>
                <a:noFill/>
              </p:spPr>
            </p:pic>
            <p:pic>
              <p:nvPicPr>
                <p:cNvPr id="36" name="Picture 2" descr="&quot; &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002" y="3549297"/>
                  <a:ext cx="397783" cy="388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5" descr="&quot; &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02" y="4085724"/>
                  <a:ext cx="423970" cy="32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7" descr="&quot; &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762" y="3367675"/>
                  <a:ext cx="948528" cy="482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TextBox 21"/>
              <p:cNvSpPr txBox="1"/>
              <p:nvPr/>
            </p:nvSpPr>
            <p:spPr>
              <a:xfrm>
                <a:off x="1274922" y="4662854"/>
                <a:ext cx="1250663" cy="400110"/>
              </a:xfrm>
              <a:prstGeom prst="rect">
                <a:avLst/>
              </a:prstGeom>
              <a:noFill/>
            </p:spPr>
            <p:txBody>
              <a:bodyPr wrap="none" rtlCol="0">
                <a:spAutoFit/>
              </a:bodyPr>
              <a:lstStyle/>
              <a:p>
                <a:r>
                  <a:rPr lang="en-US" sz="2000" b="1" i="1" dirty="0" smtClean="0">
                    <a:solidFill>
                      <a:srgbClr val="C00000"/>
                    </a:solidFill>
                    <a:latin typeface="Calibri" pitchFamily="34" charset="0"/>
                    <a:cs typeface="Calibri" pitchFamily="34" charset="0"/>
                  </a:rPr>
                  <a:t>Exposures</a:t>
                </a:r>
                <a:endParaRPr lang="en-US" sz="2000" b="1" i="1" dirty="0">
                  <a:solidFill>
                    <a:srgbClr val="C00000"/>
                  </a:solidFill>
                  <a:latin typeface="Calibri" pitchFamily="34" charset="0"/>
                  <a:cs typeface="Calibri" pitchFamily="34" charset="0"/>
                </a:endParaRPr>
              </a:p>
            </p:txBody>
          </p:sp>
        </p:grpSp>
        <p:pic>
          <p:nvPicPr>
            <p:cNvPr id="47" name="Picture 8" descr="&quot; &quot;"/>
            <p:cNvPicPr>
              <a:picLocks noChangeAspect="1" noChangeArrowheads="1"/>
            </p:cNvPicPr>
            <p:nvPr/>
          </p:nvPicPr>
          <p:blipFill>
            <a:blip r:embed="rId7" cstate="print"/>
            <a:srcRect/>
            <a:stretch>
              <a:fillRect/>
            </a:stretch>
          </p:blipFill>
          <p:spPr bwMode="auto">
            <a:xfrm>
              <a:off x="1664215" y="5176959"/>
              <a:ext cx="548640" cy="411480"/>
            </a:xfrm>
            <a:prstGeom prst="rect">
              <a:avLst/>
            </a:prstGeom>
            <a:noFill/>
            <a:ln w="9525">
              <a:noFill/>
              <a:miter lim="800000"/>
              <a:headEnd/>
              <a:tailEnd/>
            </a:ln>
            <a:effectLst/>
          </p:spPr>
        </p:pic>
      </p:grpSp>
      <p:grpSp>
        <p:nvGrpSpPr>
          <p:cNvPr id="20" name="Group 19" descr="&quot; &quot;"/>
          <p:cNvGrpSpPr/>
          <p:nvPr/>
        </p:nvGrpSpPr>
        <p:grpSpPr>
          <a:xfrm>
            <a:off x="264902" y="3782222"/>
            <a:ext cx="2130684" cy="1072271"/>
            <a:chOff x="6562725" y="986085"/>
            <a:chExt cx="2663355" cy="1340338"/>
          </a:xfrm>
        </p:grpSpPr>
        <p:pic>
          <p:nvPicPr>
            <p:cNvPr id="4098" name="Picture 2" descr="&quot; &quo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2725" y="986085"/>
              <a:ext cx="2581275"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7181850" y="1826286"/>
              <a:ext cx="2044230" cy="500137"/>
            </a:xfrm>
            <a:prstGeom prst="rect">
              <a:avLst/>
            </a:prstGeom>
            <a:noFill/>
          </p:spPr>
          <p:txBody>
            <a:bodyPr wrap="none" rtlCol="0">
              <a:spAutoFit/>
            </a:bodyPr>
            <a:lstStyle/>
            <a:p>
              <a:r>
                <a:rPr lang="en-US" sz="2000" b="1" i="1" dirty="0" smtClean="0">
                  <a:solidFill>
                    <a:srgbClr val="C00000"/>
                  </a:solidFill>
                  <a:latin typeface="Calibri" pitchFamily="34" charset="0"/>
                  <a:cs typeface="Calibri" pitchFamily="34" charset="0"/>
                </a:rPr>
                <a:t>Inflammation</a:t>
              </a:r>
              <a:endParaRPr lang="en-US" sz="2000" b="1" i="1" dirty="0">
                <a:solidFill>
                  <a:srgbClr val="C00000"/>
                </a:solidFill>
                <a:latin typeface="Calibri" pitchFamily="34" charset="0"/>
                <a:cs typeface="Calibri" pitchFamily="34" charset="0"/>
              </a:endParaRPr>
            </a:p>
          </p:txBody>
        </p:sp>
      </p:grpSp>
      <p:grpSp>
        <p:nvGrpSpPr>
          <p:cNvPr id="51" name="Group 50" descr="white background "/>
          <p:cNvGrpSpPr/>
          <p:nvPr/>
        </p:nvGrpSpPr>
        <p:grpSpPr>
          <a:xfrm>
            <a:off x="69276" y="1445026"/>
            <a:ext cx="2481860" cy="1940789"/>
            <a:chOff x="69276" y="1349932"/>
            <a:chExt cx="2481860" cy="1940789"/>
          </a:xfrm>
        </p:grpSpPr>
        <p:grpSp>
          <p:nvGrpSpPr>
            <p:cNvPr id="17" name="Group 16"/>
            <p:cNvGrpSpPr/>
            <p:nvPr/>
          </p:nvGrpSpPr>
          <p:grpSpPr>
            <a:xfrm>
              <a:off x="69276" y="1349932"/>
              <a:ext cx="1996382" cy="1584434"/>
              <a:chOff x="2089456" y="5082417"/>
              <a:chExt cx="1996382" cy="1584434"/>
            </a:xfrm>
          </p:grpSpPr>
          <p:grpSp>
            <p:nvGrpSpPr>
              <p:cNvPr id="29" name="Group 49"/>
              <p:cNvGrpSpPr/>
              <p:nvPr/>
            </p:nvGrpSpPr>
            <p:grpSpPr>
              <a:xfrm>
                <a:off x="2234843" y="5082417"/>
                <a:ext cx="1850995" cy="1395015"/>
                <a:chOff x="6426174" y="7193999"/>
                <a:chExt cx="1850995" cy="1395015"/>
              </a:xfrm>
            </p:grpSpPr>
            <p:pic>
              <p:nvPicPr>
                <p:cNvPr id="31" name="Picture 5" descr="&quot; &quo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888756">
                  <a:off x="7454209" y="7766054"/>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quot; &quo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638982">
                  <a:off x="6426174" y="7193999"/>
                  <a:ext cx="1159566"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p:cNvGrpSpPr/>
              <p:nvPr/>
            </p:nvGrpSpPr>
            <p:grpSpPr>
              <a:xfrm>
                <a:off x="2089456" y="5935331"/>
                <a:ext cx="1181824" cy="731520"/>
                <a:chOff x="9021343" y="511180"/>
                <a:chExt cx="1477280" cy="914400"/>
              </a:xfrm>
            </p:grpSpPr>
            <p:sp>
              <p:nvSpPr>
                <p:cNvPr id="41" name="Explosion 1 40" descr="&quot; &quot;"/>
                <p:cNvSpPr/>
                <p:nvPr/>
              </p:nvSpPr>
              <p:spPr>
                <a:xfrm>
                  <a:off x="9021343" y="511180"/>
                  <a:ext cx="1477280" cy="9144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TextBox 41"/>
                <p:cNvSpPr txBox="1"/>
                <p:nvPr/>
              </p:nvSpPr>
              <p:spPr>
                <a:xfrm>
                  <a:off x="9164218" y="723463"/>
                  <a:ext cx="1259844" cy="500138"/>
                </a:xfrm>
                <a:prstGeom prst="rect">
                  <a:avLst/>
                </a:prstGeom>
                <a:noFill/>
              </p:spPr>
              <p:txBody>
                <a:bodyPr wrap="square" rtlCol="0">
                  <a:spAutoFit/>
                </a:bodyPr>
                <a:lstStyle/>
                <a:p>
                  <a:r>
                    <a:rPr lang="en-US" sz="2000" b="1" i="1" dirty="0" smtClean="0">
                      <a:solidFill>
                        <a:srgbClr val="C00000"/>
                      </a:solidFill>
                      <a:latin typeface="Calibri" pitchFamily="34" charset="0"/>
                      <a:cs typeface="Calibri" pitchFamily="34" charset="0"/>
                    </a:rPr>
                    <a:t>STRESS</a:t>
                  </a:r>
                  <a:endParaRPr lang="en-US" sz="2000" b="1" i="1" dirty="0">
                    <a:solidFill>
                      <a:srgbClr val="C00000"/>
                    </a:solidFill>
                    <a:latin typeface="Calibri" pitchFamily="34" charset="0"/>
                    <a:cs typeface="Calibri" pitchFamily="34" charset="0"/>
                  </a:endParaRPr>
                </a:p>
              </p:txBody>
            </p:sp>
          </p:grpSp>
        </p:grpSp>
        <p:sp>
          <p:nvSpPr>
            <p:cNvPr id="45" name="TextBox 44" descr="&quot; &quot;"/>
            <p:cNvSpPr txBox="1"/>
            <p:nvPr/>
          </p:nvSpPr>
          <p:spPr>
            <a:xfrm>
              <a:off x="660188" y="2582835"/>
              <a:ext cx="1890948" cy="707886"/>
            </a:xfrm>
            <a:prstGeom prst="rect">
              <a:avLst/>
            </a:prstGeom>
            <a:noFill/>
          </p:spPr>
          <p:txBody>
            <a:bodyPr wrap="square" rtlCol="0">
              <a:spAutoFit/>
            </a:bodyPr>
            <a:lstStyle/>
            <a:p>
              <a:pPr algn="ctr"/>
              <a:r>
                <a:rPr lang="en-US" sz="2000" b="1" i="1" dirty="0" smtClean="0">
                  <a:solidFill>
                    <a:srgbClr val="C00000"/>
                  </a:solidFill>
                  <a:latin typeface="Calibri" pitchFamily="34" charset="0"/>
                  <a:cs typeface="Calibri" pitchFamily="34" charset="0"/>
                </a:rPr>
                <a:t>Social Determinants</a:t>
              </a:r>
              <a:endParaRPr lang="en-US" sz="2000" b="1" i="1" dirty="0">
                <a:solidFill>
                  <a:srgbClr val="C00000"/>
                </a:solidFill>
                <a:latin typeface="Calibri" pitchFamily="34" charset="0"/>
                <a:cs typeface="Calibri" pitchFamily="34" charset="0"/>
              </a:endParaRPr>
            </a:p>
          </p:txBody>
        </p:sp>
      </p:grpSp>
      <p:grpSp>
        <p:nvGrpSpPr>
          <p:cNvPr id="50" name="Group 49" descr="&quot; &quot;"/>
          <p:cNvGrpSpPr/>
          <p:nvPr/>
        </p:nvGrpSpPr>
        <p:grpSpPr>
          <a:xfrm>
            <a:off x="6440557" y="1284020"/>
            <a:ext cx="2703428" cy="944889"/>
            <a:chOff x="6248385" y="1092757"/>
            <a:chExt cx="2943225" cy="1136153"/>
          </a:xfrm>
        </p:grpSpPr>
        <p:pic>
          <p:nvPicPr>
            <p:cNvPr id="4099" name="Picture 3" descr="&quot; &quo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48385" y="1092757"/>
              <a:ext cx="2943225"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 name="TextBox 48"/>
            <p:cNvSpPr txBox="1"/>
            <p:nvPr/>
          </p:nvSpPr>
          <p:spPr>
            <a:xfrm>
              <a:off x="7239000" y="1828800"/>
              <a:ext cx="1091837" cy="400110"/>
            </a:xfrm>
            <a:prstGeom prst="rect">
              <a:avLst/>
            </a:prstGeom>
            <a:noFill/>
          </p:spPr>
          <p:txBody>
            <a:bodyPr wrap="none" rtlCol="0">
              <a:spAutoFit/>
            </a:bodyPr>
            <a:lstStyle/>
            <a:p>
              <a:r>
                <a:rPr lang="en-US" sz="2000" b="1" i="1" dirty="0" smtClean="0">
                  <a:solidFill>
                    <a:srgbClr val="C00000"/>
                  </a:solidFill>
                  <a:latin typeface="Calibri" pitchFamily="34" charset="0"/>
                  <a:cs typeface="Calibri" pitchFamily="34" charset="0"/>
                </a:rPr>
                <a:t>Genetics</a:t>
              </a:r>
              <a:endParaRPr lang="en-US" sz="2000" b="1" i="1" dirty="0">
                <a:solidFill>
                  <a:srgbClr val="C00000"/>
                </a:solidFill>
                <a:latin typeface="Calibri" pitchFamily="34" charset="0"/>
                <a:cs typeface="Calibri" pitchFamily="34" charset="0"/>
              </a:endParaRPr>
            </a:p>
          </p:txBody>
        </p:sp>
      </p:grpSp>
      <p:sp>
        <p:nvSpPr>
          <p:cNvPr id="30" name="Title 29"/>
          <p:cNvSpPr>
            <a:spLocks noGrp="1"/>
          </p:cNvSpPr>
          <p:nvPr>
            <p:ph type="title" idx="4294967295"/>
          </p:nvPr>
        </p:nvSpPr>
        <p:spPr>
          <a:xfrm>
            <a:off x="1497798" y="152400"/>
            <a:ext cx="7516812" cy="1066800"/>
          </a:xfrm>
        </p:spPr>
        <p:txBody>
          <a:bodyPr anchor="t"/>
          <a:lstStyle/>
          <a:p>
            <a:pPr algn="ctr">
              <a:spcBef>
                <a:spcPts val="0"/>
              </a:spcBef>
              <a:spcAft>
                <a:spcPts val="0"/>
              </a:spcAft>
            </a:pPr>
            <a:r>
              <a:rPr lang="en-US" sz="3000" b="1" kern="1200" dirty="0">
                <a:latin typeface="Calibri"/>
                <a:cs typeface="Calibri"/>
              </a:rPr>
              <a:t>Developing Novel Therapies for </a:t>
            </a:r>
            <a:r>
              <a:rPr lang="en-US" sz="3000" b="1" kern="1200" dirty="0" smtClean="0">
                <a:latin typeface="Calibri"/>
                <a:cs typeface="Calibri"/>
              </a:rPr>
              <a:t>Asthma:</a:t>
            </a:r>
            <a:br>
              <a:rPr lang="en-US" sz="3000" b="1" kern="1200" dirty="0" smtClean="0">
                <a:latin typeface="Calibri"/>
                <a:cs typeface="Calibri"/>
              </a:rPr>
            </a:br>
            <a:r>
              <a:rPr lang="en-US" sz="3000" b="1" kern="1200" dirty="0" smtClean="0">
                <a:latin typeface="Calibri"/>
                <a:cs typeface="Calibri"/>
              </a:rPr>
              <a:t>A </a:t>
            </a:r>
            <a:r>
              <a:rPr lang="en-US" sz="3000" b="1" kern="1200" dirty="0">
                <a:latin typeface="Calibri"/>
                <a:cs typeface="Calibri"/>
              </a:rPr>
              <a:t>Broad, Balanced, Cross-Disciplinary Portfolio</a:t>
            </a:r>
            <a:endParaRPr lang="en-US" sz="3000" dirty="0"/>
          </a:p>
        </p:txBody>
      </p:sp>
      <p:sp>
        <p:nvSpPr>
          <p:cNvPr id="48" name="Right Arrow 47" descr="&quot; &quot;"/>
          <p:cNvSpPr/>
          <p:nvPr/>
        </p:nvSpPr>
        <p:spPr bwMode="auto">
          <a:xfrm>
            <a:off x="7064007" y="4952515"/>
            <a:ext cx="274320" cy="18425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sp>
        <p:nvSpPr>
          <p:cNvPr id="53" name="Right Arrow 52" descr="&quot; &quot;"/>
          <p:cNvSpPr/>
          <p:nvPr/>
        </p:nvSpPr>
        <p:spPr bwMode="auto">
          <a:xfrm>
            <a:off x="4675224" y="5682077"/>
            <a:ext cx="274320" cy="18425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sp>
        <p:nvSpPr>
          <p:cNvPr id="54" name="Right Arrow 53" descr="&quot; &quot;"/>
          <p:cNvSpPr/>
          <p:nvPr/>
        </p:nvSpPr>
        <p:spPr bwMode="auto">
          <a:xfrm>
            <a:off x="5683081" y="6185150"/>
            <a:ext cx="256032" cy="18425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spTree>
    <p:extLst>
      <p:ext uri="{BB962C8B-B14F-4D97-AF65-F5344CB8AC3E}">
        <p14:creationId xmlns:p14="http://schemas.microsoft.com/office/powerpoint/2010/main" val="12442344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descr="white background "/>
          <p:cNvSpPr/>
          <p:nvPr/>
        </p:nvSpPr>
        <p:spPr bwMode="auto">
          <a:xfrm>
            <a:off x="0" y="1284021"/>
            <a:ext cx="1370368" cy="48172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grpSp>
        <p:nvGrpSpPr>
          <p:cNvPr id="4" name="Group 3" descr="&quot; &quot;"/>
          <p:cNvGrpSpPr/>
          <p:nvPr/>
        </p:nvGrpSpPr>
        <p:grpSpPr>
          <a:xfrm>
            <a:off x="1541248" y="520021"/>
            <a:ext cx="509905" cy="512350"/>
            <a:chOff x="6875200" y="2177673"/>
            <a:chExt cx="2039620" cy="2049399"/>
          </a:xfrm>
        </p:grpSpPr>
        <p:sp>
          <p:nvSpPr>
            <p:cNvPr id="5" name="Freeform 2"/>
            <p:cNvSpPr>
              <a:spLocks/>
            </p:cNvSpPr>
            <p:nvPr/>
          </p:nvSpPr>
          <p:spPr bwMode="auto">
            <a:xfrm rot="14026847" flipV="1">
              <a:off x="6870310" y="2182563"/>
              <a:ext cx="2049399" cy="2039620"/>
            </a:xfrm>
            <a:custGeom>
              <a:avLst/>
              <a:gdLst/>
              <a:ahLst/>
              <a:cxnLst>
                <a:cxn ang="0">
                  <a:pos x="1543" y="4"/>
                </a:cxn>
                <a:cxn ang="0">
                  <a:pos x="2117" y="0"/>
                </a:cxn>
                <a:cxn ang="0">
                  <a:pos x="2168" y="300"/>
                </a:cxn>
                <a:cxn ang="0">
                  <a:pos x="2306" y="317"/>
                </a:cxn>
                <a:cxn ang="0">
                  <a:pos x="2434" y="369"/>
                </a:cxn>
                <a:cxn ang="0">
                  <a:pos x="2567" y="429"/>
                </a:cxn>
                <a:cxn ang="0">
                  <a:pos x="2683" y="501"/>
                </a:cxn>
                <a:cxn ang="0">
                  <a:pos x="2923" y="330"/>
                </a:cxn>
                <a:cxn ang="0">
                  <a:pos x="3326" y="741"/>
                </a:cxn>
                <a:cxn ang="0">
                  <a:pos x="3158" y="986"/>
                </a:cxn>
                <a:cxn ang="0">
                  <a:pos x="3231" y="1097"/>
                </a:cxn>
                <a:cxn ang="0">
                  <a:pos x="3283" y="1213"/>
                </a:cxn>
                <a:cxn ang="0">
                  <a:pos x="3326" y="1350"/>
                </a:cxn>
                <a:cxn ang="0">
                  <a:pos x="3368" y="1483"/>
                </a:cxn>
                <a:cxn ang="0">
                  <a:pos x="3664" y="1539"/>
                </a:cxn>
                <a:cxn ang="0">
                  <a:pos x="3668" y="2109"/>
                </a:cxn>
                <a:cxn ang="0">
                  <a:pos x="3368" y="2169"/>
                </a:cxn>
                <a:cxn ang="0">
                  <a:pos x="3343" y="2301"/>
                </a:cxn>
                <a:cxn ang="0">
                  <a:pos x="3287" y="2430"/>
                </a:cxn>
                <a:cxn ang="0">
                  <a:pos x="3236" y="2546"/>
                </a:cxn>
                <a:cxn ang="0">
                  <a:pos x="3171" y="2679"/>
                </a:cxn>
                <a:cxn ang="0">
                  <a:pos x="3321" y="2910"/>
                </a:cxn>
                <a:cxn ang="0">
                  <a:pos x="2910" y="3313"/>
                </a:cxn>
                <a:cxn ang="0">
                  <a:pos x="2687" y="3146"/>
                </a:cxn>
                <a:cxn ang="0">
                  <a:pos x="2584" y="3210"/>
                </a:cxn>
                <a:cxn ang="0">
                  <a:pos x="2451" y="3279"/>
                </a:cxn>
                <a:cxn ang="0">
                  <a:pos x="2318" y="3321"/>
                </a:cxn>
                <a:cxn ang="0">
                  <a:pos x="2168" y="3356"/>
                </a:cxn>
                <a:cxn ang="0">
                  <a:pos x="2134" y="3651"/>
                </a:cxn>
                <a:cxn ang="0">
                  <a:pos x="1556" y="3647"/>
                </a:cxn>
                <a:cxn ang="0">
                  <a:pos x="1508" y="3360"/>
                </a:cxn>
                <a:cxn ang="0">
                  <a:pos x="1380" y="3330"/>
                </a:cxn>
                <a:cxn ang="0">
                  <a:pos x="1256" y="3287"/>
                </a:cxn>
                <a:cxn ang="0">
                  <a:pos x="1127" y="3227"/>
                </a:cxn>
                <a:cxn ang="0">
                  <a:pos x="1003" y="3146"/>
                </a:cxn>
                <a:cxn ang="0">
                  <a:pos x="754" y="3321"/>
                </a:cxn>
                <a:cxn ang="0">
                  <a:pos x="347" y="2910"/>
                </a:cxn>
                <a:cxn ang="0">
                  <a:pos x="518" y="2670"/>
                </a:cxn>
                <a:cxn ang="0">
                  <a:pos x="437" y="2529"/>
                </a:cxn>
                <a:cxn ang="0">
                  <a:pos x="386" y="2417"/>
                </a:cxn>
                <a:cxn ang="0">
                  <a:pos x="338" y="2293"/>
                </a:cxn>
                <a:cxn ang="0">
                  <a:pos x="308" y="2164"/>
                </a:cxn>
                <a:cxn ang="0">
                  <a:pos x="0" y="2117"/>
                </a:cxn>
                <a:cxn ang="0">
                  <a:pos x="0" y="1581"/>
                </a:cxn>
                <a:cxn ang="0">
                  <a:pos x="0" y="1547"/>
                </a:cxn>
                <a:cxn ang="0">
                  <a:pos x="313" y="1487"/>
                </a:cxn>
                <a:cxn ang="0">
                  <a:pos x="330" y="1393"/>
                </a:cxn>
                <a:cxn ang="0">
                  <a:pos x="368" y="1269"/>
                </a:cxn>
                <a:cxn ang="0">
                  <a:pos x="424" y="1136"/>
                </a:cxn>
                <a:cxn ang="0">
                  <a:pos x="518" y="990"/>
                </a:cxn>
                <a:cxn ang="0">
                  <a:pos x="343" y="741"/>
                </a:cxn>
                <a:cxn ang="0">
                  <a:pos x="758" y="334"/>
                </a:cxn>
                <a:cxn ang="0">
                  <a:pos x="994" y="506"/>
                </a:cxn>
                <a:cxn ang="0">
                  <a:pos x="1110" y="433"/>
                </a:cxn>
                <a:cxn ang="0">
                  <a:pos x="1213" y="377"/>
                </a:cxn>
                <a:cxn ang="0">
                  <a:pos x="1363" y="326"/>
                </a:cxn>
                <a:cxn ang="0">
                  <a:pos x="1500" y="287"/>
                </a:cxn>
                <a:cxn ang="0">
                  <a:pos x="1543" y="4"/>
                </a:cxn>
              </a:cxnLst>
              <a:rect l="0" t="0" r="r" b="b"/>
              <a:pathLst>
                <a:path w="3668" h="3651">
                  <a:moveTo>
                    <a:pt x="1543" y="4"/>
                  </a:moveTo>
                  <a:lnTo>
                    <a:pt x="2117" y="0"/>
                  </a:lnTo>
                  <a:lnTo>
                    <a:pt x="2168" y="300"/>
                  </a:lnTo>
                  <a:lnTo>
                    <a:pt x="2306" y="317"/>
                  </a:lnTo>
                  <a:lnTo>
                    <a:pt x="2434" y="369"/>
                  </a:lnTo>
                  <a:lnTo>
                    <a:pt x="2567" y="429"/>
                  </a:lnTo>
                  <a:lnTo>
                    <a:pt x="2683" y="501"/>
                  </a:lnTo>
                  <a:lnTo>
                    <a:pt x="2923" y="330"/>
                  </a:lnTo>
                  <a:lnTo>
                    <a:pt x="3326" y="741"/>
                  </a:lnTo>
                  <a:lnTo>
                    <a:pt x="3158" y="986"/>
                  </a:lnTo>
                  <a:lnTo>
                    <a:pt x="3231" y="1097"/>
                  </a:lnTo>
                  <a:lnTo>
                    <a:pt x="3283" y="1213"/>
                  </a:lnTo>
                  <a:lnTo>
                    <a:pt x="3326" y="1350"/>
                  </a:lnTo>
                  <a:lnTo>
                    <a:pt x="3368" y="1483"/>
                  </a:lnTo>
                  <a:lnTo>
                    <a:pt x="3664" y="1539"/>
                  </a:lnTo>
                  <a:lnTo>
                    <a:pt x="3668" y="2109"/>
                  </a:lnTo>
                  <a:lnTo>
                    <a:pt x="3368" y="2169"/>
                  </a:lnTo>
                  <a:lnTo>
                    <a:pt x="3343" y="2301"/>
                  </a:lnTo>
                  <a:lnTo>
                    <a:pt x="3287" y="2430"/>
                  </a:lnTo>
                  <a:lnTo>
                    <a:pt x="3236" y="2546"/>
                  </a:lnTo>
                  <a:lnTo>
                    <a:pt x="3171" y="2679"/>
                  </a:lnTo>
                  <a:lnTo>
                    <a:pt x="3321" y="2910"/>
                  </a:lnTo>
                  <a:lnTo>
                    <a:pt x="2910" y="3313"/>
                  </a:lnTo>
                  <a:lnTo>
                    <a:pt x="2687" y="3146"/>
                  </a:lnTo>
                  <a:lnTo>
                    <a:pt x="2584" y="3210"/>
                  </a:lnTo>
                  <a:lnTo>
                    <a:pt x="2451" y="3279"/>
                  </a:lnTo>
                  <a:lnTo>
                    <a:pt x="2318" y="3321"/>
                  </a:lnTo>
                  <a:lnTo>
                    <a:pt x="2168" y="3356"/>
                  </a:lnTo>
                  <a:lnTo>
                    <a:pt x="2134" y="3651"/>
                  </a:lnTo>
                  <a:lnTo>
                    <a:pt x="1556" y="3647"/>
                  </a:lnTo>
                  <a:lnTo>
                    <a:pt x="1508" y="3360"/>
                  </a:lnTo>
                  <a:cubicBezTo>
                    <a:pt x="1465" y="3350"/>
                    <a:pt x="1380" y="3330"/>
                    <a:pt x="1380" y="3330"/>
                  </a:cubicBezTo>
                  <a:lnTo>
                    <a:pt x="1256" y="3287"/>
                  </a:lnTo>
                  <a:lnTo>
                    <a:pt x="1127" y="3227"/>
                  </a:lnTo>
                  <a:lnTo>
                    <a:pt x="1003" y="3146"/>
                  </a:lnTo>
                  <a:lnTo>
                    <a:pt x="754" y="3321"/>
                  </a:lnTo>
                  <a:lnTo>
                    <a:pt x="347" y="2910"/>
                  </a:lnTo>
                  <a:lnTo>
                    <a:pt x="518" y="2670"/>
                  </a:lnTo>
                  <a:lnTo>
                    <a:pt x="437" y="2529"/>
                  </a:lnTo>
                  <a:lnTo>
                    <a:pt x="386" y="2417"/>
                  </a:lnTo>
                  <a:lnTo>
                    <a:pt x="338" y="2293"/>
                  </a:lnTo>
                  <a:lnTo>
                    <a:pt x="308" y="2164"/>
                  </a:lnTo>
                  <a:lnTo>
                    <a:pt x="0" y="2117"/>
                  </a:lnTo>
                  <a:lnTo>
                    <a:pt x="0" y="1581"/>
                  </a:lnTo>
                  <a:lnTo>
                    <a:pt x="0" y="1547"/>
                  </a:lnTo>
                  <a:lnTo>
                    <a:pt x="313" y="1487"/>
                  </a:lnTo>
                  <a:lnTo>
                    <a:pt x="330" y="1393"/>
                  </a:lnTo>
                  <a:lnTo>
                    <a:pt x="368" y="1269"/>
                  </a:lnTo>
                  <a:lnTo>
                    <a:pt x="424" y="1136"/>
                  </a:lnTo>
                  <a:lnTo>
                    <a:pt x="518" y="990"/>
                  </a:lnTo>
                  <a:lnTo>
                    <a:pt x="343" y="741"/>
                  </a:lnTo>
                  <a:lnTo>
                    <a:pt x="758" y="334"/>
                  </a:lnTo>
                  <a:lnTo>
                    <a:pt x="994" y="506"/>
                  </a:lnTo>
                  <a:lnTo>
                    <a:pt x="1110" y="433"/>
                  </a:lnTo>
                  <a:lnTo>
                    <a:pt x="1213" y="377"/>
                  </a:lnTo>
                  <a:lnTo>
                    <a:pt x="1363" y="326"/>
                  </a:lnTo>
                  <a:lnTo>
                    <a:pt x="1500" y="287"/>
                  </a:lnTo>
                  <a:lnTo>
                    <a:pt x="1543" y="4"/>
                  </a:lnTo>
                  <a:close/>
                </a:path>
              </a:pathLst>
            </a:custGeom>
            <a:gradFill flip="none" rotWithShape="1">
              <a:gsLst>
                <a:gs pos="0">
                  <a:srgbClr val="19C3FF">
                    <a:shade val="30000"/>
                    <a:satMod val="115000"/>
                  </a:srgbClr>
                </a:gs>
                <a:gs pos="50000">
                  <a:srgbClr val="19C3FF">
                    <a:shade val="67500"/>
                    <a:satMod val="115000"/>
                  </a:srgbClr>
                </a:gs>
                <a:gs pos="100000">
                  <a:srgbClr val="19C3FF">
                    <a:shade val="100000"/>
                    <a:satMod val="115000"/>
                  </a:srgbClr>
                </a:gs>
              </a:gsLst>
              <a:path path="circle">
                <a:fillToRect t="100000" r="100000"/>
              </a:path>
              <a:tileRect l="-100000" b="-100000"/>
            </a:gradFill>
            <a:ln w="9525">
              <a:noFill/>
              <a:round/>
              <a:headEnd/>
              <a:tailEnd/>
            </a:ln>
            <a:scene3d>
              <a:camera prst="orthographicFront"/>
              <a:lightRig rig="threePt" dir="t">
                <a:rot lat="0" lon="0" rev="13800000"/>
              </a:lightRig>
            </a:scene3d>
            <a:sp3d>
              <a:bevelT/>
            </a:sp3d>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nvGrpSpPr>
            <p:cNvPr id="6" name="Group 16"/>
            <p:cNvGrpSpPr/>
            <p:nvPr/>
          </p:nvGrpSpPr>
          <p:grpSpPr>
            <a:xfrm rot="338560" flipH="1" flipV="1">
              <a:off x="7685509" y="2943686"/>
              <a:ext cx="402337" cy="402336"/>
              <a:chOff x="5577840" y="5471160"/>
              <a:chExt cx="457201" cy="457200"/>
            </a:xfrm>
          </p:grpSpPr>
          <p:sp>
            <p:nvSpPr>
              <p:cNvPr id="8" name="Arc 7"/>
              <p:cNvSpPr/>
              <p:nvPr/>
            </p:nvSpPr>
            <p:spPr bwMode="auto">
              <a:xfrm>
                <a:off x="5577840" y="5471160"/>
                <a:ext cx="457200" cy="457200"/>
              </a:xfrm>
              <a:prstGeom prst="arc">
                <a:avLst/>
              </a:prstGeom>
              <a:noFill/>
              <a:ln w="19050" cap="flat" cmpd="sng" algn="ctr">
                <a:solidFill>
                  <a:schemeClr val="tx1">
                    <a:lumMod val="65000"/>
                    <a:lumOff val="3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US" sz="2400" dirty="0" smtClean="0">
                  <a:solidFill>
                    <a:srgbClr val="663300"/>
                  </a:solidFill>
                  <a:latin typeface="Frutiger 57Cn"/>
                </a:endParaRPr>
              </a:p>
            </p:txBody>
          </p:sp>
          <p:sp>
            <p:nvSpPr>
              <p:cNvPr id="9" name="Arc 8"/>
              <p:cNvSpPr/>
              <p:nvPr/>
            </p:nvSpPr>
            <p:spPr bwMode="auto">
              <a:xfrm rot="5400000">
                <a:off x="5577840" y="5471160"/>
                <a:ext cx="457200" cy="457200"/>
              </a:xfrm>
              <a:prstGeom prst="arc">
                <a:avLst/>
              </a:prstGeom>
              <a:noFill/>
              <a:ln w="19050" cap="flat" cmpd="sng" algn="ctr">
                <a:solidFill>
                  <a:schemeClr val="tx1">
                    <a:lumMod val="65000"/>
                    <a:lumOff val="3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US" sz="2400" dirty="0" smtClean="0">
                  <a:solidFill>
                    <a:srgbClr val="663300"/>
                  </a:solidFill>
                  <a:latin typeface="Frutiger 57Cn"/>
                </a:endParaRPr>
              </a:p>
            </p:txBody>
          </p:sp>
          <p:sp>
            <p:nvSpPr>
              <p:cNvPr id="10" name="Arc 9"/>
              <p:cNvSpPr/>
              <p:nvPr/>
            </p:nvSpPr>
            <p:spPr bwMode="auto">
              <a:xfrm rot="10800000">
                <a:off x="5577841" y="5471160"/>
                <a:ext cx="457200" cy="457200"/>
              </a:xfrm>
              <a:prstGeom prst="arc">
                <a:avLst/>
              </a:prstGeom>
              <a:noFill/>
              <a:ln w="19050" cap="flat" cmpd="sng" algn="ctr">
                <a:solidFill>
                  <a:schemeClr val="tx1">
                    <a:lumMod val="65000"/>
                    <a:lumOff val="35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US" sz="2400" dirty="0" smtClean="0">
                  <a:solidFill>
                    <a:srgbClr val="663300"/>
                  </a:solidFill>
                  <a:latin typeface="Frutiger 57Cn"/>
                </a:endParaRPr>
              </a:p>
            </p:txBody>
          </p:sp>
        </p:grpSp>
        <p:sp>
          <p:nvSpPr>
            <p:cNvPr id="7" name="Oval 6"/>
            <p:cNvSpPr/>
            <p:nvPr/>
          </p:nvSpPr>
          <p:spPr bwMode="auto">
            <a:xfrm rot="16538560" flipV="1">
              <a:off x="7819622" y="3077801"/>
              <a:ext cx="134112" cy="134112"/>
            </a:xfrm>
            <a:prstGeom prst="ellipse">
              <a:avLst/>
            </a:prstGeom>
            <a:solidFill>
              <a:schemeClr val="tx1">
                <a:lumMod val="75000"/>
                <a:lumOff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US" sz="2400" dirty="0" smtClean="0">
                <a:solidFill>
                  <a:srgbClr val="663300"/>
                </a:solidFill>
                <a:latin typeface="Frutiger 57Cn"/>
              </a:endParaRPr>
            </a:p>
          </p:txBody>
        </p:sp>
      </p:grpSp>
      <p:pic>
        <p:nvPicPr>
          <p:cNvPr id="11" name="Picture 8" descr="&quot; &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6584">
            <a:off x="375090" y="3263034"/>
            <a:ext cx="164592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quot; &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4" y="2747963"/>
            <a:ext cx="895703"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quot; &quo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9402"/>
          <a:stretch/>
        </p:blipFill>
        <p:spPr bwMode="auto">
          <a:xfrm>
            <a:off x="222722" y="4734080"/>
            <a:ext cx="911291" cy="82296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quot; &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845" y="1533525"/>
            <a:ext cx="928688" cy="928688"/>
          </a:xfrm>
          <a:prstGeom prst="rect">
            <a:avLst/>
          </a:prstGeom>
          <a:extLst/>
        </p:spPr>
      </p:pic>
      <p:sp>
        <p:nvSpPr>
          <p:cNvPr id="12" name="TextBox 11"/>
          <p:cNvSpPr txBox="1"/>
          <p:nvPr/>
        </p:nvSpPr>
        <p:spPr>
          <a:xfrm>
            <a:off x="1672838" y="1533525"/>
            <a:ext cx="7514292" cy="4647426"/>
          </a:xfrm>
          <a:prstGeom prst="rect">
            <a:avLst/>
          </a:prstGeom>
          <a:noFill/>
        </p:spPr>
        <p:txBody>
          <a:bodyPr wrap="square" rtlCol="0">
            <a:spAutoFit/>
          </a:bodyPr>
          <a:lstStyle/>
          <a:p>
            <a:r>
              <a:rPr lang="en-US" sz="2400" b="1" dirty="0" smtClean="0">
                <a:solidFill>
                  <a:srgbClr val="003F72"/>
                </a:solidFill>
                <a:latin typeface="Calibri" pitchFamily="34" charset="0"/>
                <a:cs typeface="Calibri" pitchFamily="34" charset="0"/>
              </a:rPr>
              <a:t>Recently funded studies show adherence can be improved  with novel approaches:  </a:t>
            </a:r>
          </a:p>
          <a:p>
            <a:endParaRPr lang="en-US" sz="2000" b="1" dirty="0" smtClean="0">
              <a:solidFill>
                <a:srgbClr val="000000"/>
              </a:solidFill>
              <a:latin typeface="Calibri" pitchFamily="34" charset="0"/>
              <a:cs typeface="Calibri" pitchFamily="34" charset="0"/>
            </a:endParaRPr>
          </a:p>
          <a:p>
            <a:pPr marL="800100" lvl="1" indent="-342900">
              <a:buFont typeface="Wingdings" panose="05000000000000000000" pitchFamily="2" charset="2"/>
              <a:buChar char="§"/>
            </a:pPr>
            <a:r>
              <a:rPr lang="en-US" sz="2000" dirty="0" smtClean="0">
                <a:solidFill>
                  <a:srgbClr val="000000"/>
                </a:solidFill>
                <a:latin typeface="Calibri" pitchFamily="34" charset="0"/>
                <a:cs typeface="Calibri" pitchFamily="34" charset="0"/>
              </a:rPr>
              <a:t>Supervised therapy at school by school nurses </a:t>
            </a:r>
          </a:p>
          <a:p>
            <a:pPr marL="800100" lvl="1" indent="-342900">
              <a:buFont typeface="Wingdings" panose="05000000000000000000" pitchFamily="2" charset="2"/>
              <a:buChar char="§"/>
            </a:pPr>
            <a:r>
              <a:rPr lang="en-US" sz="2000" dirty="0" smtClean="0">
                <a:solidFill>
                  <a:srgbClr val="000000"/>
                </a:solidFill>
                <a:latin typeface="Calibri" pitchFamily="34" charset="0"/>
                <a:cs typeface="Calibri" pitchFamily="34" charset="0"/>
              </a:rPr>
              <a:t>Computer assisted learning in urban high schools</a:t>
            </a:r>
          </a:p>
          <a:p>
            <a:pPr marL="800100" lvl="1" indent="-342900">
              <a:buFont typeface="Wingdings" panose="05000000000000000000" pitchFamily="2" charset="2"/>
              <a:buChar char="§"/>
            </a:pPr>
            <a:r>
              <a:rPr lang="en-US" sz="2000" dirty="0" smtClean="0">
                <a:solidFill>
                  <a:srgbClr val="000000"/>
                </a:solidFill>
                <a:latin typeface="Calibri" pitchFamily="34" charset="0"/>
                <a:cs typeface="Calibri" pitchFamily="34" charset="0"/>
              </a:rPr>
              <a:t>Voice recognition - automated telecommunication</a:t>
            </a:r>
          </a:p>
          <a:p>
            <a:r>
              <a:rPr lang="en-US" sz="2000" b="1" dirty="0" smtClean="0">
                <a:solidFill>
                  <a:srgbClr val="000000"/>
                </a:solidFill>
                <a:latin typeface="Calibri" pitchFamily="34" charset="0"/>
                <a:cs typeface="Calibri" pitchFamily="34" charset="0"/>
              </a:rPr>
              <a:t>	</a:t>
            </a:r>
            <a:endParaRPr lang="en-US" sz="2000" b="1" dirty="0">
              <a:solidFill>
                <a:srgbClr val="000000"/>
              </a:solidFill>
              <a:latin typeface="Calibri" pitchFamily="34" charset="0"/>
              <a:cs typeface="Calibri" pitchFamily="34" charset="0"/>
            </a:endParaRPr>
          </a:p>
          <a:p>
            <a:endParaRPr lang="en-US" sz="2400" b="1" dirty="0">
              <a:solidFill>
                <a:srgbClr val="003F72"/>
              </a:solidFill>
              <a:latin typeface="Calibri" pitchFamily="34" charset="0"/>
              <a:cs typeface="Calibri" pitchFamily="34" charset="0"/>
            </a:endParaRPr>
          </a:p>
          <a:p>
            <a:r>
              <a:rPr lang="en-US" sz="2400" b="1" dirty="0" smtClean="0">
                <a:solidFill>
                  <a:srgbClr val="003F72"/>
                </a:solidFill>
                <a:latin typeface="Calibri" pitchFamily="34" charset="0"/>
                <a:cs typeface="Calibri" pitchFamily="34" charset="0"/>
              </a:rPr>
              <a:t>Current studies examine:</a:t>
            </a:r>
          </a:p>
          <a:p>
            <a:pPr marL="800100" lvl="1" indent="-342900">
              <a:buFont typeface="Wingdings" panose="05000000000000000000" pitchFamily="2" charset="2"/>
              <a:buChar char="§"/>
            </a:pPr>
            <a:r>
              <a:rPr lang="en-US" sz="2000" dirty="0" smtClean="0">
                <a:solidFill>
                  <a:srgbClr val="000000"/>
                </a:solidFill>
                <a:latin typeface="Calibri" pitchFamily="34" charset="0"/>
                <a:cs typeface="Calibri" pitchFamily="34" charset="0"/>
              </a:rPr>
              <a:t>Cultural competency training for primary care physicians</a:t>
            </a:r>
          </a:p>
          <a:p>
            <a:pPr marL="800100" lvl="1" indent="-342900">
              <a:buFont typeface="Wingdings" panose="05000000000000000000" pitchFamily="2" charset="2"/>
              <a:buChar char="§"/>
            </a:pPr>
            <a:r>
              <a:rPr lang="en-US" sz="2000" dirty="0" smtClean="0">
                <a:solidFill>
                  <a:srgbClr val="000000"/>
                </a:solidFill>
                <a:latin typeface="Calibri" pitchFamily="34" charset="0"/>
                <a:cs typeface="Calibri" pitchFamily="34" charset="0"/>
              </a:rPr>
              <a:t>Asthma management in Head Start </a:t>
            </a:r>
          </a:p>
          <a:p>
            <a:pPr marL="800100" lvl="1" indent="-342900">
              <a:buFont typeface="Wingdings" panose="05000000000000000000" pitchFamily="2" charset="2"/>
              <a:buChar char="§"/>
            </a:pPr>
            <a:r>
              <a:rPr lang="en-US" sz="2000" dirty="0" smtClean="0">
                <a:solidFill>
                  <a:srgbClr val="000000"/>
                </a:solidFill>
                <a:latin typeface="Calibri" pitchFamily="34" charset="0"/>
                <a:cs typeface="Calibri" pitchFamily="34" charset="0"/>
              </a:rPr>
              <a:t>Peer telephone counseling for women of color</a:t>
            </a:r>
            <a:endParaRPr lang="en-US" sz="2000" dirty="0" smtClean="0">
              <a:solidFill>
                <a:srgbClr val="0070C0"/>
              </a:solidFill>
              <a:latin typeface="Calibri" pitchFamily="34" charset="0"/>
              <a:cs typeface="Calibri" pitchFamily="34" charset="0"/>
            </a:endParaRPr>
          </a:p>
          <a:p>
            <a:endParaRPr lang="en-US" sz="2000" b="1" dirty="0" smtClean="0">
              <a:solidFill>
                <a:srgbClr val="000000"/>
              </a:solidFill>
              <a:latin typeface="Calibri" pitchFamily="34" charset="0"/>
              <a:cs typeface="Calibri" pitchFamily="34" charset="0"/>
            </a:endParaRPr>
          </a:p>
          <a:p>
            <a:r>
              <a:rPr lang="en-US" sz="2000" b="1" dirty="0" smtClean="0">
                <a:solidFill>
                  <a:srgbClr val="000000"/>
                </a:solidFill>
                <a:latin typeface="Calibri" pitchFamily="34" charset="0"/>
                <a:cs typeface="Calibri" pitchFamily="34" charset="0"/>
              </a:rPr>
              <a:t>	</a:t>
            </a:r>
            <a:endParaRPr lang="en-US" sz="2000" b="1" dirty="0">
              <a:solidFill>
                <a:srgbClr val="000000"/>
              </a:solidFill>
              <a:latin typeface="Calibri" pitchFamily="34" charset="0"/>
              <a:cs typeface="Calibri" pitchFamily="34" charset="0"/>
            </a:endParaRPr>
          </a:p>
        </p:txBody>
      </p:sp>
      <p:sp>
        <p:nvSpPr>
          <p:cNvPr id="3" name="Title 2"/>
          <p:cNvSpPr>
            <a:spLocks noGrp="1"/>
          </p:cNvSpPr>
          <p:nvPr>
            <p:ph type="title" idx="4294967295"/>
          </p:nvPr>
        </p:nvSpPr>
        <p:spPr>
          <a:xfrm>
            <a:off x="1627188" y="152400"/>
            <a:ext cx="7516812" cy="1066800"/>
          </a:xfrm>
        </p:spPr>
        <p:txBody>
          <a:bodyPr anchor="t"/>
          <a:lstStyle/>
          <a:p>
            <a:pPr algn="ctr"/>
            <a:r>
              <a:rPr lang="en-US" b="1" dirty="0" smtClean="0">
                <a:latin typeface="Calibri" pitchFamily="34" charset="0"/>
                <a:cs typeface="Calibri" pitchFamily="34" charset="0"/>
              </a:rPr>
              <a:t>Implementation Science Accelerates Adoption of Evidence-Based Care</a:t>
            </a:r>
          </a:p>
          <a:p>
            <a:endParaRPr lang="en-US" dirty="0"/>
          </a:p>
        </p:txBody>
      </p:sp>
      <p:pic>
        <p:nvPicPr>
          <p:cNvPr id="5124" name="Picture 4" descr="&quot; &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3700" y="4775913"/>
            <a:ext cx="1018276" cy="1316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7005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descr="white background "/>
          <p:cNvSpPr/>
          <p:nvPr/>
        </p:nvSpPr>
        <p:spPr bwMode="auto">
          <a:xfrm>
            <a:off x="0" y="1293963"/>
            <a:ext cx="1370368" cy="48073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sp>
        <p:nvSpPr>
          <p:cNvPr id="15" name="Title 14"/>
          <p:cNvSpPr>
            <a:spLocks noGrp="1"/>
          </p:cNvSpPr>
          <p:nvPr>
            <p:ph type="title"/>
          </p:nvPr>
        </p:nvSpPr>
        <p:spPr>
          <a:xfrm>
            <a:off x="1461850" y="238663"/>
            <a:ext cx="7385977" cy="846137"/>
          </a:xfrm>
        </p:spPr>
        <p:txBody>
          <a:bodyPr>
            <a:noAutofit/>
          </a:bodyPr>
          <a:lstStyle/>
          <a:p>
            <a:pPr algn="ctr"/>
            <a:r>
              <a:rPr lang="en-US" sz="2400" b="1" dirty="0">
                <a:latin typeface="Calibri" pitchFamily="34" charset="0"/>
                <a:cs typeface="Calibri" pitchFamily="34" charset="0"/>
              </a:rPr>
              <a:t>The </a:t>
            </a:r>
            <a:r>
              <a:rPr lang="en-US" sz="2400" b="1" dirty="0" smtClean="0">
                <a:latin typeface="Calibri" pitchFamily="34" charset="0"/>
                <a:cs typeface="Calibri" pitchFamily="34" charset="0"/>
              </a:rPr>
              <a:t>National </a:t>
            </a:r>
            <a:r>
              <a:rPr lang="en-US" sz="2400" b="1" dirty="0">
                <a:latin typeface="Calibri" pitchFamily="34" charset="0"/>
                <a:cs typeface="Calibri" pitchFamily="34" charset="0"/>
              </a:rPr>
              <a:t>Asthma Education and Prevention Program (NAEPP): From Expert Panel Report-3 to Six Key Actions</a:t>
            </a:r>
          </a:p>
        </p:txBody>
      </p:sp>
      <p:sp>
        <p:nvSpPr>
          <p:cNvPr id="27" name="Chevron 26" descr="&quot; &quot;"/>
          <p:cNvSpPr/>
          <p:nvPr/>
        </p:nvSpPr>
        <p:spPr bwMode="auto">
          <a:xfrm>
            <a:off x="4328584" y="2922315"/>
            <a:ext cx="167216" cy="215900"/>
          </a:xfrm>
          <a:prstGeom prst="chevron">
            <a:avLst>
              <a:gd name="adj" fmla="val 5405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00"/>
              </a:solidFill>
            </a:endParaRPr>
          </a:p>
        </p:txBody>
      </p:sp>
      <p:sp>
        <p:nvSpPr>
          <p:cNvPr id="28" name="Chevron 27" descr="&quot; &quot;"/>
          <p:cNvSpPr/>
          <p:nvPr/>
        </p:nvSpPr>
        <p:spPr bwMode="auto">
          <a:xfrm>
            <a:off x="6400800" y="2922315"/>
            <a:ext cx="167216" cy="215900"/>
          </a:xfrm>
          <a:prstGeom prst="chevron">
            <a:avLst>
              <a:gd name="adj" fmla="val 5405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00"/>
              </a:solidFill>
            </a:endParaRPr>
          </a:p>
        </p:txBody>
      </p:sp>
      <p:pic>
        <p:nvPicPr>
          <p:cNvPr id="11267" name="Picture 3" descr="Image of cover page of The NAEPP’s Expert Panel Report 3–Guidelines "/>
          <p:cNvPicPr>
            <a:picLocks noChangeAspect="1" noChangeArrowheads="1"/>
          </p:cNvPicPr>
          <p:nvPr/>
        </p:nvPicPr>
        <p:blipFill>
          <a:blip r:embed="rId3"/>
          <a:srcRect/>
          <a:stretch>
            <a:fillRect/>
          </a:stretch>
        </p:blipFill>
        <p:spPr bwMode="auto">
          <a:xfrm>
            <a:off x="2743200" y="2292543"/>
            <a:ext cx="1143000" cy="1476454"/>
          </a:xfrm>
          <a:prstGeom prst="rect">
            <a:avLst/>
          </a:prstGeom>
          <a:noFill/>
          <a:ln w="9525">
            <a:noFill/>
            <a:miter lim="800000"/>
            <a:headEnd/>
            <a:tailEnd/>
          </a:ln>
          <a:effectLst/>
        </p:spPr>
      </p:pic>
      <p:pic>
        <p:nvPicPr>
          <p:cNvPr id="11268" name="Picture 4" descr="Image of cover page of The NAEPP’s Guidelines Implementation Panel (GIP) Report (2008) "/>
          <p:cNvPicPr>
            <a:picLocks noChangeAspect="1" noChangeArrowheads="1"/>
          </p:cNvPicPr>
          <p:nvPr/>
        </p:nvPicPr>
        <p:blipFill>
          <a:blip r:embed="rId4"/>
          <a:srcRect/>
          <a:stretch>
            <a:fillRect/>
          </a:stretch>
        </p:blipFill>
        <p:spPr bwMode="auto">
          <a:xfrm>
            <a:off x="4876800" y="2306054"/>
            <a:ext cx="1143411" cy="1449433"/>
          </a:xfrm>
          <a:prstGeom prst="rect">
            <a:avLst/>
          </a:prstGeom>
          <a:noFill/>
          <a:ln w="9525">
            <a:noFill/>
            <a:miter lim="800000"/>
            <a:headEnd/>
            <a:tailEnd/>
          </a:ln>
          <a:effectLst/>
        </p:spPr>
      </p:pic>
      <p:pic>
        <p:nvPicPr>
          <p:cNvPr id="14" name="Picture 2" descr="NAEPP Logo"/>
          <p:cNvPicPr>
            <a:picLocks noChangeAspect="1" noChangeArrowheads="1"/>
          </p:cNvPicPr>
          <p:nvPr/>
        </p:nvPicPr>
        <p:blipFill>
          <a:blip r:embed="rId5"/>
          <a:srcRect/>
          <a:stretch>
            <a:fillRect/>
          </a:stretch>
        </p:blipFill>
        <p:spPr bwMode="auto">
          <a:xfrm>
            <a:off x="274018" y="2441506"/>
            <a:ext cx="1783382" cy="1178529"/>
          </a:xfrm>
          <a:prstGeom prst="rect">
            <a:avLst/>
          </a:prstGeom>
          <a:noFill/>
          <a:ln w="9525">
            <a:solidFill>
              <a:schemeClr val="accent1">
                <a:alpha val="97000"/>
              </a:schemeClr>
            </a:solidFill>
            <a:miter lim="800000"/>
            <a:headEnd/>
            <a:tailEnd/>
          </a:ln>
          <a:effectLst/>
        </p:spPr>
      </p:pic>
      <p:sp>
        <p:nvSpPr>
          <p:cNvPr id="18" name="Chevron 17" descr="&quot; &quot;"/>
          <p:cNvSpPr/>
          <p:nvPr/>
        </p:nvSpPr>
        <p:spPr bwMode="auto">
          <a:xfrm>
            <a:off x="2319553" y="2922315"/>
            <a:ext cx="167216" cy="215900"/>
          </a:xfrm>
          <a:prstGeom prst="chevron">
            <a:avLst>
              <a:gd name="adj" fmla="val 5405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00"/>
              </a:solidFill>
            </a:endParaRPr>
          </a:p>
        </p:txBody>
      </p:sp>
      <p:sp>
        <p:nvSpPr>
          <p:cNvPr id="13" name="Rectangle 12"/>
          <p:cNvSpPr/>
          <p:nvPr/>
        </p:nvSpPr>
        <p:spPr>
          <a:xfrm>
            <a:off x="2209800" y="6207995"/>
            <a:ext cx="3921439" cy="360099"/>
          </a:xfrm>
          <a:prstGeom prst="rect">
            <a:avLst/>
          </a:prstGeom>
        </p:spPr>
        <p:txBody>
          <a:bodyPr wrap="square" lIns="82296" tIns="41148" rIns="82296" bIns="41148">
            <a:spAutoFit/>
          </a:bodyPr>
          <a:lstStyle/>
          <a:p>
            <a:r>
              <a:rPr lang="en-US" b="1" dirty="0" smtClean="0">
                <a:solidFill>
                  <a:srgbClr val="000000"/>
                </a:solidFill>
                <a:latin typeface="Calibri" pitchFamily="34" charset="0"/>
                <a:cs typeface="Calibri" pitchFamily="34" charset="0"/>
              </a:rPr>
              <a:t>www.nhlbi.nih.gov/guidelines/asthma</a:t>
            </a:r>
            <a:endParaRPr lang="en-US" b="1" dirty="0">
              <a:solidFill>
                <a:srgbClr val="000000"/>
              </a:solidFill>
              <a:latin typeface="Calibri" pitchFamily="34" charset="0"/>
              <a:cs typeface="Calibri" pitchFamily="34" charset="0"/>
            </a:endParaRPr>
          </a:p>
        </p:txBody>
      </p:sp>
      <p:sp>
        <p:nvSpPr>
          <p:cNvPr id="16" name="Rectangle 15"/>
          <p:cNvSpPr/>
          <p:nvPr/>
        </p:nvSpPr>
        <p:spPr>
          <a:xfrm>
            <a:off x="6812239" y="1557174"/>
            <a:ext cx="2219620" cy="4905958"/>
          </a:xfrm>
          <a:prstGeom prst="rect">
            <a:avLst/>
          </a:prstGeom>
          <a:ln w="28575">
            <a:solidFill>
              <a:schemeClr val="tx1">
                <a:lumMod val="50000"/>
                <a:lumOff val="50000"/>
              </a:schemeClr>
            </a:solidFill>
          </a:ln>
        </p:spPr>
        <p:txBody>
          <a:bodyPr wrap="square">
            <a:spAutoFit/>
          </a:bodyPr>
          <a:lstStyle/>
          <a:p>
            <a:pPr algn="ctr">
              <a:spcBef>
                <a:spcPts val="1200"/>
              </a:spcBef>
              <a:buClr>
                <a:srgbClr val="C00000"/>
              </a:buClr>
              <a:defRPr/>
            </a:pPr>
            <a:r>
              <a:rPr lang="en-US" sz="1600" b="1" dirty="0" smtClean="0">
                <a:solidFill>
                  <a:srgbClr val="003F72"/>
                </a:solidFill>
                <a:latin typeface="Calibri" pitchFamily="34" charset="0"/>
                <a:cs typeface="Calibri" pitchFamily="34" charset="0"/>
              </a:rPr>
              <a:t>Six Key Actions to Control Asthma</a:t>
            </a:r>
          </a:p>
          <a:p>
            <a:pPr marL="342900" indent="-342900">
              <a:lnSpc>
                <a:spcPct val="80000"/>
              </a:lnSpc>
              <a:spcBef>
                <a:spcPts val="1200"/>
              </a:spcBef>
              <a:buFont typeface="+mj-lt"/>
              <a:buAutoNum type="arabicPeriod"/>
              <a:defRPr/>
            </a:pPr>
            <a:r>
              <a:rPr lang="en-US" sz="1600" b="1" dirty="0" smtClean="0">
                <a:solidFill>
                  <a:srgbClr val="000000"/>
                </a:solidFill>
                <a:latin typeface="Calibri" pitchFamily="34" charset="0"/>
                <a:cs typeface="Calibri" pitchFamily="34" charset="0"/>
              </a:rPr>
              <a:t>Use inhaled corticosteroids  for control of  persistent asthma</a:t>
            </a:r>
          </a:p>
          <a:p>
            <a:pPr marL="342900" indent="-342900">
              <a:lnSpc>
                <a:spcPct val="80000"/>
              </a:lnSpc>
              <a:spcBef>
                <a:spcPts val="1200"/>
              </a:spcBef>
              <a:buFont typeface="+mj-lt"/>
              <a:buAutoNum type="arabicPeriod"/>
              <a:defRPr/>
            </a:pPr>
            <a:r>
              <a:rPr lang="en-US" sz="1600" b="1" dirty="0" smtClean="0">
                <a:solidFill>
                  <a:srgbClr val="000000"/>
                </a:solidFill>
                <a:latin typeface="Calibri" pitchFamily="34" charset="0"/>
                <a:cs typeface="Calibri" pitchFamily="34" charset="0"/>
              </a:rPr>
              <a:t>Use written asthma action plans</a:t>
            </a:r>
          </a:p>
          <a:p>
            <a:pPr marL="342900" indent="-342900">
              <a:spcBef>
                <a:spcPts val="1200"/>
              </a:spcBef>
              <a:buFont typeface="+mj-lt"/>
              <a:buAutoNum type="arabicPeriod"/>
              <a:defRPr/>
            </a:pPr>
            <a:r>
              <a:rPr lang="en-US" sz="1600" b="1" dirty="0" smtClean="0">
                <a:solidFill>
                  <a:srgbClr val="000000"/>
                </a:solidFill>
                <a:latin typeface="Calibri" pitchFamily="34" charset="0"/>
                <a:cs typeface="Calibri" pitchFamily="34" charset="0"/>
              </a:rPr>
              <a:t>Assess asthma severity</a:t>
            </a:r>
          </a:p>
          <a:p>
            <a:pPr marL="342900" indent="-342900">
              <a:spcBef>
                <a:spcPts val="1200"/>
              </a:spcBef>
              <a:buFont typeface="+mj-lt"/>
              <a:buAutoNum type="arabicPeriod"/>
              <a:defRPr/>
            </a:pPr>
            <a:r>
              <a:rPr lang="en-US" sz="1600" b="1" dirty="0" smtClean="0">
                <a:solidFill>
                  <a:srgbClr val="000000"/>
                </a:solidFill>
                <a:latin typeface="Calibri" pitchFamily="34" charset="0"/>
                <a:cs typeface="Calibri" pitchFamily="34" charset="0"/>
              </a:rPr>
              <a:t>Assess and monitor asthma control</a:t>
            </a:r>
          </a:p>
          <a:p>
            <a:pPr marL="342900" indent="-342900">
              <a:spcBef>
                <a:spcPts val="1200"/>
              </a:spcBef>
              <a:buFont typeface="+mj-lt"/>
              <a:buAutoNum type="arabicPeriod"/>
              <a:defRPr/>
            </a:pPr>
            <a:r>
              <a:rPr lang="en-US" sz="1600" b="1" dirty="0" smtClean="0">
                <a:solidFill>
                  <a:srgbClr val="000000"/>
                </a:solidFill>
                <a:latin typeface="Calibri" pitchFamily="34" charset="0"/>
                <a:cs typeface="Calibri" pitchFamily="34" charset="0"/>
              </a:rPr>
              <a:t>Schedule follow-up visits</a:t>
            </a:r>
          </a:p>
          <a:p>
            <a:pPr marL="342900" indent="-342900">
              <a:spcBef>
                <a:spcPts val="1200"/>
              </a:spcBef>
              <a:buFont typeface="+mj-lt"/>
              <a:buAutoNum type="arabicPeriod"/>
              <a:defRPr/>
            </a:pPr>
            <a:r>
              <a:rPr lang="en-US" sz="1600" b="1" dirty="0" smtClean="0">
                <a:solidFill>
                  <a:srgbClr val="000000"/>
                </a:solidFill>
                <a:latin typeface="Calibri" pitchFamily="34" charset="0"/>
                <a:cs typeface="Calibri" pitchFamily="34" charset="0"/>
              </a:rPr>
              <a:t>Control environmental exposures</a:t>
            </a:r>
            <a:endParaRPr lang="en-US" sz="1600" b="1" dirty="0">
              <a:solidFill>
                <a:srgbClr val="000000"/>
              </a:solidFill>
              <a:latin typeface="Calibri" pitchFamily="34" charset="0"/>
              <a:cs typeface="Calibri" pitchFamily="34" charset="0"/>
            </a:endParaRPr>
          </a:p>
        </p:txBody>
      </p:sp>
      <p:sp>
        <p:nvSpPr>
          <p:cNvPr id="7" name="TextBox 9"/>
          <p:cNvSpPr txBox="1">
            <a:spLocks noChangeArrowheads="1"/>
          </p:cNvSpPr>
          <p:nvPr/>
        </p:nvSpPr>
        <p:spPr bwMode="auto">
          <a:xfrm>
            <a:off x="4425035" y="3987433"/>
            <a:ext cx="2280565" cy="944874"/>
          </a:xfrm>
          <a:prstGeom prst="rect">
            <a:avLst/>
          </a:prstGeom>
          <a:noFill/>
          <a:ln w="9525">
            <a:noFill/>
            <a:miter lim="800000"/>
            <a:headEnd/>
            <a:tailEnd/>
          </a:ln>
        </p:spPr>
        <p:txBody>
          <a:bodyPr wrap="square" lIns="82296" tIns="41148" rIns="82296" bIns="41148">
            <a:spAutoFit/>
          </a:bodyPr>
          <a:lstStyle/>
          <a:p>
            <a:r>
              <a:rPr lang="en-US" sz="1400" i="1" dirty="0">
                <a:solidFill>
                  <a:srgbClr val="000000"/>
                </a:solidFill>
                <a:latin typeface="Calibri" pitchFamily="34" charset="0"/>
                <a:cs typeface="Calibri" pitchFamily="34" charset="0"/>
              </a:rPr>
              <a:t>The NAEPP’s Guidelines Implementation Panel (GIP) Report </a:t>
            </a:r>
            <a:r>
              <a:rPr lang="en-US" sz="1400" dirty="0">
                <a:solidFill>
                  <a:srgbClr val="000000"/>
                </a:solidFill>
                <a:latin typeface="Calibri" pitchFamily="34" charset="0"/>
                <a:cs typeface="Calibri" pitchFamily="34" charset="0"/>
              </a:rPr>
              <a:t>(2008</a:t>
            </a:r>
            <a:r>
              <a:rPr lang="en-US" sz="1400" i="1" dirty="0">
                <a:solidFill>
                  <a:srgbClr val="000000"/>
                </a:solidFill>
                <a:latin typeface="Calibri" pitchFamily="34" charset="0"/>
                <a:cs typeface="Calibri" pitchFamily="34" charset="0"/>
              </a:rPr>
              <a:t>) </a:t>
            </a:r>
            <a:r>
              <a:rPr lang="en-US" sz="1400" dirty="0" smtClean="0">
                <a:solidFill>
                  <a:srgbClr val="000000"/>
                </a:solidFill>
                <a:latin typeface="Calibri" pitchFamily="34" charset="0"/>
                <a:cs typeface="Calibri" pitchFamily="34" charset="0"/>
              </a:rPr>
              <a:t>prioritized </a:t>
            </a:r>
            <a:r>
              <a:rPr lang="en-US" sz="1400" dirty="0">
                <a:solidFill>
                  <a:srgbClr val="000000"/>
                </a:solidFill>
                <a:latin typeface="Calibri" pitchFamily="34" charset="0"/>
                <a:cs typeface="Calibri" pitchFamily="34" charset="0"/>
              </a:rPr>
              <a:t>six key </a:t>
            </a:r>
            <a:r>
              <a:rPr lang="en-US" sz="1400" dirty="0" smtClean="0">
                <a:solidFill>
                  <a:srgbClr val="000000"/>
                </a:solidFill>
                <a:latin typeface="Calibri" pitchFamily="34" charset="0"/>
                <a:cs typeface="Calibri" pitchFamily="34" charset="0"/>
              </a:rPr>
              <a:t>actions</a:t>
            </a:r>
            <a:endParaRPr lang="en-US" sz="1400" dirty="0">
              <a:solidFill>
                <a:srgbClr val="000000"/>
              </a:solidFill>
              <a:latin typeface="Calibri" pitchFamily="34" charset="0"/>
              <a:cs typeface="Calibri" pitchFamily="34" charset="0"/>
            </a:endParaRPr>
          </a:p>
        </p:txBody>
      </p:sp>
      <p:sp>
        <p:nvSpPr>
          <p:cNvPr id="17" name="TextBox 8"/>
          <p:cNvSpPr txBox="1">
            <a:spLocks noChangeArrowheads="1"/>
          </p:cNvSpPr>
          <p:nvPr/>
        </p:nvSpPr>
        <p:spPr bwMode="auto">
          <a:xfrm>
            <a:off x="2403161" y="3987433"/>
            <a:ext cx="1968986" cy="1591205"/>
          </a:xfrm>
          <a:prstGeom prst="rect">
            <a:avLst/>
          </a:prstGeom>
          <a:noFill/>
          <a:ln w="9525">
            <a:noFill/>
            <a:miter lim="800000"/>
            <a:headEnd/>
            <a:tailEnd/>
          </a:ln>
        </p:spPr>
        <p:txBody>
          <a:bodyPr wrap="square" lIns="82296" tIns="41148" rIns="82296" bIns="41148">
            <a:spAutoFit/>
          </a:bodyPr>
          <a:lstStyle/>
          <a:p>
            <a:r>
              <a:rPr lang="en-US" sz="1400" i="1" dirty="0" smtClean="0">
                <a:solidFill>
                  <a:srgbClr val="000000"/>
                </a:solidFill>
                <a:latin typeface="Calibri" pitchFamily="34" charset="0"/>
                <a:cs typeface="Calibri" pitchFamily="34" charset="0"/>
              </a:rPr>
              <a:t>The NAEPP’s Expert </a:t>
            </a:r>
            <a:r>
              <a:rPr lang="en-US" sz="1400" i="1" dirty="0">
                <a:solidFill>
                  <a:srgbClr val="000000"/>
                </a:solidFill>
                <a:latin typeface="Calibri" pitchFamily="34" charset="0"/>
                <a:cs typeface="Calibri" pitchFamily="34" charset="0"/>
              </a:rPr>
              <a:t>Panel </a:t>
            </a:r>
            <a:r>
              <a:rPr lang="en-US" sz="1400" i="1" dirty="0" smtClean="0">
                <a:solidFill>
                  <a:srgbClr val="000000"/>
                </a:solidFill>
                <a:latin typeface="Calibri" pitchFamily="34" charset="0"/>
                <a:cs typeface="Calibri" pitchFamily="34" charset="0"/>
              </a:rPr>
              <a:t>Report 3–Guidelines for Diagnosing and Managing Asthma </a:t>
            </a:r>
            <a:r>
              <a:rPr lang="en-US" sz="1400" dirty="0" smtClean="0">
                <a:solidFill>
                  <a:srgbClr val="000000"/>
                </a:solidFill>
                <a:latin typeface="Calibri" pitchFamily="34" charset="0"/>
                <a:cs typeface="Calibri" pitchFamily="34" charset="0"/>
              </a:rPr>
              <a:t>(2007) is based on the best available science</a:t>
            </a:r>
            <a:endParaRPr lang="en-US" sz="1400" dirty="0">
              <a:solidFill>
                <a:srgbClr val="000000"/>
              </a:solidFill>
              <a:latin typeface="Calibri" pitchFamily="34" charset="0"/>
              <a:cs typeface="Calibri" pitchFamily="34" charset="0"/>
            </a:endParaRPr>
          </a:p>
        </p:txBody>
      </p:sp>
      <p:sp>
        <p:nvSpPr>
          <p:cNvPr id="2" name="TextBox 1"/>
          <p:cNvSpPr txBox="1"/>
          <p:nvPr/>
        </p:nvSpPr>
        <p:spPr>
          <a:xfrm>
            <a:off x="152400" y="3987433"/>
            <a:ext cx="1978325" cy="1815882"/>
          </a:xfrm>
          <a:prstGeom prst="rect">
            <a:avLst/>
          </a:prstGeom>
          <a:noFill/>
        </p:spPr>
        <p:txBody>
          <a:bodyPr wrap="square" rtlCol="0">
            <a:spAutoFit/>
          </a:bodyPr>
          <a:lstStyle/>
          <a:p>
            <a:r>
              <a:rPr lang="en-US" sz="1400" dirty="0" smtClean="0">
                <a:solidFill>
                  <a:srgbClr val="000000"/>
                </a:solidFill>
                <a:latin typeface="Calibri" pitchFamily="34" charset="0"/>
                <a:cs typeface="Calibri" pitchFamily="34" charset="0"/>
              </a:rPr>
              <a:t>The NAEPP works with over 40 organizations and partners:</a:t>
            </a:r>
          </a:p>
          <a:p>
            <a:pPr marL="171450" indent="-171450">
              <a:buFont typeface="Arial" pitchFamily="34" charset="0"/>
              <a:buChar char="•"/>
            </a:pPr>
            <a:r>
              <a:rPr lang="en-US" sz="1400" dirty="0" smtClean="0">
                <a:solidFill>
                  <a:srgbClr val="000000"/>
                </a:solidFill>
                <a:latin typeface="Calibri" pitchFamily="34" charset="0"/>
                <a:cs typeface="Calibri" pitchFamily="34" charset="0"/>
              </a:rPr>
              <a:t>Major medical associations</a:t>
            </a:r>
            <a:endParaRPr lang="en-US" sz="1400" dirty="0">
              <a:solidFill>
                <a:srgbClr val="000000"/>
              </a:solidFill>
              <a:latin typeface="Calibri" pitchFamily="34" charset="0"/>
              <a:cs typeface="Calibri" pitchFamily="34" charset="0"/>
            </a:endParaRPr>
          </a:p>
          <a:p>
            <a:pPr marL="171450" indent="-171450">
              <a:buFont typeface="Arial" pitchFamily="34" charset="0"/>
              <a:buChar char="•"/>
            </a:pPr>
            <a:r>
              <a:rPr lang="en-US" sz="1400" dirty="0" smtClean="0">
                <a:solidFill>
                  <a:srgbClr val="000000"/>
                </a:solidFill>
                <a:latin typeface="Calibri" pitchFamily="34" charset="0"/>
                <a:cs typeface="Calibri" pitchFamily="34" charset="0"/>
              </a:rPr>
              <a:t>Voluntary health organization</a:t>
            </a:r>
          </a:p>
          <a:p>
            <a:pPr marL="171450" indent="-171450">
              <a:buFont typeface="Arial" pitchFamily="34" charset="0"/>
              <a:buChar char="•"/>
            </a:pPr>
            <a:r>
              <a:rPr lang="en-US" sz="1400" dirty="0">
                <a:solidFill>
                  <a:srgbClr val="000000"/>
                </a:solidFill>
                <a:latin typeface="Calibri" pitchFamily="34" charset="0"/>
                <a:cs typeface="Calibri" pitchFamily="34" charset="0"/>
              </a:rPr>
              <a:t>F</a:t>
            </a:r>
            <a:r>
              <a:rPr lang="en-US" sz="1400" dirty="0" smtClean="0">
                <a:solidFill>
                  <a:srgbClr val="000000"/>
                </a:solidFill>
                <a:latin typeface="Calibri" pitchFamily="34" charset="0"/>
                <a:cs typeface="Calibri" pitchFamily="34" charset="0"/>
              </a:rPr>
              <a:t>ederal partners</a:t>
            </a:r>
          </a:p>
        </p:txBody>
      </p:sp>
    </p:spTree>
    <p:extLst>
      <p:ext uri="{BB962C8B-B14F-4D97-AF65-F5344CB8AC3E}">
        <p14:creationId xmlns:p14="http://schemas.microsoft.com/office/powerpoint/2010/main" val="3105575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7349" y="152400"/>
            <a:ext cx="7311851" cy="1053402"/>
          </a:xfrm>
        </p:spPr>
        <p:txBody>
          <a:bodyPr anchor="t"/>
          <a:lstStyle/>
          <a:p>
            <a:pPr marL="0" algn="ctr" rtl="0" eaLnBrk="1" fontAlgn="base" latinLnBrk="0" hangingPunct="1">
              <a:spcBef>
                <a:spcPts val="0"/>
              </a:spcBef>
              <a:spcAft>
                <a:spcPts val="0"/>
              </a:spcAft>
            </a:pPr>
            <a:r>
              <a:rPr lang="en-US" sz="3200" b="1" kern="1200" dirty="0" smtClean="0">
                <a:solidFill>
                  <a:srgbClr val="003F72"/>
                </a:solidFill>
                <a:effectLst/>
                <a:latin typeface="Calibri"/>
                <a:ea typeface="ＭＳ Ｐゴシック"/>
                <a:cs typeface="Calibri"/>
              </a:rPr>
              <a:t>Mobilizing Partners to Put Guidelines Into Action for Improved Asthma Control</a:t>
            </a:r>
            <a:endParaRPr lang="en-US" dirty="0" smtClean="0">
              <a:effectLst/>
            </a:endParaRPr>
          </a:p>
          <a:p>
            <a:endParaRPr lang="en-US" dirty="0"/>
          </a:p>
        </p:txBody>
      </p:sp>
      <p:pic>
        <p:nvPicPr>
          <p:cNvPr id="12290" name="Picture 2" descr="Logo of Asthma Control Initiative"/>
          <p:cNvPicPr>
            <a:picLocks noChangeAspect="1" noChangeArrowheads="1"/>
          </p:cNvPicPr>
          <p:nvPr/>
        </p:nvPicPr>
        <p:blipFill>
          <a:blip r:embed="rId3"/>
          <a:srcRect/>
          <a:stretch>
            <a:fillRect/>
          </a:stretch>
        </p:blipFill>
        <p:spPr bwMode="auto">
          <a:xfrm>
            <a:off x="6344818" y="3503911"/>
            <a:ext cx="2433523" cy="1653235"/>
          </a:xfrm>
          <a:prstGeom prst="rect">
            <a:avLst/>
          </a:prstGeom>
          <a:noFill/>
          <a:ln w="9525">
            <a:noFill/>
            <a:miter lim="800000"/>
            <a:headEnd/>
            <a:tailEnd/>
          </a:ln>
          <a:effectLst/>
        </p:spPr>
      </p:pic>
      <p:sp>
        <p:nvSpPr>
          <p:cNvPr id="11" name="Rectangle 10" descr=" &quot; &quot;"/>
          <p:cNvSpPr>
            <a:spLocks noChangeAspect="1"/>
          </p:cNvSpPr>
          <p:nvPr/>
        </p:nvSpPr>
        <p:spPr>
          <a:xfrm>
            <a:off x="2126781" y="2330482"/>
            <a:ext cx="6421132" cy="4081117"/>
          </a:xfrm>
          <a:prstGeom prst="rect">
            <a:avLst/>
          </a:prstGeom>
        </p:spPr>
        <p:txBody>
          <a:bodyPr wrap="square">
            <a:spAutoFit/>
          </a:bodyPr>
          <a:lstStyle/>
          <a:p>
            <a:pPr marL="338328" indent="-338328">
              <a:buFont typeface="Wingdings" pitchFamily="2" charset="2"/>
              <a:buChar char="§"/>
            </a:pPr>
            <a:r>
              <a:rPr lang="en-US" sz="2400" dirty="0">
                <a:solidFill>
                  <a:srgbClr val="000000"/>
                </a:solidFill>
                <a:latin typeface="Calibri" pitchFamily="34" charset="0"/>
                <a:cs typeface="Calibri" pitchFamily="34" charset="0"/>
              </a:rPr>
              <a:t>Purpose: To improve asthma care and control, particularly in hard-hit communities, by promoting awareness and use of the NAEPP clinical practice guidelines</a:t>
            </a:r>
          </a:p>
          <a:p>
            <a:pPr marL="338328" indent="-338328">
              <a:lnSpc>
                <a:spcPct val="90000"/>
              </a:lnSpc>
              <a:spcBef>
                <a:spcPts val="2400"/>
              </a:spcBef>
              <a:buFont typeface="Wingdings" pitchFamily="2" charset="2"/>
              <a:buChar char="§"/>
            </a:pPr>
            <a:r>
              <a:rPr lang="en-US" sz="2400" dirty="0">
                <a:solidFill>
                  <a:srgbClr val="000000"/>
                </a:solidFill>
                <a:latin typeface="Calibri" pitchFamily="34" charset="0"/>
                <a:cs typeface="Calibri" pitchFamily="34" charset="0"/>
              </a:rPr>
              <a:t>Time Period: </a:t>
            </a:r>
            <a:r>
              <a:rPr lang="en-US" sz="2400" dirty="0" smtClean="0">
                <a:solidFill>
                  <a:srgbClr val="000000"/>
                </a:solidFill>
                <a:latin typeface="Calibri" pitchFamily="34" charset="0"/>
                <a:cs typeface="Calibri" pitchFamily="34" charset="0"/>
              </a:rPr>
              <a:t>2009-2012</a:t>
            </a:r>
          </a:p>
          <a:p>
            <a:pPr marL="338328" indent="-338328">
              <a:lnSpc>
                <a:spcPct val="90000"/>
              </a:lnSpc>
              <a:spcBef>
                <a:spcPts val="2400"/>
              </a:spcBef>
              <a:buFont typeface="Wingdings" pitchFamily="2" charset="2"/>
              <a:buChar char="§"/>
            </a:pPr>
            <a:r>
              <a:rPr lang="en-US" sz="2400" dirty="0" smtClean="0">
                <a:solidFill>
                  <a:srgbClr val="000000"/>
                </a:solidFill>
                <a:latin typeface="Calibri" pitchFamily="34" charset="0"/>
                <a:cs typeface="Calibri" pitchFamily="34" charset="0"/>
              </a:rPr>
              <a:t>Audiences</a:t>
            </a:r>
            <a:r>
              <a:rPr lang="en-US" sz="2400" dirty="0">
                <a:solidFill>
                  <a:srgbClr val="000000"/>
                </a:solidFill>
                <a:latin typeface="Calibri" pitchFamily="34" charset="0"/>
                <a:cs typeface="Calibri" pitchFamily="34" charset="0"/>
              </a:rPr>
              <a:t>:</a:t>
            </a:r>
          </a:p>
          <a:p>
            <a:pPr marL="740664" lvl="1" indent="-283464">
              <a:buSzPct val="75000"/>
              <a:buFont typeface="Wingdings" pitchFamily="2" charset="2"/>
              <a:buChar char="§"/>
            </a:pPr>
            <a:r>
              <a:rPr lang="en-US" sz="2000" dirty="0">
                <a:solidFill>
                  <a:srgbClr val="000000"/>
                </a:solidFill>
                <a:latin typeface="Calibri" pitchFamily="34" charset="0"/>
                <a:cs typeface="Calibri" pitchFamily="34" charset="0"/>
              </a:rPr>
              <a:t>Health Care Providers and Organizations</a:t>
            </a:r>
          </a:p>
          <a:p>
            <a:pPr marL="740664" lvl="1" indent="-283464">
              <a:buSzPct val="75000"/>
              <a:buFont typeface="Wingdings" pitchFamily="2" charset="2"/>
              <a:buChar char="§"/>
            </a:pPr>
            <a:r>
              <a:rPr lang="en-US" sz="2000" dirty="0">
                <a:solidFill>
                  <a:srgbClr val="000000"/>
                </a:solidFill>
                <a:latin typeface="Calibri" pitchFamily="34" charset="0"/>
                <a:cs typeface="Calibri" pitchFamily="34" charset="0"/>
              </a:rPr>
              <a:t>Patients, Families, and Caregivers</a:t>
            </a:r>
          </a:p>
          <a:p>
            <a:pPr marL="740664" lvl="1" indent="-283464">
              <a:buSzPct val="75000"/>
              <a:buFont typeface="Wingdings" pitchFamily="2" charset="2"/>
              <a:buChar char="§"/>
            </a:pPr>
            <a:r>
              <a:rPr lang="en-US" sz="2000" dirty="0">
                <a:solidFill>
                  <a:srgbClr val="000000"/>
                </a:solidFill>
                <a:latin typeface="Calibri" pitchFamily="34" charset="0"/>
                <a:cs typeface="Calibri" pitchFamily="34" charset="0"/>
              </a:rPr>
              <a:t>Schools and Childcare Settings</a:t>
            </a:r>
          </a:p>
          <a:p>
            <a:pPr marL="740664" lvl="1" indent="-283464">
              <a:buSzPct val="75000"/>
              <a:buFont typeface="Wingdings" pitchFamily="2" charset="2"/>
              <a:buChar char="§"/>
            </a:pPr>
            <a:r>
              <a:rPr lang="en-US" sz="2000" dirty="0">
                <a:solidFill>
                  <a:srgbClr val="000000"/>
                </a:solidFill>
                <a:latin typeface="Calibri" pitchFamily="34" charset="0"/>
                <a:cs typeface="Calibri" pitchFamily="34" charset="0"/>
              </a:rPr>
              <a:t>States, Communities, and Coalitions</a:t>
            </a:r>
          </a:p>
        </p:txBody>
      </p:sp>
      <p:sp>
        <p:nvSpPr>
          <p:cNvPr id="13" name="Rectangle 12"/>
          <p:cNvSpPr/>
          <p:nvPr/>
        </p:nvSpPr>
        <p:spPr>
          <a:xfrm>
            <a:off x="2132181" y="1534138"/>
            <a:ext cx="6373644" cy="523220"/>
          </a:xfrm>
          <a:prstGeom prst="rect">
            <a:avLst/>
          </a:prstGeom>
        </p:spPr>
        <p:txBody>
          <a:bodyPr wrap="square">
            <a:spAutoFit/>
          </a:bodyPr>
          <a:lstStyle/>
          <a:p>
            <a:pPr>
              <a:spcBef>
                <a:spcPts val="1200"/>
              </a:spcBef>
              <a:buClr>
                <a:srgbClr val="CC0000"/>
              </a:buClr>
            </a:pPr>
            <a:r>
              <a:rPr lang="en-US" sz="2800" b="1" dirty="0">
                <a:solidFill>
                  <a:srgbClr val="000000"/>
                </a:solidFill>
                <a:latin typeface="Calibri" pitchFamily="34" charset="0"/>
                <a:cs typeface="Calibri" pitchFamily="34" charset="0"/>
              </a:rPr>
              <a:t>National Asthma Control Initiative (NACI)</a:t>
            </a:r>
          </a:p>
        </p:txBody>
      </p:sp>
    </p:spTree>
    <p:extLst>
      <p:ext uri="{BB962C8B-B14F-4D97-AF65-F5344CB8AC3E}">
        <p14:creationId xmlns:p14="http://schemas.microsoft.com/office/powerpoint/2010/main" val="1995972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quot; &quot;"/>
          <p:cNvGrpSpPr/>
          <p:nvPr/>
        </p:nvGrpSpPr>
        <p:grpSpPr>
          <a:xfrm>
            <a:off x="1592564" y="515695"/>
            <a:ext cx="509905" cy="512350"/>
            <a:chOff x="6875200" y="2177673"/>
            <a:chExt cx="2039620" cy="2049399"/>
          </a:xfrm>
        </p:grpSpPr>
        <p:sp>
          <p:nvSpPr>
            <p:cNvPr id="8" name="Freeform 2"/>
            <p:cNvSpPr>
              <a:spLocks/>
            </p:cNvSpPr>
            <p:nvPr/>
          </p:nvSpPr>
          <p:spPr bwMode="auto">
            <a:xfrm rot="14026847" flipV="1">
              <a:off x="6870310" y="2182563"/>
              <a:ext cx="2049399" cy="2039620"/>
            </a:xfrm>
            <a:custGeom>
              <a:avLst/>
              <a:gdLst/>
              <a:ahLst/>
              <a:cxnLst>
                <a:cxn ang="0">
                  <a:pos x="1543" y="4"/>
                </a:cxn>
                <a:cxn ang="0">
                  <a:pos x="2117" y="0"/>
                </a:cxn>
                <a:cxn ang="0">
                  <a:pos x="2168" y="300"/>
                </a:cxn>
                <a:cxn ang="0">
                  <a:pos x="2306" y="317"/>
                </a:cxn>
                <a:cxn ang="0">
                  <a:pos x="2434" y="369"/>
                </a:cxn>
                <a:cxn ang="0">
                  <a:pos x="2567" y="429"/>
                </a:cxn>
                <a:cxn ang="0">
                  <a:pos x="2683" y="501"/>
                </a:cxn>
                <a:cxn ang="0">
                  <a:pos x="2923" y="330"/>
                </a:cxn>
                <a:cxn ang="0">
                  <a:pos x="3326" y="741"/>
                </a:cxn>
                <a:cxn ang="0">
                  <a:pos x="3158" y="986"/>
                </a:cxn>
                <a:cxn ang="0">
                  <a:pos x="3231" y="1097"/>
                </a:cxn>
                <a:cxn ang="0">
                  <a:pos x="3283" y="1213"/>
                </a:cxn>
                <a:cxn ang="0">
                  <a:pos x="3326" y="1350"/>
                </a:cxn>
                <a:cxn ang="0">
                  <a:pos x="3368" y="1483"/>
                </a:cxn>
                <a:cxn ang="0">
                  <a:pos x="3664" y="1539"/>
                </a:cxn>
                <a:cxn ang="0">
                  <a:pos x="3668" y="2109"/>
                </a:cxn>
                <a:cxn ang="0">
                  <a:pos x="3368" y="2169"/>
                </a:cxn>
                <a:cxn ang="0">
                  <a:pos x="3343" y="2301"/>
                </a:cxn>
                <a:cxn ang="0">
                  <a:pos x="3287" y="2430"/>
                </a:cxn>
                <a:cxn ang="0">
                  <a:pos x="3236" y="2546"/>
                </a:cxn>
                <a:cxn ang="0">
                  <a:pos x="3171" y="2679"/>
                </a:cxn>
                <a:cxn ang="0">
                  <a:pos x="3321" y="2910"/>
                </a:cxn>
                <a:cxn ang="0">
                  <a:pos x="2910" y="3313"/>
                </a:cxn>
                <a:cxn ang="0">
                  <a:pos x="2687" y="3146"/>
                </a:cxn>
                <a:cxn ang="0">
                  <a:pos x="2584" y="3210"/>
                </a:cxn>
                <a:cxn ang="0">
                  <a:pos x="2451" y="3279"/>
                </a:cxn>
                <a:cxn ang="0">
                  <a:pos x="2318" y="3321"/>
                </a:cxn>
                <a:cxn ang="0">
                  <a:pos x="2168" y="3356"/>
                </a:cxn>
                <a:cxn ang="0">
                  <a:pos x="2134" y="3651"/>
                </a:cxn>
                <a:cxn ang="0">
                  <a:pos x="1556" y="3647"/>
                </a:cxn>
                <a:cxn ang="0">
                  <a:pos x="1508" y="3360"/>
                </a:cxn>
                <a:cxn ang="0">
                  <a:pos x="1380" y="3330"/>
                </a:cxn>
                <a:cxn ang="0">
                  <a:pos x="1256" y="3287"/>
                </a:cxn>
                <a:cxn ang="0">
                  <a:pos x="1127" y="3227"/>
                </a:cxn>
                <a:cxn ang="0">
                  <a:pos x="1003" y="3146"/>
                </a:cxn>
                <a:cxn ang="0">
                  <a:pos x="754" y="3321"/>
                </a:cxn>
                <a:cxn ang="0">
                  <a:pos x="347" y="2910"/>
                </a:cxn>
                <a:cxn ang="0">
                  <a:pos x="518" y="2670"/>
                </a:cxn>
                <a:cxn ang="0">
                  <a:pos x="437" y="2529"/>
                </a:cxn>
                <a:cxn ang="0">
                  <a:pos x="386" y="2417"/>
                </a:cxn>
                <a:cxn ang="0">
                  <a:pos x="338" y="2293"/>
                </a:cxn>
                <a:cxn ang="0">
                  <a:pos x="308" y="2164"/>
                </a:cxn>
                <a:cxn ang="0">
                  <a:pos x="0" y="2117"/>
                </a:cxn>
                <a:cxn ang="0">
                  <a:pos x="0" y="1581"/>
                </a:cxn>
                <a:cxn ang="0">
                  <a:pos x="0" y="1547"/>
                </a:cxn>
                <a:cxn ang="0">
                  <a:pos x="313" y="1487"/>
                </a:cxn>
                <a:cxn ang="0">
                  <a:pos x="330" y="1393"/>
                </a:cxn>
                <a:cxn ang="0">
                  <a:pos x="368" y="1269"/>
                </a:cxn>
                <a:cxn ang="0">
                  <a:pos x="424" y="1136"/>
                </a:cxn>
                <a:cxn ang="0">
                  <a:pos x="518" y="990"/>
                </a:cxn>
                <a:cxn ang="0">
                  <a:pos x="343" y="741"/>
                </a:cxn>
                <a:cxn ang="0">
                  <a:pos x="758" y="334"/>
                </a:cxn>
                <a:cxn ang="0">
                  <a:pos x="994" y="506"/>
                </a:cxn>
                <a:cxn ang="0">
                  <a:pos x="1110" y="433"/>
                </a:cxn>
                <a:cxn ang="0">
                  <a:pos x="1213" y="377"/>
                </a:cxn>
                <a:cxn ang="0">
                  <a:pos x="1363" y="326"/>
                </a:cxn>
                <a:cxn ang="0">
                  <a:pos x="1500" y="287"/>
                </a:cxn>
                <a:cxn ang="0">
                  <a:pos x="1543" y="4"/>
                </a:cxn>
              </a:cxnLst>
              <a:rect l="0" t="0" r="r" b="b"/>
              <a:pathLst>
                <a:path w="3668" h="3651">
                  <a:moveTo>
                    <a:pt x="1543" y="4"/>
                  </a:moveTo>
                  <a:lnTo>
                    <a:pt x="2117" y="0"/>
                  </a:lnTo>
                  <a:lnTo>
                    <a:pt x="2168" y="300"/>
                  </a:lnTo>
                  <a:lnTo>
                    <a:pt x="2306" y="317"/>
                  </a:lnTo>
                  <a:lnTo>
                    <a:pt x="2434" y="369"/>
                  </a:lnTo>
                  <a:lnTo>
                    <a:pt x="2567" y="429"/>
                  </a:lnTo>
                  <a:lnTo>
                    <a:pt x="2683" y="501"/>
                  </a:lnTo>
                  <a:lnTo>
                    <a:pt x="2923" y="330"/>
                  </a:lnTo>
                  <a:lnTo>
                    <a:pt x="3326" y="741"/>
                  </a:lnTo>
                  <a:lnTo>
                    <a:pt x="3158" y="986"/>
                  </a:lnTo>
                  <a:lnTo>
                    <a:pt x="3231" y="1097"/>
                  </a:lnTo>
                  <a:lnTo>
                    <a:pt x="3283" y="1213"/>
                  </a:lnTo>
                  <a:lnTo>
                    <a:pt x="3326" y="1350"/>
                  </a:lnTo>
                  <a:lnTo>
                    <a:pt x="3368" y="1483"/>
                  </a:lnTo>
                  <a:lnTo>
                    <a:pt x="3664" y="1539"/>
                  </a:lnTo>
                  <a:lnTo>
                    <a:pt x="3668" y="2109"/>
                  </a:lnTo>
                  <a:lnTo>
                    <a:pt x="3368" y="2169"/>
                  </a:lnTo>
                  <a:lnTo>
                    <a:pt x="3343" y="2301"/>
                  </a:lnTo>
                  <a:lnTo>
                    <a:pt x="3287" y="2430"/>
                  </a:lnTo>
                  <a:lnTo>
                    <a:pt x="3236" y="2546"/>
                  </a:lnTo>
                  <a:lnTo>
                    <a:pt x="3171" y="2679"/>
                  </a:lnTo>
                  <a:lnTo>
                    <a:pt x="3321" y="2910"/>
                  </a:lnTo>
                  <a:lnTo>
                    <a:pt x="2910" y="3313"/>
                  </a:lnTo>
                  <a:lnTo>
                    <a:pt x="2687" y="3146"/>
                  </a:lnTo>
                  <a:lnTo>
                    <a:pt x="2584" y="3210"/>
                  </a:lnTo>
                  <a:lnTo>
                    <a:pt x="2451" y="3279"/>
                  </a:lnTo>
                  <a:lnTo>
                    <a:pt x="2318" y="3321"/>
                  </a:lnTo>
                  <a:lnTo>
                    <a:pt x="2168" y="3356"/>
                  </a:lnTo>
                  <a:lnTo>
                    <a:pt x="2134" y="3651"/>
                  </a:lnTo>
                  <a:lnTo>
                    <a:pt x="1556" y="3647"/>
                  </a:lnTo>
                  <a:lnTo>
                    <a:pt x="1508" y="3360"/>
                  </a:lnTo>
                  <a:cubicBezTo>
                    <a:pt x="1465" y="3350"/>
                    <a:pt x="1380" y="3330"/>
                    <a:pt x="1380" y="3330"/>
                  </a:cubicBezTo>
                  <a:lnTo>
                    <a:pt x="1256" y="3287"/>
                  </a:lnTo>
                  <a:lnTo>
                    <a:pt x="1127" y="3227"/>
                  </a:lnTo>
                  <a:lnTo>
                    <a:pt x="1003" y="3146"/>
                  </a:lnTo>
                  <a:lnTo>
                    <a:pt x="754" y="3321"/>
                  </a:lnTo>
                  <a:lnTo>
                    <a:pt x="347" y="2910"/>
                  </a:lnTo>
                  <a:lnTo>
                    <a:pt x="518" y="2670"/>
                  </a:lnTo>
                  <a:lnTo>
                    <a:pt x="437" y="2529"/>
                  </a:lnTo>
                  <a:lnTo>
                    <a:pt x="386" y="2417"/>
                  </a:lnTo>
                  <a:lnTo>
                    <a:pt x="338" y="2293"/>
                  </a:lnTo>
                  <a:lnTo>
                    <a:pt x="308" y="2164"/>
                  </a:lnTo>
                  <a:lnTo>
                    <a:pt x="0" y="2117"/>
                  </a:lnTo>
                  <a:lnTo>
                    <a:pt x="0" y="1581"/>
                  </a:lnTo>
                  <a:lnTo>
                    <a:pt x="0" y="1547"/>
                  </a:lnTo>
                  <a:lnTo>
                    <a:pt x="313" y="1487"/>
                  </a:lnTo>
                  <a:lnTo>
                    <a:pt x="330" y="1393"/>
                  </a:lnTo>
                  <a:lnTo>
                    <a:pt x="368" y="1269"/>
                  </a:lnTo>
                  <a:lnTo>
                    <a:pt x="424" y="1136"/>
                  </a:lnTo>
                  <a:lnTo>
                    <a:pt x="518" y="990"/>
                  </a:lnTo>
                  <a:lnTo>
                    <a:pt x="343" y="741"/>
                  </a:lnTo>
                  <a:lnTo>
                    <a:pt x="758" y="334"/>
                  </a:lnTo>
                  <a:lnTo>
                    <a:pt x="994" y="506"/>
                  </a:lnTo>
                  <a:lnTo>
                    <a:pt x="1110" y="433"/>
                  </a:lnTo>
                  <a:lnTo>
                    <a:pt x="1213" y="377"/>
                  </a:lnTo>
                  <a:lnTo>
                    <a:pt x="1363" y="326"/>
                  </a:lnTo>
                  <a:lnTo>
                    <a:pt x="1500" y="287"/>
                  </a:lnTo>
                  <a:lnTo>
                    <a:pt x="1543" y="4"/>
                  </a:lnTo>
                  <a:close/>
                </a:path>
              </a:pathLst>
            </a:custGeom>
            <a:gradFill flip="none" rotWithShape="1">
              <a:gsLst>
                <a:gs pos="0">
                  <a:srgbClr val="19C3FF">
                    <a:shade val="30000"/>
                    <a:satMod val="115000"/>
                  </a:srgbClr>
                </a:gs>
                <a:gs pos="50000">
                  <a:srgbClr val="19C3FF">
                    <a:shade val="67500"/>
                    <a:satMod val="115000"/>
                  </a:srgbClr>
                </a:gs>
                <a:gs pos="100000">
                  <a:srgbClr val="19C3FF">
                    <a:shade val="100000"/>
                    <a:satMod val="115000"/>
                  </a:srgbClr>
                </a:gs>
              </a:gsLst>
              <a:path path="circle">
                <a:fillToRect t="100000" r="100000"/>
              </a:path>
              <a:tileRect l="-100000" b="-100000"/>
            </a:gradFill>
            <a:ln w="9525">
              <a:noFill/>
              <a:round/>
              <a:headEnd/>
              <a:tailEnd/>
            </a:ln>
            <a:scene3d>
              <a:camera prst="orthographicFront"/>
              <a:lightRig rig="threePt" dir="t">
                <a:rot lat="0" lon="0" rev="13800000"/>
              </a:lightRig>
            </a:scene3d>
            <a:sp3d>
              <a:bevelT/>
            </a:sp3d>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nvGrpSpPr>
            <p:cNvPr id="9" name="Group 16"/>
            <p:cNvGrpSpPr/>
            <p:nvPr/>
          </p:nvGrpSpPr>
          <p:grpSpPr>
            <a:xfrm rot="338560" flipH="1" flipV="1">
              <a:off x="7685509" y="2943686"/>
              <a:ext cx="402337" cy="402336"/>
              <a:chOff x="5577840" y="5471160"/>
              <a:chExt cx="457201" cy="457200"/>
            </a:xfrm>
          </p:grpSpPr>
          <p:sp>
            <p:nvSpPr>
              <p:cNvPr id="11" name="Arc 10"/>
              <p:cNvSpPr/>
              <p:nvPr/>
            </p:nvSpPr>
            <p:spPr bwMode="auto">
              <a:xfrm>
                <a:off x="5577840" y="5471160"/>
                <a:ext cx="457200" cy="457200"/>
              </a:xfrm>
              <a:prstGeom prst="arc">
                <a:avLst/>
              </a:prstGeom>
              <a:noFill/>
              <a:ln w="19050" cap="flat" cmpd="sng" algn="ctr">
                <a:solidFill>
                  <a:schemeClr val="tx1">
                    <a:lumMod val="65000"/>
                    <a:lumOff val="3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US" sz="2400" dirty="0" smtClean="0">
                  <a:solidFill>
                    <a:srgbClr val="663300"/>
                  </a:solidFill>
                  <a:latin typeface="Frutiger 57Cn"/>
                </a:endParaRPr>
              </a:p>
            </p:txBody>
          </p:sp>
          <p:sp>
            <p:nvSpPr>
              <p:cNvPr id="12" name="Arc 11"/>
              <p:cNvSpPr/>
              <p:nvPr/>
            </p:nvSpPr>
            <p:spPr bwMode="auto">
              <a:xfrm rot="5400000">
                <a:off x="5577840" y="5471160"/>
                <a:ext cx="457200" cy="457200"/>
              </a:xfrm>
              <a:prstGeom prst="arc">
                <a:avLst/>
              </a:prstGeom>
              <a:noFill/>
              <a:ln w="19050" cap="flat" cmpd="sng" algn="ctr">
                <a:solidFill>
                  <a:schemeClr val="tx1">
                    <a:lumMod val="65000"/>
                    <a:lumOff val="3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US" sz="2400" dirty="0" smtClean="0">
                  <a:solidFill>
                    <a:srgbClr val="663300"/>
                  </a:solidFill>
                  <a:latin typeface="Frutiger 57Cn"/>
                </a:endParaRPr>
              </a:p>
            </p:txBody>
          </p:sp>
          <p:sp>
            <p:nvSpPr>
              <p:cNvPr id="13" name="Arc 12"/>
              <p:cNvSpPr/>
              <p:nvPr/>
            </p:nvSpPr>
            <p:spPr bwMode="auto">
              <a:xfrm rot="10800000">
                <a:off x="5577841" y="5471160"/>
                <a:ext cx="457200" cy="457200"/>
              </a:xfrm>
              <a:prstGeom prst="arc">
                <a:avLst/>
              </a:prstGeom>
              <a:noFill/>
              <a:ln w="19050" cap="flat" cmpd="sng" algn="ctr">
                <a:solidFill>
                  <a:schemeClr val="tx1">
                    <a:lumMod val="65000"/>
                    <a:lumOff val="35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US" sz="2400" dirty="0" smtClean="0">
                  <a:solidFill>
                    <a:srgbClr val="663300"/>
                  </a:solidFill>
                  <a:latin typeface="Frutiger 57Cn"/>
                </a:endParaRPr>
              </a:p>
            </p:txBody>
          </p:sp>
        </p:grpSp>
        <p:sp>
          <p:nvSpPr>
            <p:cNvPr id="10" name="Oval 9"/>
            <p:cNvSpPr/>
            <p:nvPr/>
          </p:nvSpPr>
          <p:spPr bwMode="auto">
            <a:xfrm rot="16538560" flipV="1">
              <a:off x="7819622" y="3077801"/>
              <a:ext cx="134112" cy="134112"/>
            </a:xfrm>
            <a:prstGeom prst="ellipse">
              <a:avLst/>
            </a:prstGeom>
            <a:solidFill>
              <a:schemeClr val="tx1">
                <a:lumMod val="75000"/>
                <a:lumOff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pPr>
              <a:endParaRPr lang="en-US" sz="2400" dirty="0" smtClean="0">
                <a:solidFill>
                  <a:srgbClr val="663300"/>
                </a:solidFill>
                <a:latin typeface="Frutiger 57Cn"/>
              </a:endParaRPr>
            </a:p>
          </p:txBody>
        </p:sp>
      </p:grpSp>
      <p:pic>
        <p:nvPicPr>
          <p:cNvPr id="14" name="Picture 2" descr="Coordination Federal Actions Plan to Reduce Racial and Ethnic Asthma Disparities"/>
          <p:cNvPicPr>
            <a:picLocks noChangeAspect="1" noChangeArrowheads="1"/>
          </p:cNvPicPr>
          <p:nvPr/>
        </p:nvPicPr>
        <p:blipFill rotWithShape="1">
          <a:blip r:embed="rId3">
            <a:extLst>
              <a:ext uri="{28A0092B-C50C-407E-A947-70E740481C1C}">
                <a14:useLocalDpi xmlns:a14="http://schemas.microsoft.com/office/drawing/2010/main" val="0"/>
              </a:ext>
            </a:extLst>
          </a:blip>
          <a:srcRect l="2817" t="9885" r="3490" b="4309"/>
          <a:stretch/>
        </p:blipFill>
        <p:spPr bwMode="auto">
          <a:xfrm>
            <a:off x="1457065" y="1879655"/>
            <a:ext cx="3164984" cy="384022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chor="t"/>
          <a:lstStyle/>
          <a:p>
            <a:pPr marL="0" algn="ctr" rtl="0" eaLnBrk="1" latinLnBrk="0" hangingPunct="1">
              <a:spcBef>
                <a:spcPts val="0"/>
              </a:spcBef>
              <a:spcAft>
                <a:spcPts val="0"/>
              </a:spcAft>
            </a:pPr>
            <a:r>
              <a:rPr lang="en-US" sz="3200" b="1" kern="1200" dirty="0" smtClean="0">
                <a:solidFill>
                  <a:srgbClr val="003F72"/>
                </a:solidFill>
                <a:effectLst/>
                <a:latin typeface="Calibri"/>
                <a:ea typeface="+mn-ea"/>
                <a:cs typeface="Calibri"/>
              </a:rPr>
              <a:t>Reducing Disparities: Coordinated </a:t>
            </a:r>
            <a:endParaRPr lang="en-US" dirty="0" smtClean="0">
              <a:effectLst/>
            </a:endParaRPr>
          </a:p>
          <a:p>
            <a:pPr marL="0" algn="ctr" rtl="0" eaLnBrk="1" latinLnBrk="0" hangingPunct="1">
              <a:spcBef>
                <a:spcPts val="0"/>
              </a:spcBef>
              <a:spcAft>
                <a:spcPts val="0"/>
              </a:spcAft>
            </a:pPr>
            <a:r>
              <a:rPr lang="en-US" sz="3200" b="1" kern="1200" dirty="0" smtClean="0">
                <a:solidFill>
                  <a:srgbClr val="003F72"/>
                </a:solidFill>
                <a:effectLst/>
                <a:latin typeface="Calibri"/>
                <a:ea typeface="+mn-ea"/>
                <a:cs typeface="Calibri"/>
              </a:rPr>
              <a:t>Federal Action Plan</a:t>
            </a:r>
            <a:endParaRPr lang="en-US" dirty="0" smtClean="0">
              <a:effectLst/>
            </a:endParaRPr>
          </a:p>
          <a:p>
            <a:r>
              <a:rPr lang="en-US" dirty="0" smtClean="0"/>
              <a:t>       </a:t>
            </a:r>
            <a:endParaRPr lang="en-US" dirty="0"/>
          </a:p>
        </p:txBody>
      </p:sp>
      <p:sp>
        <p:nvSpPr>
          <p:cNvPr id="16" name="Content Placeholder 1"/>
          <p:cNvSpPr>
            <a:spLocks noGrp="1"/>
          </p:cNvSpPr>
          <p:nvPr>
            <p:ph sz="half" idx="1"/>
          </p:nvPr>
        </p:nvSpPr>
        <p:spPr>
          <a:xfrm>
            <a:off x="4832804" y="1956021"/>
            <a:ext cx="4311196" cy="4835304"/>
          </a:xfrm>
        </p:spPr>
        <p:txBody>
          <a:bodyPr>
            <a:noAutofit/>
          </a:bodyPr>
          <a:lstStyle/>
          <a:p>
            <a:pPr marL="0" indent="0">
              <a:spcBef>
                <a:spcPts val="0"/>
              </a:spcBef>
              <a:buNone/>
            </a:pPr>
            <a:r>
              <a:rPr lang="en-US" sz="1800" b="1" dirty="0" smtClean="0">
                <a:ea typeface="Tahoma" pitchFamily="34" charset="0"/>
                <a:cs typeface="Calibri" pitchFamily="34" charset="0"/>
              </a:rPr>
              <a:t>The Federal Action Plan was developed </a:t>
            </a:r>
          </a:p>
          <a:p>
            <a:pPr marL="0" indent="0">
              <a:spcBef>
                <a:spcPts val="0"/>
              </a:spcBef>
              <a:buNone/>
            </a:pPr>
            <a:r>
              <a:rPr lang="en-US" sz="1800" b="1" dirty="0" smtClean="0">
                <a:ea typeface="Tahoma" pitchFamily="34" charset="0"/>
                <a:cs typeface="Calibri" pitchFamily="34" charset="0"/>
              </a:rPr>
              <a:t>to avoid redundancies &amp; increase impact through interagency collaborations to:</a:t>
            </a:r>
          </a:p>
          <a:p>
            <a:pPr marL="0" indent="0">
              <a:spcBef>
                <a:spcPts val="0"/>
              </a:spcBef>
              <a:buNone/>
            </a:pPr>
            <a:endParaRPr lang="en-US" sz="1800" b="1" dirty="0" smtClean="0">
              <a:ea typeface="Tahoma" pitchFamily="34" charset="0"/>
              <a:cs typeface="Calibri" pitchFamily="34" charset="0"/>
            </a:endParaRPr>
          </a:p>
          <a:p>
            <a:pPr lvl="1">
              <a:spcBef>
                <a:spcPts val="0"/>
              </a:spcBef>
              <a:buClrTx/>
              <a:buFont typeface="Wingdings" pitchFamily="2" charset="2"/>
              <a:buChar char="§"/>
            </a:pPr>
            <a:r>
              <a:rPr lang="en-US" sz="1800" dirty="0">
                <a:ea typeface="Tahoma" pitchFamily="34" charset="0"/>
                <a:cs typeface="Calibri" pitchFamily="34" charset="0"/>
              </a:rPr>
              <a:t>Reduce barriers to asthma care; </a:t>
            </a:r>
          </a:p>
          <a:p>
            <a:pPr lvl="1">
              <a:spcBef>
                <a:spcPts val="0"/>
              </a:spcBef>
              <a:buClrTx/>
              <a:buFont typeface="Wingdings" pitchFamily="2" charset="2"/>
              <a:buChar char="§"/>
            </a:pPr>
            <a:r>
              <a:rPr lang="en-US" sz="1800" dirty="0">
                <a:ea typeface="Tahoma" pitchFamily="34" charset="0"/>
                <a:cs typeface="Calibri" pitchFamily="34" charset="0"/>
              </a:rPr>
              <a:t>Enhance local capacity to deliver care; (e.g., health care teams, healthy homes).</a:t>
            </a:r>
          </a:p>
          <a:p>
            <a:pPr lvl="1">
              <a:spcBef>
                <a:spcPts val="0"/>
              </a:spcBef>
              <a:buClrTx/>
              <a:buFont typeface="Wingdings" pitchFamily="2" charset="2"/>
              <a:buChar char="§"/>
            </a:pPr>
            <a:r>
              <a:rPr lang="en-US" sz="1800" dirty="0">
                <a:ea typeface="Tahoma" pitchFamily="34" charset="0"/>
                <a:cs typeface="Calibri" pitchFamily="34" charset="0"/>
              </a:rPr>
              <a:t>Improve ability to identify children most in need; </a:t>
            </a:r>
          </a:p>
          <a:p>
            <a:pPr lvl="1">
              <a:spcBef>
                <a:spcPts val="0"/>
              </a:spcBef>
              <a:buClrTx/>
              <a:buFont typeface="Wingdings" pitchFamily="2" charset="2"/>
              <a:buChar char="§"/>
            </a:pPr>
            <a:r>
              <a:rPr lang="en-US" sz="1800" dirty="0">
                <a:ea typeface="Tahoma" pitchFamily="34" charset="0"/>
                <a:cs typeface="Calibri" pitchFamily="34" charset="0"/>
              </a:rPr>
              <a:t>Accelerate research efforts to prevent the onset of asthma</a:t>
            </a:r>
          </a:p>
          <a:p>
            <a:pPr marL="346075" lvl="1" indent="0">
              <a:buNone/>
            </a:pPr>
            <a:endParaRPr lang="en-US" sz="1800" b="1" dirty="0" smtClean="0">
              <a:ea typeface="Tahoma" pitchFamily="34" charset="0"/>
              <a:cs typeface="Calibri" pitchFamily="34" charset="0"/>
            </a:endParaRPr>
          </a:p>
          <a:p>
            <a:pPr lvl="1">
              <a:buNone/>
            </a:pPr>
            <a:endParaRPr lang="en-US" sz="1800" dirty="0">
              <a:ea typeface="Tahoma" pitchFamily="34" charset="0"/>
              <a:cs typeface="Calibri" pitchFamily="34" charset="0"/>
            </a:endParaRPr>
          </a:p>
        </p:txBody>
      </p:sp>
    </p:spTree>
    <p:extLst>
      <p:ext uri="{BB962C8B-B14F-4D97-AF65-F5344CB8AC3E}">
        <p14:creationId xmlns:p14="http://schemas.microsoft.com/office/powerpoint/2010/main" val="38873435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Line 13" descr="&quot; &quot;"/>
          <p:cNvSpPr>
            <a:spLocks noChangeShapeType="1"/>
          </p:cNvSpPr>
          <p:nvPr/>
        </p:nvSpPr>
        <p:spPr bwMode="auto">
          <a:xfrm rot="14433118" flipV="1">
            <a:off x="3042213" y="3960377"/>
            <a:ext cx="76200" cy="731838"/>
          </a:xfrm>
          <a:prstGeom prst="line">
            <a:avLst/>
          </a:prstGeom>
          <a:noFill/>
          <a:ln w="76200">
            <a:solidFill>
              <a:srgbClr val="C00000"/>
            </a:solidFill>
            <a:round/>
            <a:headEnd/>
            <a:tailEnd type="triangle" w="med" len="med"/>
          </a:ln>
        </p:spPr>
        <p:txBody>
          <a:bodyPr/>
          <a:lstStyle/>
          <a:p>
            <a:pPr fontAlgn="base">
              <a:spcBef>
                <a:spcPct val="20000"/>
              </a:spcBef>
              <a:spcAft>
                <a:spcPct val="0"/>
              </a:spcAft>
            </a:pPr>
            <a:endParaRPr lang="en-US" sz="4000" smtClean="0">
              <a:solidFill>
                <a:srgbClr val="C00000"/>
              </a:solidFill>
              <a:latin typeface="Frutiger 57Cn" pitchFamily="34" charset="0"/>
            </a:endParaRPr>
          </a:p>
        </p:txBody>
      </p:sp>
      <p:sp>
        <p:nvSpPr>
          <p:cNvPr id="22534" name="Line 17" descr="&quot; &quot;"/>
          <p:cNvSpPr>
            <a:spLocks noChangeShapeType="1"/>
          </p:cNvSpPr>
          <p:nvPr/>
        </p:nvSpPr>
        <p:spPr bwMode="auto">
          <a:xfrm rot="6579229" flipH="1" flipV="1">
            <a:off x="6756867" y="2098082"/>
            <a:ext cx="310378" cy="317879"/>
          </a:xfrm>
          <a:prstGeom prst="line">
            <a:avLst/>
          </a:prstGeom>
          <a:noFill/>
          <a:ln w="76200">
            <a:solidFill>
              <a:srgbClr val="C00000"/>
            </a:solidFill>
            <a:round/>
            <a:headEnd/>
            <a:tailEnd type="triangle" w="med" len="med"/>
          </a:ln>
        </p:spPr>
        <p:txBody>
          <a:bodyPr/>
          <a:lstStyle/>
          <a:p>
            <a:pPr fontAlgn="base">
              <a:spcBef>
                <a:spcPct val="20000"/>
              </a:spcBef>
              <a:spcAft>
                <a:spcPct val="0"/>
              </a:spcAft>
            </a:pPr>
            <a:endParaRPr lang="en-US" sz="4000" smtClean="0">
              <a:solidFill>
                <a:srgbClr val="C00000"/>
              </a:solidFill>
              <a:latin typeface="Frutiger 57Cn" pitchFamily="34" charset="0"/>
            </a:endParaRPr>
          </a:p>
        </p:txBody>
      </p:sp>
      <p:sp>
        <p:nvSpPr>
          <p:cNvPr id="22536" name="Line 17" descr="&quot; &quot;"/>
          <p:cNvSpPr>
            <a:spLocks noChangeShapeType="1"/>
          </p:cNvSpPr>
          <p:nvPr/>
        </p:nvSpPr>
        <p:spPr bwMode="auto">
          <a:xfrm rot="15020771" flipV="1">
            <a:off x="2980281" y="2066490"/>
            <a:ext cx="328523" cy="462755"/>
          </a:xfrm>
          <a:prstGeom prst="line">
            <a:avLst/>
          </a:prstGeom>
          <a:noFill/>
          <a:ln w="76200">
            <a:solidFill>
              <a:srgbClr val="C00000"/>
            </a:solidFill>
            <a:round/>
            <a:headEnd/>
            <a:tailEnd type="triangle" w="med" len="med"/>
          </a:ln>
        </p:spPr>
        <p:txBody>
          <a:bodyPr/>
          <a:lstStyle/>
          <a:p>
            <a:pPr fontAlgn="base">
              <a:spcBef>
                <a:spcPct val="20000"/>
              </a:spcBef>
              <a:spcAft>
                <a:spcPct val="0"/>
              </a:spcAft>
            </a:pPr>
            <a:endParaRPr lang="en-US" sz="4000" smtClean="0">
              <a:solidFill>
                <a:srgbClr val="C00000"/>
              </a:solidFill>
              <a:latin typeface="Frutiger 57Cn" pitchFamily="34" charset="0"/>
            </a:endParaRPr>
          </a:p>
        </p:txBody>
      </p:sp>
      <p:sp>
        <p:nvSpPr>
          <p:cNvPr id="22539" name="Line 17" descr="&quot; &quot;"/>
          <p:cNvSpPr>
            <a:spLocks noChangeShapeType="1"/>
          </p:cNvSpPr>
          <p:nvPr/>
        </p:nvSpPr>
        <p:spPr bwMode="auto">
          <a:xfrm rot="4286812" flipV="1">
            <a:off x="6952516" y="4020497"/>
            <a:ext cx="536575" cy="609600"/>
          </a:xfrm>
          <a:prstGeom prst="line">
            <a:avLst/>
          </a:prstGeom>
          <a:noFill/>
          <a:ln w="76200">
            <a:solidFill>
              <a:srgbClr val="C00000"/>
            </a:solidFill>
            <a:round/>
            <a:headEnd/>
            <a:tailEnd type="triangle" w="med" len="med"/>
          </a:ln>
        </p:spPr>
        <p:txBody>
          <a:bodyPr/>
          <a:lstStyle/>
          <a:p>
            <a:pPr fontAlgn="base">
              <a:spcBef>
                <a:spcPct val="20000"/>
              </a:spcBef>
              <a:spcAft>
                <a:spcPct val="0"/>
              </a:spcAft>
            </a:pPr>
            <a:endParaRPr lang="en-US" sz="4000" smtClean="0">
              <a:solidFill>
                <a:srgbClr val="C00000"/>
              </a:solidFill>
              <a:latin typeface="Frutiger 57Cn" pitchFamily="34" charset="0"/>
            </a:endParaRPr>
          </a:p>
        </p:txBody>
      </p:sp>
      <p:sp>
        <p:nvSpPr>
          <p:cNvPr id="22544" name="Text Box 58"/>
          <p:cNvSpPr txBox="1">
            <a:spLocks noChangeArrowheads="1"/>
          </p:cNvSpPr>
          <p:nvPr/>
        </p:nvSpPr>
        <p:spPr bwMode="auto">
          <a:xfrm>
            <a:off x="3639844" y="2280056"/>
            <a:ext cx="1676400" cy="701675"/>
          </a:xfrm>
          <a:prstGeom prst="rect">
            <a:avLst/>
          </a:prstGeom>
          <a:noFill/>
          <a:ln w="9525" algn="ctr">
            <a:noFill/>
            <a:miter lim="800000"/>
            <a:headEnd/>
            <a:tailEnd/>
          </a:ln>
        </p:spPr>
        <p:txBody>
          <a:bodyPr>
            <a:spAutoFit/>
          </a:bodyPr>
          <a:lstStyle/>
          <a:p>
            <a:pPr fontAlgn="base">
              <a:spcBef>
                <a:spcPct val="20000"/>
              </a:spcBef>
              <a:spcAft>
                <a:spcPct val="0"/>
              </a:spcAft>
            </a:pPr>
            <a:r>
              <a:rPr lang="en-US" sz="4000" dirty="0" smtClean="0">
                <a:solidFill>
                  <a:srgbClr val="FFFFFF"/>
                </a:solidFill>
                <a:latin typeface="Frutiger 57Cn" pitchFamily="34" charset="0"/>
              </a:rPr>
              <a:t>PSG</a:t>
            </a:r>
          </a:p>
        </p:txBody>
      </p:sp>
      <p:sp>
        <p:nvSpPr>
          <p:cNvPr id="24" name="Line 17" descr="&quot; &quot;"/>
          <p:cNvSpPr>
            <a:spLocks noChangeShapeType="1"/>
          </p:cNvSpPr>
          <p:nvPr/>
        </p:nvSpPr>
        <p:spPr bwMode="auto">
          <a:xfrm rot="4286812">
            <a:off x="4739091" y="4353498"/>
            <a:ext cx="464150" cy="162823"/>
          </a:xfrm>
          <a:prstGeom prst="line">
            <a:avLst/>
          </a:prstGeom>
          <a:noFill/>
          <a:ln w="76200">
            <a:solidFill>
              <a:srgbClr val="C00000"/>
            </a:solidFill>
            <a:round/>
            <a:headEnd/>
            <a:tailEnd type="triangle" w="med" len="med"/>
          </a:ln>
        </p:spPr>
        <p:txBody>
          <a:bodyPr/>
          <a:lstStyle/>
          <a:p>
            <a:pPr fontAlgn="base">
              <a:spcBef>
                <a:spcPct val="20000"/>
              </a:spcBef>
              <a:spcAft>
                <a:spcPct val="0"/>
              </a:spcAft>
            </a:pPr>
            <a:endParaRPr lang="en-US" sz="4000" smtClean="0">
              <a:solidFill>
                <a:srgbClr val="C00000"/>
              </a:solidFill>
              <a:latin typeface="Frutiger 57Cn" pitchFamily="34" charset="0"/>
            </a:endParaRPr>
          </a:p>
        </p:txBody>
      </p:sp>
      <p:grpSp>
        <p:nvGrpSpPr>
          <p:cNvPr id="6" name="Group 5" descr="In the center a sleep study recording depicting the level of blood oxygen, frequency and duration of pauses in breathing (sleep apnea) and a record of sleep pattern (hypnogram).  The sleep study record indicates a sleep disorder.  Arrows point from the sleep study to graphics depicting outcomes associated with sleep disorders and sleep deficiency.  Clockwise start from the upper left:  stroke risk is increased (picture of brain and blocked blood vessel), cardiovascular disease risk is increased (picture of heart and EKG lead), obesity risk is increased (picture of an individual growing more obese over time.  Superimposed is a graph showing female risk higher than male risk), mortality risk is increased (graph of life expectancy), and hypertension risk is increased (picture of circulatory system focus on thoracic  and abdominal components."/>
          <p:cNvGrpSpPr/>
          <p:nvPr/>
        </p:nvGrpSpPr>
        <p:grpSpPr>
          <a:xfrm>
            <a:off x="1382730" y="1555482"/>
            <a:ext cx="7624801" cy="4887669"/>
            <a:chOff x="1382730" y="1555482"/>
            <a:chExt cx="7624801" cy="4887669"/>
          </a:xfrm>
        </p:grpSpPr>
        <p:sp>
          <p:nvSpPr>
            <p:cNvPr id="22542" name="Text Box 16"/>
            <p:cNvSpPr txBox="1">
              <a:spLocks noChangeArrowheads="1"/>
            </p:cNvSpPr>
            <p:nvPr/>
          </p:nvSpPr>
          <p:spPr bwMode="auto">
            <a:xfrm>
              <a:off x="1382730" y="4572676"/>
              <a:ext cx="2438400" cy="461665"/>
            </a:xfrm>
            <a:prstGeom prst="rect">
              <a:avLst/>
            </a:prstGeom>
            <a:noFill/>
            <a:ln w="9525">
              <a:noFill/>
              <a:miter lim="800000"/>
              <a:headEnd/>
              <a:tailEnd/>
            </a:ln>
          </p:spPr>
          <p:txBody>
            <a:bodyPr>
              <a:spAutoFit/>
            </a:bodyPr>
            <a:lstStyle/>
            <a:p>
              <a:pPr fontAlgn="base">
                <a:spcBef>
                  <a:spcPct val="0"/>
                </a:spcBef>
                <a:spcAft>
                  <a:spcPct val="0"/>
                </a:spcAft>
              </a:pPr>
              <a:r>
                <a:rPr lang="en-US" b="1" dirty="0" smtClean="0">
                  <a:solidFill>
                    <a:srgbClr val="000000"/>
                  </a:solidFill>
                  <a:latin typeface="Calibri" pitchFamily="34" charset="0"/>
                  <a:cs typeface="Calibri" pitchFamily="34" charset="0"/>
                </a:rPr>
                <a:t>Hypertension risk </a:t>
              </a:r>
              <a:r>
                <a:rPr lang="en-US" sz="2400" b="1" dirty="0" smtClean="0">
                  <a:solidFill>
                    <a:srgbClr val="000000"/>
                  </a:solidFill>
                  <a:latin typeface="Calibri" pitchFamily="34" charset="0"/>
                  <a:cs typeface="Calibri" pitchFamily="34" charset="0"/>
                  <a:sym typeface="Wingdings" pitchFamily="2" charset="2"/>
                </a:rPr>
                <a:t></a:t>
              </a:r>
              <a:endParaRPr lang="en-US" b="1" dirty="0" smtClean="0">
                <a:solidFill>
                  <a:srgbClr val="000000"/>
                </a:solidFill>
                <a:latin typeface="Calibri" pitchFamily="34" charset="0"/>
                <a:cs typeface="Calibri" pitchFamily="34" charset="0"/>
                <a:sym typeface="Wingdings" pitchFamily="2" charset="2"/>
              </a:endParaRPr>
            </a:p>
          </p:txBody>
        </p:sp>
        <p:grpSp>
          <p:nvGrpSpPr>
            <p:cNvPr id="5" name="Group 4"/>
            <p:cNvGrpSpPr/>
            <p:nvPr/>
          </p:nvGrpSpPr>
          <p:grpSpPr>
            <a:xfrm>
              <a:off x="1588062" y="1555482"/>
              <a:ext cx="7419469" cy="4887669"/>
              <a:chOff x="1588062" y="1555482"/>
              <a:chExt cx="7419469" cy="4887669"/>
            </a:xfrm>
          </p:grpSpPr>
          <p:sp>
            <p:nvSpPr>
              <p:cNvPr id="22541" name="Text Box 16"/>
              <p:cNvSpPr txBox="1">
                <a:spLocks noChangeArrowheads="1"/>
              </p:cNvSpPr>
              <p:nvPr/>
            </p:nvSpPr>
            <p:spPr bwMode="auto">
              <a:xfrm>
                <a:off x="6761074" y="4471778"/>
                <a:ext cx="1905000" cy="461665"/>
              </a:xfrm>
              <a:prstGeom prst="rect">
                <a:avLst/>
              </a:prstGeom>
              <a:noFill/>
              <a:ln w="9525">
                <a:noFill/>
                <a:miter lim="800000"/>
                <a:headEnd/>
                <a:tailEnd/>
              </a:ln>
            </p:spPr>
            <p:txBody>
              <a:bodyPr>
                <a:spAutoFit/>
              </a:bodyPr>
              <a:lstStyle/>
              <a:p>
                <a:pPr fontAlgn="base">
                  <a:spcBef>
                    <a:spcPct val="0"/>
                  </a:spcBef>
                  <a:spcAft>
                    <a:spcPct val="0"/>
                  </a:spcAft>
                </a:pPr>
                <a:r>
                  <a:rPr lang="en-US" b="1" dirty="0" smtClean="0">
                    <a:solidFill>
                      <a:srgbClr val="000000"/>
                    </a:solidFill>
                    <a:latin typeface="Calibri" pitchFamily="34" charset="0"/>
                    <a:cs typeface="Calibri" pitchFamily="34" charset="0"/>
                  </a:rPr>
                  <a:t>Obesity risk </a:t>
                </a:r>
                <a:r>
                  <a:rPr lang="en-US" sz="2400" b="1" dirty="0" smtClean="0">
                    <a:solidFill>
                      <a:srgbClr val="000000"/>
                    </a:solidFill>
                    <a:latin typeface="Calibri" pitchFamily="34" charset="0"/>
                    <a:cs typeface="Calibri" pitchFamily="34" charset="0"/>
                    <a:sym typeface="Wingdings" pitchFamily="2" charset="2"/>
                  </a:rPr>
                  <a:t></a:t>
                </a:r>
                <a:endParaRPr lang="en-US" b="1" dirty="0" smtClean="0">
                  <a:solidFill>
                    <a:srgbClr val="000000"/>
                  </a:solidFill>
                  <a:latin typeface="Calibri" pitchFamily="34" charset="0"/>
                  <a:cs typeface="Calibri" pitchFamily="34" charset="0"/>
                  <a:sym typeface="Wingdings" pitchFamily="2" charset="2"/>
                </a:endParaRPr>
              </a:p>
            </p:txBody>
          </p:sp>
          <p:grpSp>
            <p:nvGrpSpPr>
              <p:cNvPr id="4" name="Group 3"/>
              <p:cNvGrpSpPr/>
              <p:nvPr/>
            </p:nvGrpSpPr>
            <p:grpSpPr>
              <a:xfrm>
                <a:off x="1588062" y="1555482"/>
                <a:ext cx="7419469" cy="4887669"/>
                <a:chOff x="-19603" y="740766"/>
                <a:chExt cx="9274336" cy="6109587"/>
              </a:xfrm>
            </p:grpSpPr>
            <p:pic>
              <p:nvPicPr>
                <p:cNvPr id="821250" name="Picture 2" descr="&quot; &quot;"/>
                <p:cNvPicPr>
                  <a:picLocks noChangeAspect="1" noChangeArrowheads="1"/>
                </p:cNvPicPr>
                <p:nvPr/>
              </p:nvPicPr>
              <p:blipFill>
                <a:blip r:embed="rId3" cstate="print"/>
                <a:srcRect t="6809" b="10213"/>
                <a:stretch>
                  <a:fillRect/>
                </a:stretch>
              </p:blipFill>
              <p:spPr bwMode="auto">
                <a:xfrm>
                  <a:off x="4725348" y="4258773"/>
                  <a:ext cx="757718" cy="585148"/>
                </a:xfrm>
                <a:prstGeom prst="rect">
                  <a:avLst/>
                </a:prstGeom>
                <a:noFill/>
                <a:ln>
                  <a:solidFill>
                    <a:schemeClr val="accent1"/>
                  </a:solidFill>
                </a:ln>
              </p:spPr>
            </p:pic>
            <p:pic>
              <p:nvPicPr>
                <p:cNvPr id="22532" name="Picture 15" descr="&quot; &quot;"/>
                <p:cNvPicPr>
                  <a:picLocks noChangeAspect="1" noChangeArrowheads="1"/>
                </p:cNvPicPr>
                <p:nvPr/>
              </p:nvPicPr>
              <p:blipFill>
                <a:blip r:embed="rId4" cstate="print"/>
                <a:srcRect/>
                <a:stretch>
                  <a:fillRect/>
                </a:stretch>
              </p:blipFill>
              <p:spPr bwMode="auto">
                <a:xfrm>
                  <a:off x="6887734" y="1207066"/>
                  <a:ext cx="2343150" cy="1873250"/>
                </a:xfrm>
                <a:prstGeom prst="rect">
                  <a:avLst/>
                </a:prstGeom>
                <a:noFill/>
                <a:ln w="9525">
                  <a:noFill/>
                  <a:miter lim="800000"/>
                  <a:headEnd/>
                  <a:tailEnd/>
                </a:ln>
              </p:spPr>
            </p:pic>
            <p:pic>
              <p:nvPicPr>
                <p:cNvPr id="22535" name="Picture 39" descr="&quot; &quot;"/>
                <p:cNvPicPr>
                  <a:picLocks noChangeAspect="1" noChangeArrowheads="1"/>
                </p:cNvPicPr>
                <p:nvPr/>
              </p:nvPicPr>
              <p:blipFill>
                <a:blip r:embed="rId5" cstate="print"/>
                <a:srcRect l="26601" t="26933"/>
                <a:stretch>
                  <a:fillRect/>
                </a:stretch>
              </p:blipFill>
              <p:spPr bwMode="auto">
                <a:xfrm>
                  <a:off x="39106" y="1272936"/>
                  <a:ext cx="1580549" cy="1554480"/>
                </a:xfrm>
                <a:prstGeom prst="rect">
                  <a:avLst/>
                </a:prstGeom>
                <a:noFill/>
                <a:ln w="9525">
                  <a:noFill/>
                  <a:miter lim="800000"/>
                  <a:headEnd/>
                  <a:tailEnd/>
                </a:ln>
              </p:spPr>
            </p:pic>
            <p:pic>
              <p:nvPicPr>
                <p:cNvPr id="22537" name="Picture 44" descr="&quot; &quot;"/>
                <p:cNvPicPr>
                  <a:picLocks noChangeAspect="1" noChangeArrowheads="1"/>
                </p:cNvPicPr>
                <p:nvPr/>
              </p:nvPicPr>
              <p:blipFill>
                <a:blip r:embed="rId6" cstate="print"/>
                <a:srcRect l="8930" t="33913" r="8930" b="2609"/>
                <a:stretch>
                  <a:fillRect/>
                </a:stretch>
              </p:blipFill>
              <p:spPr bwMode="auto">
                <a:xfrm>
                  <a:off x="463928" y="5072484"/>
                  <a:ext cx="1118516" cy="1478679"/>
                </a:xfrm>
                <a:prstGeom prst="rect">
                  <a:avLst/>
                </a:prstGeom>
                <a:noFill/>
                <a:ln w="9525">
                  <a:noFill/>
                  <a:miter lim="800000"/>
                  <a:headEnd/>
                  <a:tailEnd/>
                </a:ln>
              </p:spPr>
            </p:pic>
            <p:pic>
              <p:nvPicPr>
                <p:cNvPr id="22538" name="Picture 46" descr="&quot; &quot;"/>
                <p:cNvPicPr>
                  <a:picLocks noChangeAspect="1" noChangeArrowheads="1"/>
                </p:cNvPicPr>
                <p:nvPr/>
              </p:nvPicPr>
              <p:blipFill>
                <a:blip r:embed="rId7" cstate="print"/>
                <a:srcRect l="14400" t="15434" b="9261"/>
                <a:stretch>
                  <a:fillRect/>
                </a:stretch>
              </p:blipFill>
              <p:spPr bwMode="auto">
                <a:xfrm>
                  <a:off x="6383044" y="4954527"/>
                  <a:ext cx="2418139" cy="1511336"/>
                </a:xfrm>
                <a:prstGeom prst="rect">
                  <a:avLst/>
                </a:prstGeom>
                <a:noFill/>
                <a:ln w="9525">
                  <a:noFill/>
                  <a:miter lim="800000"/>
                  <a:headEnd/>
                  <a:tailEnd/>
                </a:ln>
              </p:spPr>
            </p:pic>
            <p:grpSp>
              <p:nvGrpSpPr>
                <p:cNvPr id="2" name="Group 50"/>
                <p:cNvGrpSpPr>
                  <a:grpSpLocks/>
                </p:cNvGrpSpPr>
                <p:nvPr/>
              </p:nvGrpSpPr>
              <p:grpSpPr bwMode="auto">
                <a:xfrm>
                  <a:off x="2464452" y="1585642"/>
                  <a:ext cx="3681415" cy="1855788"/>
                  <a:chOff x="323" y="-116"/>
                  <a:chExt cx="5310" cy="2677"/>
                </a:xfrm>
              </p:grpSpPr>
              <p:pic>
                <p:nvPicPr>
                  <p:cNvPr id="22546" name="Picture 51" descr="&quot; &quot;"/>
                  <p:cNvPicPr>
                    <a:picLocks noChangeAspect="1" noChangeArrowheads="1"/>
                  </p:cNvPicPr>
                  <p:nvPr/>
                </p:nvPicPr>
                <p:blipFill>
                  <a:blip r:embed="rId8" cstate="print"/>
                  <a:srcRect t="30003"/>
                  <a:stretch>
                    <a:fillRect/>
                  </a:stretch>
                </p:blipFill>
                <p:spPr bwMode="auto">
                  <a:xfrm>
                    <a:off x="323" y="497"/>
                    <a:ext cx="5256" cy="2064"/>
                  </a:xfrm>
                  <a:prstGeom prst="rect">
                    <a:avLst/>
                  </a:prstGeom>
                  <a:noFill/>
                  <a:ln w="9525">
                    <a:noFill/>
                    <a:miter lim="800000"/>
                    <a:headEnd/>
                    <a:tailEnd/>
                  </a:ln>
                </p:spPr>
              </p:pic>
              <p:pic>
                <p:nvPicPr>
                  <p:cNvPr id="22547" name="Picture 52" descr="&quot; &quot;"/>
                  <p:cNvPicPr>
                    <a:picLocks noChangeAspect="1" noChangeArrowheads="1"/>
                  </p:cNvPicPr>
                  <p:nvPr/>
                </p:nvPicPr>
                <p:blipFill>
                  <a:blip r:embed="rId9" cstate="print"/>
                  <a:srcRect/>
                  <a:stretch>
                    <a:fillRect/>
                  </a:stretch>
                </p:blipFill>
                <p:spPr bwMode="auto">
                  <a:xfrm>
                    <a:off x="341" y="855"/>
                    <a:ext cx="5226" cy="892"/>
                  </a:xfrm>
                  <a:prstGeom prst="rect">
                    <a:avLst/>
                  </a:prstGeom>
                  <a:noFill/>
                  <a:ln w="9525">
                    <a:noFill/>
                    <a:miter lim="800000"/>
                    <a:headEnd/>
                    <a:tailEnd/>
                  </a:ln>
                </p:spPr>
              </p:pic>
              <p:pic>
                <p:nvPicPr>
                  <p:cNvPr id="22548" name="Picture 53" descr="&quot; &quot;"/>
                  <p:cNvPicPr>
                    <a:picLocks noChangeAspect="1" noChangeArrowheads="1"/>
                  </p:cNvPicPr>
                  <p:nvPr/>
                </p:nvPicPr>
                <p:blipFill>
                  <a:blip r:embed="rId10" cstate="print"/>
                  <a:srcRect/>
                  <a:stretch>
                    <a:fillRect/>
                  </a:stretch>
                </p:blipFill>
                <p:spPr bwMode="auto">
                  <a:xfrm>
                    <a:off x="329" y="-116"/>
                    <a:ext cx="5304" cy="253"/>
                  </a:xfrm>
                  <a:prstGeom prst="rect">
                    <a:avLst/>
                  </a:prstGeom>
                  <a:noFill/>
                  <a:ln w="9525">
                    <a:noFill/>
                    <a:miter lim="800000"/>
                    <a:headEnd/>
                    <a:tailEnd/>
                  </a:ln>
                </p:spPr>
              </p:pic>
              <p:pic>
                <p:nvPicPr>
                  <p:cNvPr id="22549" name="Picture 54" descr="&quot; &quot;"/>
                  <p:cNvPicPr>
                    <a:picLocks noChangeAspect="1" noChangeArrowheads="1"/>
                  </p:cNvPicPr>
                  <p:nvPr/>
                </p:nvPicPr>
                <p:blipFill>
                  <a:blip r:embed="rId11" cstate="print"/>
                  <a:srcRect/>
                  <a:stretch>
                    <a:fillRect/>
                  </a:stretch>
                </p:blipFill>
                <p:spPr bwMode="auto">
                  <a:xfrm>
                    <a:off x="370" y="136"/>
                    <a:ext cx="5254" cy="694"/>
                  </a:xfrm>
                  <a:prstGeom prst="rect">
                    <a:avLst/>
                  </a:prstGeom>
                  <a:noFill/>
                  <a:ln w="9525">
                    <a:noFill/>
                    <a:miter lim="800000"/>
                    <a:headEnd/>
                    <a:tailEnd/>
                  </a:ln>
                </p:spPr>
              </p:pic>
            </p:grpSp>
            <p:sp>
              <p:nvSpPr>
                <p:cNvPr id="23" name="Text Box 16"/>
                <p:cNvSpPr txBox="1">
                  <a:spLocks noChangeArrowheads="1"/>
                </p:cNvSpPr>
                <p:nvPr/>
              </p:nvSpPr>
              <p:spPr bwMode="auto">
                <a:xfrm>
                  <a:off x="3315466" y="6273272"/>
                  <a:ext cx="1994414" cy="577081"/>
                </a:xfrm>
                <a:prstGeom prst="rect">
                  <a:avLst/>
                </a:prstGeom>
                <a:noFill/>
                <a:ln w="9525">
                  <a:noFill/>
                  <a:miter lim="800000"/>
                  <a:headEnd/>
                  <a:tailEnd/>
                </a:ln>
              </p:spPr>
              <p:txBody>
                <a:bodyPr wrap="square">
                  <a:spAutoFit/>
                </a:bodyPr>
                <a:lstStyle/>
                <a:p>
                  <a:pPr fontAlgn="base">
                    <a:spcBef>
                      <a:spcPct val="0"/>
                    </a:spcBef>
                    <a:spcAft>
                      <a:spcPct val="0"/>
                    </a:spcAft>
                  </a:pPr>
                  <a:r>
                    <a:rPr lang="en-US" b="1" dirty="0" smtClean="0">
                      <a:solidFill>
                        <a:srgbClr val="000000"/>
                      </a:solidFill>
                      <a:latin typeface="Calibri" pitchFamily="34" charset="0"/>
                      <a:cs typeface="Calibri" pitchFamily="34" charset="0"/>
                      <a:sym typeface="Wingdings" pitchFamily="2" charset="2"/>
                    </a:rPr>
                    <a:t>Mortality</a:t>
                  </a:r>
                  <a:r>
                    <a:rPr lang="en-US" sz="2400" b="1" dirty="0" smtClean="0">
                      <a:solidFill>
                        <a:srgbClr val="000000"/>
                      </a:solidFill>
                      <a:latin typeface="Calibri" pitchFamily="34" charset="0"/>
                      <a:cs typeface="Calibri" pitchFamily="34" charset="0"/>
                      <a:sym typeface="Wingdings" pitchFamily="2" charset="2"/>
                    </a:rPr>
                    <a:t></a:t>
                  </a:r>
                  <a:endParaRPr lang="en-US" b="1" dirty="0" smtClean="0">
                    <a:solidFill>
                      <a:srgbClr val="000000"/>
                    </a:solidFill>
                    <a:latin typeface="Calibri" pitchFamily="34" charset="0"/>
                    <a:cs typeface="Calibri" pitchFamily="34" charset="0"/>
                    <a:sym typeface="Wingdings" pitchFamily="2" charset="2"/>
                  </a:endParaRPr>
                </a:p>
              </p:txBody>
            </p:sp>
            <p:sp>
              <p:nvSpPr>
                <p:cNvPr id="22533" name="Text Box 16"/>
                <p:cNvSpPr txBox="1">
                  <a:spLocks noChangeArrowheads="1"/>
                </p:cNvSpPr>
                <p:nvPr/>
              </p:nvSpPr>
              <p:spPr bwMode="auto">
                <a:xfrm>
                  <a:off x="7167098" y="751590"/>
                  <a:ext cx="2087635" cy="577081"/>
                </a:xfrm>
                <a:prstGeom prst="rect">
                  <a:avLst/>
                </a:prstGeom>
                <a:noFill/>
                <a:ln w="9525">
                  <a:noFill/>
                  <a:miter lim="800000"/>
                  <a:headEnd/>
                  <a:tailEnd/>
                </a:ln>
              </p:spPr>
              <p:txBody>
                <a:bodyPr wrap="square">
                  <a:spAutoFit/>
                </a:bodyPr>
                <a:lstStyle/>
                <a:p>
                  <a:pPr fontAlgn="base">
                    <a:spcBef>
                      <a:spcPct val="0"/>
                    </a:spcBef>
                    <a:spcAft>
                      <a:spcPct val="0"/>
                    </a:spcAft>
                  </a:pPr>
                  <a:r>
                    <a:rPr lang="en-US" b="1" dirty="0" smtClean="0">
                      <a:solidFill>
                        <a:srgbClr val="000000"/>
                      </a:solidFill>
                      <a:latin typeface="Calibri" pitchFamily="34" charset="0"/>
                      <a:cs typeface="Calibri" pitchFamily="34" charset="0"/>
                    </a:rPr>
                    <a:t>CVD risk   </a:t>
                  </a:r>
                  <a:r>
                    <a:rPr lang="en-US" sz="2400" b="1" dirty="0" smtClean="0">
                      <a:solidFill>
                        <a:srgbClr val="000000"/>
                      </a:solidFill>
                      <a:latin typeface="Calibri" pitchFamily="34" charset="0"/>
                      <a:cs typeface="Calibri" pitchFamily="34" charset="0"/>
                      <a:sym typeface="Wingdings" pitchFamily="2" charset="2"/>
                    </a:rPr>
                    <a:t></a:t>
                  </a:r>
                  <a:endParaRPr lang="en-US" sz="2400" b="1" dirty="0">
                    <a:solidFill>
                      <a:srgbClr val="000000"/>
                    </a:solidFill>
                    <a:latin typeface="Calibri" pitchFamily="34" charset="0"/>
                    <a:cs typeface="Calibri" pitchFamily="34" charset="0"/>
                    <a:sym typeface="Wingdings" pitchFamily="2" charset="2"/>
                  </a:endParaRPr>
                </a:p>
              </p:txBody>
            </p:sp>
            <p:sp>
              <p:nvSpPr>
                <p:cNvPr id="25" name="TextBox 24" descr="&quot; &quot;"/>
                <p:cNvSpPr txBox="1"/>
                <p:nvPr/>
              </p:nvSpPr>
              <p:spPr>
                <a:xfrm>
                  <a:off x="3225131" y="740766"/>
                  <a:ext cx="2161730" cy="807914"/>
                </a:xfrm>
                <a:prstGeom prst="rect">
                  <a:avLst/>
                </a:prstGeom>
                <a:noFill/>
              </p:spPr>
              <p:txBody>
                <a:bodyPr wrap="none" rtlCol="0">
                  <a:spAutoFit/>
                </a:bodyPr>
                <a:lstStyle/>
                <a:p>
                  <a:pPr algn="ctr" fontAlgn="base">
                    <a:spcBef>
                      <a:spcPct val="0"/>
                    </a:spcBef>
                    <a:spcAft>
                      <a:spcPct val="0"/>
                    </a:spcAft>
                  </a:pPr>
                  <a:r>
                    <a:rPr lang="en-US" b="1" i="1" dirty="0" smtClean="0">
                      <a:solidFill>
                        <a:srgbClr val="000000"/>
                      </a:solidFill>
                      <a:latin typeface="Calibri" pitchFamily="34" charset="0"/>
                      <a:cs typeface="Calibri" pitchFamily="34" charset="0"/>
                    </a:rPr>
                    <a:t>Sleep Deficiency</a:t>
                  </a:r>
                </a:p>
                <a:p>
                  <a:pPr algn="ctr" fontAlgn="base">
                    <a:spcBef>
                      <a:spcPct val="0"/>
                    </a:spcBef>
                    <a:spcAft>
                      <a:spcPct val="0"/>
                    </a:spcAft>
                  </a:pPr>
                  <a:r>
                    <a:rPr lang="en-US" b="1" i="1" dirty="0" smtClean="0">
                      <a:solidFill>
                        <a:srgbClr val="000000"/>
                      </a:solidFill>
                      <a:latin typeface="Calibri" pitchFamily="34" charset="0"/>
                      <a:cs typeface="Calibri" pitchFamily="34" charset="0"/>
                    </a:rPr>
                    <a:t>Sleep Disorder</a:t>
                  </a:r>
                  <a:endParaRPr lang="en-US" b="1" i="1" dirty="0">
                    <a:solidFill>
                      <a:srgbClr val="000000"/>
                    </a:solidFill>
                    <a:latin typeface="Calibri" pitchFamily="34" charset="0"/>
                    <a:cs typeface="Calibri" pitchFamily="34" charset="0"/>
                  </a:endParaRPr>
                </a:p>
              </p:txBody>
            </p:sp>
            <p:sp>
              <p:nvSpPr>
                <p:cNvPr id="22543" name="Text Box 16"/>
                <p:cNvSpPr txBox="1">
                  <a:spLocks noChangeArrowheads="1"/>
                </p:cNvSpPr>
                <p:nvPr/>
              </p:nvSpPr>
              <p:spPr bwMode="auto">
                <a:xfrm>
                  <a:off x="-19603" y="757826"/>
                  <a:ext cx="2399259" cy="923330"/>
                </a:xfrm>
                <a:prstGeom prst="rect">
                  <a:avLst/>
                </a:prstGeom>
                <a:noFill/>
                <a:ln w="9525">
                  <a:noFill/>
                  <a:miter lim="800000"/>
                  <a:headEnd/>
                  <a:tailEnd/>
                </a:ln>
              </p:spPr>
              <p:txBody>
                <a:bodyPr wrap="square">
                  <a:spAutoFit/>
                </a:bodyPr>
                <a:lstStyle/>
                <a:p>
                  <a:pPr fontAlgn="base">
                    <a:spcBef>
                      <a:spcPct val="0"/>
                    </a:spcBef>
                    <a:spcAft>
                      <a:spcPct val="0"/>
                    </a:spcAft>
                  </a:pPr>
                  <a:r>
                    <a:rPr lang="en-US" b="1" dirty="0" smtClean="0">
                      <a:solidFill>
                        <a:srgbClr val="000000"/>
                      </a:solidFill>
                      <a:latin typeface="Calibri" pitchFamily="34" charset="0"/>
                      <a:cs typeface="Calibri" pitchFamily="34" charset="0"/>
                    </a:rPr>
                    <a:t>Stroke risk  </a:t>
                  </a:r>
                  <a:r>
                    <a:rPr lang="en-US" sz="2400" b="1" dirty="0">
                      <a:solidFill>
                        <a:srgbClr val="000000"/>
                      </a:solidFill>
                      <a:latin typeface="Calibri" pitchFamily="34" charset="0"/>
                      <a:cs typeface="Calibri" pitchFamily="34" charset="0"/>
                      <a:sym typeface="Wingdings" pitchFamily="2" charset="2"/>
                    </a:rPr>
                    <a:t></a:t>
                  </a:r>
                </a:p>
                <a:p>
                  <a:pPr fontAlgn="base">
                    <a:spcBef>
                      <a:spcPct val="0"/>
                    </a:spcBef>
                    <a:spcAft>
                      <a:spcPct val="0"/>
                    </a:spcAft>
                  </a:pPr>
                  <a:endParaRPr lang="en-US" b="1" dirty="0" smtClean="0">
                    <a:solidFill>
                      <a:srgbClr val="C00000"/>
                    </a:solidFill>
                    <a:latin typeface="Calibri" pitchFamily="34" charset="0"/>
                    <a:cs typeface="Calibri" pitchFamily="34" charset="0"/>
                    <a:sym typeface="Wingdings" pitchFamily="2" charset="2"/>
                  </a:endParaRPr>
                </a:p>
              </p:txBody>
            </p:sp>
            <p:pic>
              <p:nvPicPr>
                <p:cNvPr id="28" name="Picture 27" descr="&quot; &quot;"/>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t="12934"/>
                <a:stretch/>
              </p:blipFill>
              <p:spPr>
                <a:xfrm>
                  <a:off x="3029345" y="4719705"/>
                  <a:ext cx="2368213" cy="1620064"/>
                </a:xfrm>
                <a:prstGeom prst="rect">
                  <a:avLst/>
                </a:prstGeom>
              </p:spPr>
            </p:pic>
          </p:grpSp>
        </p:grpSp>
      </p:grpSp>
      <p:sp>
        <p:nvSpPr>
          <p:cNvPr id="27" name="Title 2" descr="&quot; &quot;"/>
          <p:cNvSpPr txBox="1">
            <a:spLocks/>
          </p:cNvSpPr>
          <p:nvPr/>
        </p:nvSpPr>
        <p:spPr>
          <a:xfrm>
            <a:off x="293914" y="144463"/>
            <a:ext cx="8422478" cy="846137"/>
          </a:xfrm>
          <a:prstGeom prst="rect">
            <a:avLst/>
          </a:prstGeom>
        </p:spPr>
        <p:txBody>
          <a:bodyPr/>
          <a:lstStyle>
            <a:lvl1pPr algn="l" defTabSz="457200" rtl="0" eaLnBrk="1" latinLnBrk="0" hangingPunct="1">
              <a:spcBef>
                <a:spcPct val="0"/>
              </a:spcBef>
              <a:buNone/>
              <a:defRPr sz="3200" b="0" i="0" kern="1200">
                <a:solidFill>
                  <a:schemeClr val="bg1"/>
                </a:solidFill>
                <a:latin typeface="Arial"/>
                <a:ea typeface="+mj-ea"/>
                <a:cs typeface="Arial"/>
              </a:defRPr>
            </a:lvl1pPr>
          </a:lstStyle>
          <a:p>
            <a:endParaRPr lang="en-US" sz="2800" dirty="0">
              <a:solidFill>
                <a:srgbClr val="FFFFFF"/>
              </a:solidFill>
            </a:endParaRPr>
          </a:p>
        </p:txBody>
      </p:sp>
      <p:sp>
        <p:nvSpPr>
          <p:cNvPr id="7" name="Title 6"/>
          <p:cNvSpPr>
            <a:spLocks noGrp="1"/>
          </p:cNvSpPr>
          <p:nvPr>
            <p:ph type="title" idx="4294967295"/>
          </p:nvPr>
        </p:nvSpPr>
        <p:spPr>
          <a:xfrm>
            <a:off x="1673225" y="152400"/>
            <a:ext cx="7470775" cy="1066800"/>
          </a:xfrm>
        </p:spPr>
        <p:txBody>
          <a:bodyPr/>
          <a:lstStyle/>
          <a:p>
            <a:pPr marL="0" algn="ctr" rtl="0" eaLnBrk="1" latinLnBrk="0" hangingPunct="1">
              <a:spcBef>
                <a:spcPts val="0"/>
              </a:spcBef>
              <a:spcAft>
                <a:spcPts val="0"/>
              </a:spcAft>
            </a:pPr>
            <a:r>
              <a:rPr lang="en-US" sz="4400" b="1" kern="1200" dirty="0" smtClean="0">
                <a:solidFill>
                  <a:srgbClr val="003F72"/>
                </a:solidFill>
                <a:effectLst/>
                <a:latin typeface="Calibri"/>
                <a:ea typeface="+mn-ea"/>
                <a:cs typeface="Calibri"/>
              </a:rPr>
              <a:t>Sleep and Health Outcomes</a:t>
            </a:r>
            <a:endParaRPr lang="en-US" dirty="0"/>
          </a:p>
        </p:txBody>
      </p:sp>
    </p:spTree>
    <p:extLst>
      <p:ext uri="{BB962C8B-B14F-4D97-AF65-F5344CB8AC3E}">
        <p14:creationId xmlns:p14="http://schemas.microsoft.com/office/powerpoint/2010/main" val="18417768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96140" y="5789740"/>
            <a:ext cx="2457981" cy="461665"/>
          </a:xfrm>
          <a:prstGeom prst="rect">
            <a:avLst/>
          </a:prstGeom>
          <a:noFill/>
        </p:spPr>
        <p:txBody>
          <a:bodyPr wrap="none" rtlCol="0">
            <a:spAutoFit/>
          </a:bodyPr>
          <a:lstStyle/>
          <a:p>
            <a:r>
              <a:rPr lang="en-US" sz="2400" b="1" dirty="0" smtClean="0">
                <a:solidFill>
                  <a:srgbClr val="000000"/>
                </a:solidFill>
                <a:latin typeface="Calibri" pitchFamily="34" charset="0"/>
                <a:cs typeface="Calibri" pitchFamily="34" charset="0"/>
              </a:rPr>
              <a:t>Sleep (hours/day)</a:t>
            </a:r>
            <a:endParaRPr lang="en-US" sz="2400" b="1" dirty="0">
              <a:solidFill>
                <a:srgbClr val="000000"/>
              </a:solidFill>
              <a:latin typeface="Calibri" pitchFamily="34" charset="0"/>
              <a:cs typeface="Calibri" pitchFamily="34" charset="0"/>
            </a:endParaRPr>
          </a:p>
        </p:txBody>
      </p:sp>
      <p:grpSp>
        <p:nvGrpSpPr>
          <p:cNvPr id="2" name="Group 1" descr="In the center of the figure, a bar graph indicates that the frequency of obesity is higher in young children sleeping less than 13 hours per night.  A second bar graph in the upper right, indicates that white children obtain more sleep than non-white children.  "/>
          <p:cNvGrpSpPr/>
          <p:nvPr/>
        </p:nvGrpSpPr>
        <p:grpSpPr>
          <a:xfrm>
            <a:off x="1679781" y="1786679"/>
            <a:ext cx="6862836" cy="4082466"/>
            <a:chOff x="1215749" y="1336295"/>
            <a:chExt cx="7625373" cy="4536073"/>
          </a:xfrm>
        </p:grpSpPr>
        <p:pic>
          <p:nvPicPr>
            <p:cNvPr id="3074" name="Picture 2" descr="&quot; &quot;"/>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366" t="3794" r="2576" b="10679"/>
            <a:stretch/>
          </p:blipFill>
          <p:spPr bwMode="auto">
            <a:xfrm>
              <a:off x="1215749" y="1528968"/>
              <a:ext cx="6519059" cy="4343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Chart 15" descr="Graph"/>
            <p:cNvGraphicFramePr/>
            <p:nvPr>
              <p:extLst>
                <p:ext uri="{D42A27DB-BD31-4B8C-83A1-F6EECF244321}">
                  <p14:modId xmlns:p14="http://schemas.microsoft.com/office/powerpoint/2010/main" val="1840399776"/>
                </p:ext>
              </p:extLst>
            </p:nvPr>
          </p:nvGraphicFramePr>
          <p:xfrm>
            <a:off x="5290401" y="1336295"/>
            <a:ext cx="3550721" cy="2162298"/>
          </p:xfrm>
          <a:graphic>
            <a:graphicData uri="http://schemas.openxmlformats.org/drawingml/2006/chart">
              <c:chart xmlns:c="http://schemas.openxmlformats.org/drawingml/2006/chart" xmlns:r="http://schemas.openxmlformats.org/officeDocument/2006/relationships" r:id="rId5"/>
            </a:graphicData>
          </a:graphic>
        </p:graphicFrame>
      </p:grpSp>
      <p:cxnSp>
        <p:nvCxnSpPr>
          <p:cNvPr id="10" name="Straight Connector 9" descr="&quot; &quot;"/>
          <p:cNvCxnSpPr/>
          <p:nvPr/>
        </p:nvCxnSpPr>
        <p:spPr bwMode="auto">
          <a:xfrm>
            <a:off x="2287497" y="3969591"/>
            <a:ext cx="5150533" cy="0"/>
          </a:xfrm>
          <a:prstGeom prst="line">
            <a:avLst/>
          </a:prstGeom>
          <a:solidFill>
            <a:schemeClr val="accent1"/>
          </a:solidFill>
          <a:ln w="22225" cap="flat" cmpd="sng" algn="ctr">
            <a:solidFill>
              <a:srgbClr val="C00000"/>
            </a:solidFill>
            <a:prstDash val="sysDash"/>
            <a:round/>
            <a:headEnd type="none" w="med" len="med"/>
            <a:tailEnd type="none" w="med" len="med"/>
          </a:ln>
          <a:effectLst/>
        </p:spPr>
      </p:cxnSp>
      <p:cxnSp>
        <p:nvCxnSpPr>
          <p:cNvPr id="11" name="Straight Connector 10" descr="&quot; &quot;"/>
          <p:cNvCxnSpPr/>
          <p:nvPr/>
        </p:nvCxnSpPr>
        <p:spPr bwMode="auto">
          <a:xfrm flipV="1">
            <a:off x="2287497" y="2379318"/>
            <a:ext cx="3389972" cy="11922"/>
          </a:xfrm>
          <a:prstGeom prst="line">
            <a:avLst/>
          </a:prstGeom>
          <a:solidFill>
            <a:schemeClr val="accent1"/>
          </a:solidFill>
          <a:ln w="22225" cap="flat" cmpd="sng" algn="ctr">
            <a:solidFill>
              <a:srgbClr val="C00000"/>
            </a:solidFill>
            <a:prstDash val="sysDash"/>
            <a:round/>
            <a:headEnd type="none" w="med" len="med"/>
            <a:tailEnd type="none" w="med" len="med"/>
          </a:ln>
          <a:effectLst/>
        </p:spPr>
      </p:cxnSp>
      <p:sp>
        <p:nvSpPr>
          <p:cNvPr id="3073" name="Text Box 1" descr="&quot; &quot;"/>
          <p:cNvSpPr txBox="1">
            <a:spLocks noChangeArrowheads="1"/>
          </p:cNvSpPr>
          <p:nvPr/>
        </p:nvSpPr>
        <p:spPr bwMode="auto">
          <a:xfrm>
            <a:off x="1376317" y="198817"/>
            <a:ext cx="7640209" cy="9727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a:r>
              <a:rPr lang="en-GB" sz="3600" b="1" dirty="0" smtClean="0">
                <a:solidFill>
                  <a:srgbClr val="003F72"/>
                </a:solidFill>
                <a:latin typeface="Calibri" pitchFamily="34" charset="0"/>
                <a:cs typeface="Calibri" pitchFamily="34" charset="0"/>
              </a:rPr>
              <a:t>  </a:t>
            </a:r>
            <a:endParaRPr lang="en-GB" sz="3600" b="1" dirty="0">
              <a:solidFill>
                <a:srgbClr val="003F72"/>
              </a:solidFill>
              <a:latin typeface="Calibri" pitchFamily="34" charset="0"/>
              <a:cs typeface="Calibri" pitchFamily="34" charset="0"/>
            </a:endParaRPr>
          </a:p>
        </p:txBody>
      </p:sp>
      <p:sp>
        <p:nvSpPr>
          <p:cNvPr id="4" name="Title 3"/>
          <p:cNvSpPr>
            <a:spLocks noGrp="1"/>
          </p:cNvSpPr>
          <p:nvPr>
            <p:ph type="title" idx="4294967295"/>
          </p:nvPr>
        </p:nvSpPr>
        <p:spPr>
          <a:xfrm>
            <a:off x="1673225" y="152400"/>
            <a:ext cx="7470775" cy="1066800"/>
          </a:xfrm>
        </p:spPr>
        <p:txBody>
          <a:bodyPr anchor="t"/>
          <a:lstStyle/>
          <a:p>
            <a:pPr marL="0" algn="ctr" rtl="0" eaLnBrk="1" latinLnBrk="0" hangingPunct="1">
              <a:spcBef>
                <a:spcPts val="0"/>
              </a:spcBef>
              <a:spcAft>
                <a:spcPts val="0"/>
              </a:spcAft>
            </a:pPr>
            <a:r>
              <a:rPr lang="en-GB" sz="3600" b="1" kern="1200" dirty="0" smtClean="0">
                <a:solidFill>
                  <a:srgbClr val="003F72"/>
                </a:solidFill>
                <a:effectLst/>
                <a:latin typeface="Calibri"/>
                <a:ea typeface="+mn-ea"/>
                <a:cs typeface="Calibri"/>
              </a:rPr>
              <a:t>Sleep and Weight Gain in Children:</a:t>
            </a:r>
            <a:endParaRPr lang="en-US" dirty="0" smtClean="0">
              <a:effectLst/>
            </a:endParaRPr>
          </a:p>
          <a:p>
            <a:pPr marL="0" algn="ctr" rtl="0" eaLnBrk="1" latinLnBrk="0" hangingPunct="1">
              <a:spcBef>
                <a:spcPts val="0"/>
              </a:spcBef>
              <a:spcAft>
                <a:spcPts val="0"/>
              </a:spcAft>
            </a:pPr>
            <a:r>
              <a:rPr lang="en-GB" sz="3600" b="1" kern="1200" dirty="0" smtClean="0">
                <a:solidFill>
                  <a:srgbClr val="003F72"/>
                </a:solidFill>
                <a:effectLst/>
                <a:latin typeface="Calibri"/>
                <a:ea typeface="+mn-ea"/>
                <a:cs typeface="Calibri"/>
              </a:rPr>
              <a:t>Racial Disparities</a:t>
            </a:r>
            <a:endParaRPr lang="en-US" dirty="0" smtClean="0">
              <a:effectLst/>
            </a:endParaRPr>
          </a:p>
          <a:p>
            <a:endParaRPr lang="en-US" dirty="0"/>
          </a:p>
        </p:txBody>
      </p:sp>
      <p:sp>
        <p:nvSpPr>
          <p:cNvPr id="12" name="TextBox 11"/>
          <p:cNvSpPr txBox="1"/>
          <p:nvPr/>
        </p:nvSpPr>
        <p:spPr>
          <a:xfrm>
            <a:off x="2612591" y="1828800"/>
            <a:ext cx="3038717" cy="369332"/>
          </a:xfrm>
          <a:prstGeom prst="rect">
            <a:avLst/>
          </a:prstGeom>
          <a:noFill/>
        </p:spPr>
        <p:txBody>
          <a:bodyPr wrap="none" rtlCol="0">
            <a:spAutoFit/>
          </a:bodyPr>
          <a:lstStyle/>
          <a:p>
            <a:r>
              <a:rPr lang="en-US" b="1" dirty="0" smtClean="0">
                <a:solidFill>
                  <a:srgbClr val="000000"/>
                </a:solidFill>
                <a:latin typeface="Calibri" panose="020F0502020204030204" pitchFamily="34" charset="0"/>
                <a:cs typeface="Calibri" panose="020F0502020204030204" pitchFamily="34" charset="0"/>
              </a:rPr>
              <a:t>Sleep Duration During Infancy</a:t>
            </a:r>
            <a:endParaRPr lang="en-US" b="1" dirty="0">
              <a:solidFill>
                <a:srgbClr val="000000"/>
              </a:solidFill>
              <a:latin typeface="Calibri" panose="020F0502020204030204" pitchFamily="34" charset="0"/>
              <a:cs typeface="Calibri" panose="020F0502020204030204" pitchFamily="34" charset="0"/>
            </a:endParaRPr>
          </a:p>
        </p:txBody>
      </p:sp>
      <p:sp>
        <p:nvSpPr>
          <p:cNvPr id="5" name="TextBox 4"/>
          <p:cNvSpPr txBox="1"/>
          <p:nvPr/>
        </p:nvSpPr>
        <p:spPr>
          <a:xfrm>
            <a:off x="2334998" y="6251405"/>
            <a:ext cx="4958525" cy="419025"/>
          </a:xfrm>
          <a:prstGeom prst="rect">
            <a:avLst/>
          </a:prstGeom>
          <a:noFill/>
        </p:spPr>
        <p:txBody>
          <a:bodyPr wrap="square" rtlCol="0">
            <a:spAutoFit/>
          </a:bodyPr>
          <a:lstStyle/>
          <a:p>
            <a:pPr marL="87676" indent="-87676" defTabSz="935205">
              <a:lnSpc>
                <a:spcPct val="93000"/>
              </a:lnSpc>
              <a:spcBef>
                <a:spcPct val="0"/>
              </a:spcBef>
              <a:buSzPct val="45000"/>
              <a:tabLst>
                <a:tab pos="740371" algn="l"/>
                <a:tab pos="1480742" algn="l"/>
                <a:tab pos="2221112" algn="l"/>
                <a:tab pos="2961483" algn="l"/>
                <a:tab pos="3701855" algn="l"/>
                <a:tab pos="4442227" algn="l"/>
                <a:tab pos="5182596" algn="l"/>
              </a:tabLst>
              <a:defRPr/>
            </a:pPr>
            <a:r>
              <a:rPr lang="en-US" sz="1100" b="1" dirty="0">
                <a:solidFill>
                  <a:srgbClr val="000000"/>
                </a:solidFill>
              </a:rPr>
              <a:t>Short Sleep Duration in Infancy and Risk of Childhood Overweight</a:t>
            </a:r>
          </a:p>
          <a:p>
            <a:r>
              <a:rPr lang="en-GB" sz="1100" dirty="0" err="1">
                <a:solidFill>
                  <a:srgbClr val="000000"/>
                </a:solidFill>
                <a:latin typeface="Arial" charset="0"/>
              </a:rPr>
              <a:t>Taveras</a:t>
            </a:r>
            <a:r>
              <a:rPr lang="en-GB" sz="1100" dirty="0">
                <a:solidFill>
                  <a:srgbClr val="000000"/>
                </a:solidFill>
                <a:latin typeface="Arial" charset="0"/>
              </a:rPr>
              <a:t> et al, </a:t>
            </a:r>
            <a:r>
              <a:rPr lang="en-US" sz="1100" dirty="0">
                <a:solidFill>
                  <a:srgbClr val="000000"/>
                </a:solidFill>
                <a:latin typeface="Arial" charset="0"/>
              </a:rPr>
              <a:t>Arch </a:t>
            </a:r>
            <a:r>
              <a:rPr lang="en-US" sz="1100" dirty="0" err="1">
                <a:solidFill>
                  <a:srgbClr val="000000"/>
                </a:solidFill>
                <a:latin typeface="Arial" charset="0"/>
              </a:rPr>
              <a:t>Pediatr</a:t>
            </a:r>
            <a:r>
              <a:rPr lang="en-US" sz="1100" dirty="0">
                <a:solidFill>
                  <a:srgbClr val="000000"/>
                </a:solidFill>
                <a:latin typeface="Arial" charset="0"/>
              </a:rPr>
              <a:t> </a:t>
            </a:r>
            <a:r>
              <a:rPr lang="en-US" sz="1100" dirty="0" err="1">
                <a:solidFill>
                  <a:srgbClr val="000000"/>
                </a:solidFill>
                <a:latin typeface="Arial" charset="0"/>
              </a:rPr>
              <a:t>Adolesc</a:t>
            </a:r>
            <a:r>
              <a:rPr lang="en-US" sz="1100" dirty="0">
                <a:solidFill>
                  <a:srgbClr val="000000"/>
                </a:solidFill>
                <a:latin typeface="Arial" charset="0"/>
              </a:rPr>
              <a:t> Med. 2008 April; 162(4): 305–311. </a:t>
            </a:r>
          </a:p>
        </p:txBody>
      </p:sp>
    </p:spTree>
    <p:extLst>
      <p:ext uri="{BB962C8B-B14F-4D97-AF65-F5344CB8AC3E}">
        <p14:creationId xmlns:p14="http://schemas.microsoft.com/office/powerpoint/2010/main" val="2126808701"/>
      </p:ext>
    </p:extLst>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descr="white background "/>
          <p:cNvSpPr/>
          <p:nvPr/>
        </p:nvSpPr>
        <p:spPr bwMode="auto">
          <a:xfrm>
            <a:off x="0" y="1284021"/>
            <a:ext cx="1370368" cy="48172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sp>
        <p:nvSpPr>
          <p:cNvPr id="33798" name="Rectangle 6"/>
          <p:cNvSpPr>
            <a:spLocks noChangeArrowheads="1"/>
          </p:cNvSpPr>
          <p:nvPr/>
        </p:nvSpPr>
        <p:spPr bwMode="auto">
          <a:xfrm>
            <a:off x="5207861" y="6114906"/>
            <a:ext cx="2607733" cy="609600"/>
          </a:xfrm>
          <a:prstGeom prst="rect">
            <a:avLst/>
          </a:prstGeom>
          <a:solidFill>
            <a:srgbClr val="000000"/>
          </a:solidFill>
          <a:ln w="12700">
            <a:solidFill>
              <a:schemeClr val="tx1"/>
            </a:solidFill>
            <a:miter lim="800000"/>
            <a:headEnd/>
            <a:tailEnd/>
          </a:ln>
        </p:spPr>
        <p:txBody>
          <a:bodyPr wrap="none" anchor="ctr"/>
          <a:lstStyle/>
          <a:p>
            <a:pPr algn="ctr"/>
            <a:r>
              <a:rPr lang="en-US" sz="2400" b="1" dirty="0">
                <a:solidFill>
                  <a:srgbClr val="FFFF00"/>
                </a:solidFill>
                <a:latin typeface="Calibri" pitchFamily="34" charset="0"/>
                <a:cs typeface="Calibri" pitchFamily="34" charset="0"/>
              </a:rPr>
              <a:t>CVD/STROKE</a:t>
            </a:r>
          </a:p>
        </p:txBody>
      </p:sp>
      <p:sp>
        <p:nvSpPr>
          <p:cNvPr id="33794" name="Rectangle 2"/>
          <p:cNvSpPr>
            <a:spLocks noChangeArrowheads="1"/>
          </p:cNvSpPr>
          <p:nvPr/>
        </p:nvSpPr>
        <p:spPr bwMode="auto">
          <a:xfrm>
            <a:off x="4751168" y="4964698"/>
            <a:ext cx="3386667" cy="609600"/>
          </a:xfrm>
          <a:prstGeom prst="rect">
            <a:avLst/>
          </a:prstGeom>
          <a:solidFill>
            <a:srgbClr val="000000"/>
          </a:solidFill>
          <a:ln w="12700">
            <a:solidFill>
              <a:schemeClr val="tx1"/>
            </a:solidFill>
            <a:miter lim="800000"/>
            <a:headEnd/>
            <a:tailEnd/>
          </a:ln>
        </p:spPr>
        <p:txBody>
          <a:bodyPr wrap="none" anchor="ctr"/>
          <a:lstStyle/>
          <a:p>
            <a:pPr algn="ctr"/>
            <a:r>
              <a:rPr lang="en-US" sz="2400" b="1" dirty="0" smtClean="0">
                <a:solidFill>
                  <a:srgbClr val="FFFFFF"/>
                </a:solidFill>
                <a:latin typeface="Calibri" pitchFamily="34" charset="0"/>
                <a:cs typeface="Calibri" pitchFamily="34" charset="0"/>
              </a:rPr>
              <a:t> Poor </a:t>
            </a:r>
            <a:r>
              <a:rPr lang="en-US" sz="2400" b="1" dirty="0">
                <a:solidFill>
                  <a:srgbClr val="FFFFFF"/>
                </a:solidFill>
                <a:latin typeface="Calibri" pitchFamily="34" charset="0"/>
                <a:cs typeface="Calibri" pitchFamily="34" charset="0"/>
              </a:rPr>
              <a:t>Sleep Quality</a:t>
            </a:r>
          </a:p>
        </p:txBody>
      </p:sp>
      <p:sp>
        <p:nvSpPr>
          <p:cNvPr id="33797" name="Rectangle 5"/>
          <p:cNvSpPr>
            <a:spLocks noChangeArrowheads="1"/>
          </p:cNvSpPr>
          <p:nvPr/>
        </p:nvSpPr>
        <p:spPr bwMode="auto">
          <a:xfrm>
            <a:off x="6808944" y="3253042"/>
            <a:ext cx="2133600" cy="1219200"/>
          </a:xfrm>
          <a:prstGeom prst="rect">
            <a:avLst/>
          </a:prstGeom>
          <a:solidFill>
            <a:srgbClr val="FFFF00"/>
          </a:solidFill>
          <a:ln w="12700">
            <a:solidFill>
              <a:schemeClr val="tx1"/>
            </a:solidFill>
            <a:miter lim="800000"/>
            <a:headEnd/>
            <a:tailEnd/>
          </a:ln>
        </p:spPr>
        <p:txBody>
          <a:bodyPr wrap="none" anchor="ctr"/>
          <a:lstStyle/>
          <a:p>
            <a:pPr algn="ctr"/>
            <a:r>
              <a:rPr lang="en-US" sz="2000" b="1" dirty="0">
                <a:solidFill>
                  <a:srgbClr val="000000"/>
                </a:solidFill>
                <a:latin typeface="Calibri" pitchFamily="34" charset="0"/>
                <a:cs typeface="Calibri" pitchFamily="34" charset="0"/>
              </a:rPr>
              <a:t>Shift Work</a:t>
            </a:r>
          </a:p>
          <a:p>
            <a:pPr algn="ctr"/>
            <a:r>
              <a:rPr lang="en-US" sz="2000" b="1" dirty="0">
                <a:solidFill>
                  <a:srgbClr val="000000"/>
                </a:solidFill>
                <a:latin typeface="Calibri" pitchFamily="34" charset="0"/>
                <a:cs typeface="Calibri" pitchFamily="34" charset="0"/>
              </a:rPr>
              <a:t>Stress</a:t>
            </a:r>
          </a:p>
          <a:p>
            <a:pPr algn="ctr"/>
            <a:r>
              <a:rPr lang="en-US" sz="2000" b="1" dirty="0">
                <a:solidFill>
                  <a:srgbClr val="000000"/>
                </a:solidFill>
                <a:latin typeface="Calibri" pitchFamily="34" charset="0"/>
                <a:cs typeface="Calibri" pitchFamily="34" charset="0"/>
              </a:rPr>
              <a:t>Depression</a:t>
            </a:r>
          </a:p>
        </p:txBody>
      </p:sp>
      <p:sp>
        <p:nvSpPr>
          <p:cNvPr id="33796" name="Rectangle 4"/>
          <p:cNvSpPr>
            <a:spLocks noChangeArrowheads="1"/>
          </p:cNvSpPr>
          <p:nvPr/>
        </p:nvSpPr>
        <p:spPr bwMode="auto">
          <a:xfrm>
            <a:off x="3557744" y="3253042"/>
            <a:ext cx="2641600" cy="1219200"/>
          </a:xfrm>
          <a:prstGeom prst="rect">
            <a:avLst/>
          </a:prstGeom>
          <a:solidFill>
            <a:srgbClr val="FFFF00"/>
          </a:solidFill>
          <a:ln w="12700">
            <a:solidFill>
              <a:schemeClr val="tx1"/>
            </a:solidFill>
            <a:miter lim="800000"/>
            <a:headEnd/>
            <a:tailEnd/>
          </a:ln>
        </p:spPr>
        <p:txBody>
          <a:bodyPr wrap="none" anchor="ctr"/>
          <a:lstStyle/>
          <a:p>
            <a:pPr algn="ctr"/>
            <a:r>
              <a:rPr lang="en-US" sz="2000" b="1" dirty="0">
                <a:solidFill>
                  <a:srgbClr val="000000"/>
                </a:solidFill>
                <a:latin typeface="Calibri" pitchFamily="34" charset="0"/>
                <a:cs typeface="Calibri" pitchFamily="34" charset="0"/>
              </a:rPr>
              <a:t>Housing Density</a:t>
            </a:r>
          </a:p>
          <a:p>
            <a:pPr algn="ctr"/>
            <a:r>
              <a:rPr lang="en-US" sz="2000" b="1" dirty="0">
                <a:solidFill>
                  <a:srgbClr val="000000"/>
                </a:solidFill>
                <a:latin typeface="Calibri" pitchFamily="34" charset="0"/>
                <a:cs typeface="Calibri" pitchFamily="34" charset="0"/>
              </a:rPr>
              <a:t>Crime</a:t>
            </a:r>
          </a:p>
          <a:p>
            <a:pPr algn="ctr"/>
            <a:r>
              <a:rPr lang="en-US" sz="2000" b="1" dirty="0">
                <a:solidFill>
                  <a:srgbClr val="000000"/>
                </a:solidFill>
                <a:latin typeface="Calibri" pitchFamily="34" charset="0"/>
                <a:cs typeface="Calibri" pitchFamily="34" charset="0"/>
              </a:rPr>
              <a:t>Noise</a:t>
            </a:r>
          </a:p>
        </p:txBody>
      </p:sp>
      <p:sp>
        <p:nvSpPr>
          <p:cNvPr id="33795" name="Rectangle 3"/>
          <p:cNvSpPr>
            <a:spLocks noChangeArrowheads="1"/>
          </p:cNvSpPr>
          <p:nvPr/>
        </p:nvSpPr>
        <p:spPr bwMode="auto">
          <a:xfrm>
            <a:off x="3574677" y="2384362"/>
            <a:ext cx="5384800" cy="609600"/>
          </a:xfrm>
          <a:prstGeom prst="rect">
            <a:avLst/>
          </a:prstGeom>
          <a:solidFill>
            <a:schemeClr val="tx1"/>
          </a:solidFill>
          <a:ln w="12700">
            <a:solidFill>
              <a:schemeClr val="tx1"/>
            </a:solidFill>
            <a:miter lim="800000"/>
            <a:headEnd/>
            <a:tailEnd/>
          </a:ln>
        </p:spPr>
        <p:txBody>
          <a:bodyPr wrap="none" anchor="ctr"/>
          <a:lstStyle/>
          <a:p>
            <a:pPr algn="ctr"/>
            <a:r>
              <a:rPr lang="en-US" sz="2400" b="1" dirty="0">
                <a:solidFill>
                  <a:srgbClr val="FFFFFF"/>
                </a:solidFill>
                <a:latin typeface="Calibri" pitchFamily="34" charset="0"/>
                <a:cs typeface="Calibri" pitchFamily="34" charset="0"/>
              </a:rPr>
              <a:t>Socioeconomic</a:t>
            </a:r>
            <a:r>
              <a:rPr lang="en-US" sz="2400" b="1" dirty="0">
                <a:solidFill>
                  <a:srgbClr val="000000"/>
                </a:solidFill>
                <a:latin typeface="Calibri" pitchFamily="34" charset="0"/>
                <a:cs typeface="Calibri" pitchFamily="34" charset="0"/>
              </a:rPr>
              <a:t> </a:t>
            </a:r>
            <a:r>
              <a:rPr lang="en-US" sz="2400" b="1" dirty="0">
                <a:solidFill>
                  <a:srgbClr val="FFFFFF"/>
                </a:solidFill>
                <a:latin typeface="Calibri" pitchFamily="34" charset="0"/>
                <a:cs typeface="Calibri" pitchFamily="34" charset="0"/>
              </a:rPr>
              <a:t>Status</a:t>
            </a:r>
          </a:p>
        </p:txBody>
      </p:sp>
      <p:sp>
        <p:nvSpPr>
          <p:cNvPr id="33800" name="Line 8" descr="&quot; &quot;"/>
          <p:cNvSpPr>
            <a:spLocks noChangeShapeType="1"/>
          </p:cNvSpPr>
          <p:nvPr/>
        </p:nvSpPr>
        <p:spPr bwMode="auto">
          <a:xfrm>
            <a:off x="6402544" y="2872042"/>
            <a:ext cx="0" cy="2057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a:endParaRPr lang="en-US" sz="1600">
              <a:solidFill>
                <a:srgbClr val="000000"/>
              </a:solidFill>
              <a:latin typeface="Arial Black" pitchFamily="34" charset="0"/>
            </a:endParaRPr>
          </a:p>
        </p:txBody>
      </p:sp>
      <p:sp>
        <p:nvSpPr>
          <p:cNvPr id="33801" name="Line 9" descr="&quot; &quot;"/>
          <p:cNvSpPr>
            <a:spLocks noChangeShapeType="1"/>
          </p:cNvSpPr>
          <p:nvPr/>
        </p:nvSpPr>
        <p:spPr bwMode="auto">
          <a:xfrm>
            <a:off x="5251078" y="4548442"/>
            <a:ext cx="203200" cy="381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a:endParaRPr lang="en-US" sz="1600">
              <a:solidFill>
                <a:srgbClr val="000000"/>
              </a:solidFill>
              <a:latin typeface="Arial Black" pitchFamily="34" charset="0"/>
            </a:endParaRPr>
          </a:p>
        </p:txBody>
      </p:sp>
      <p:sp>
        <p:nvSpPr>
          <p:cNvPr id="33802" name="Line 10" descr="&quot; &quot;"/>
          <p:cNvSpPr>
            <a:spLocks noChangeShapeType="1"/>
          </p:cNvSpPr>
          <p:nvPr/>
        </p:nvSpPr>
        <p:spPr bwMode="auto">
          <a:xfrm flipH="1">
            <a:off x="7249211" y="4548442"/>
            <a:ext cx="304800" cy="381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a:endParaRPr lang="en-US" sz="1600">
              <a:solidFill>
                <a:srgbClr val="000000"/>
              </a:solidFill>
              <a:latin typeface="Arial Black" pitchFamily="34" charset="0"/>
            </a:endParaRPr>
          </a:p>
        </p:txBody>
      </p:sp>
      <p:sp>
        <p:nvSpPr>
          <p:cNvPr id="33803" name="Line 11" descr="&quot; &quot;"/>
          <p:cNvSpPr>
            <a:spLocks noChangeShapeType="1"/>
          </p:cNvSpPr>
          <p:nvPr/>
        </p:nvSpPr>
        <p:spPr bwMode="auto">
          <a:xfrm flipH="1">
            <a:off x="5183344" y="2795842"/>
            <a:ext cx="237067"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a:endParaRPr lang="en-US" sz="1600">
              <a:solidFill>
                <a:srgbClr val="000000"/>
              </a:solidFill>
              <a:latin typeface="Arial Black" pitchFamily="34" charset="0"/>
            </a:endParaRPr>
          </a:p>
        </p:txBody>
      </p:sp>
      <p:sp>
        <p:nvSpPr>
          <p:cNvPr id="33804" name="Line 12" descr="&quot; &quot;"/>
          <p:cNvSpPr>
            <a:spLocks noChangeShapeType="1"/>
          </p:cNvSpPr>
          <p:nvPr/>
        </p:nvSpPr>
        <p:spPr bwMode="auto">
          <a:xfrm>
            <a:off x="7249211" y="2872042"/>
            <a:ext cx="237067" cy="304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a:endParaRPr lang="en-US" sz="1600">
              <a:solidFill>
                <a:srgbClr val="000000"/>
              </a:solidFill>
              <a:latin typeface="Arial Black" pitchFamily="34" charset="0"/>
            </a:endParaRPr>
          </a:p>
        </p:txBody>
      </p:sp>
      <p:sp>
        <p:nvSpPr>
          <p:cNvPr id="33806" name="Rectangle 14"/>
          <p:cNvSpPr>
            <a:spLocks noChangeArrowheads="1"/>
          </p:cNvSpPr>
          <p:nvPr/>
        </p:nvSpPr>
        <p:spPr bwMode="auto">
          <a:xfrm>
            <a:off x="5996145" y="1774762"/>
            <a:ext cx="2223910" cy="609600"/>
          </a:xfrm>
          <a:prstGeom prst="rect">
            <a:avLst/>
          </a:prstGeom>
          <a:solidFill>
            <a:srgbClr val="C00000"/>
          </a:solidFill>
          <a:ln w="12700">
            <a:solidFill>
              <a:schemeClr val="tx1"/>
            </a:solidFill>
            <a:miter lim="800000"/>
            <a:headEnd/>
            <a:tailEnd/>
          </a:ln>
        </p:spPr>
        <p:txBody>
          <a:bodyPr wrap="none" anchor="ctr"/>
          <a:lstStyle/>
          <a:p>
            <a:pPr algn="ctr"/>
            <a:r>
              <a:rPr lang="en-US" sz="2400" b="1" dirty="0">
                <a:solidFill>
                  <a:srgbClr val="000000"/>
                </a:solidFill>
                <a:latin typeface="Calibri" pitchFamily="34" charset="0"/>
                <a:cs typeface="Calibri" pitchFamily="34" charset="0"/>
              </a:rPr>
              <a:t>Segregation</a:t>
            </a:r>
          </a:p>
        </p:txBody>
      </p:sp>
      <p:sp>
        <p:nvSpPr>
          <p:cNvPr id="33805" name="Rectangle 13"/>
          <p:cNvSpPr>
            <a:spLocks noChangeArrowheads="1"/>
          </p:cNvSpPr>
          <p:nvPr/>
        </p:nvSpPr>
        <p:spPr bwMode="auto">
          <a:xfrm>
            <a:off x="4573744" y="1774762"/>
            <a:ext cx="1422400" cy="609600"/>
          </a:xfrm>
          <a:prstGeom prst="rect">
            <a:avLst/>
          </a:prstGeom>
          <a:solidFill>
            <a:srgbClr val="C00000"/>
          </a:solidFill>
          <a:ln w="12700">
            <a:solidFill>
              <a:schemeClr val="tx1"/>
            </a:solidFill>
            <a:miter lim="800000"/>
            <a:headEnd/>
            <a:tailEnd/>
          </a:ln>
        </p:spPr>
        <p:txBody>
          <a:bodyPr wrap="none" anchor="ctr"/>
          <a:lstStyle/>
          <a:p>
            <a:pPr algn="ctr"/>
            <a:r>
              <a:rPr lang="en-US" sz="2400" b="1" dirty="0">
                <a:solidFill>
                  <a:srgbClr val="000000"/>
                </a:solidFill>
                <a:latin typeface="Calibri" pitchFamily="34" charset="0"/>
                <a:cs typeface="Calibri" pitchFamily="34" charset="0"/>
              </a:rPr>
              <a:t>Racism</a:t>
            </a:r>
          </a:p>
        </p:txBody>
      </p:sp>
      <p:grpSp>
        <p:nvGrpSpPr>
          <p:cNvPr id="2" name="Group 1" descr="Pictures on the left side of the slide depict police officers arresting a young man (top) and a building in a severe state of disrepair (bottom).  "/>
          <p:cNvGrpSpPr/>
          <p:nvPr/>
        </p:nvGrpSpPr>
        <p:grpSpPr>
          <a:xfrm>
            <a:off x="655094" y="1625965"/>
            <a:ext cx="2726055" cy="4473354"/>
            <a:chOff x="423081" y="1246829"/>
            <a:chExt cx="3028950" cy="4970393"/>
          </a:xfrm>
        </p:grpSpPr>
        <p:pic>
          <p:nvPicPr>
            <p:cNvPr id="33807" name="Picture 15" descr="GhettoPhil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81" y="3794062"/>
              <a:ext cx="3028950" cy="24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8" name="Picture 16" descr="urbancri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377" y="1246829"/>
              <a:ext cx="2931421" cy="254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Line 9" descr="&quot; &quot;"/>
          <p:cNvSpPr>
            <a:spLocks noChangeShapeType="1"/>
          </p:cNvSpPr>
          <p:nvPr/>
        </p:nvSpPr>
        <p:spPr bwMode="auto">
          <a:xfrm>
            <a:off x="6402545" y="5663820"/>
            <a:ext cx="0" cy="45108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a:endParaRPr lang="en-US" sz="1600">
              <a:solidFill>
                <a:srgbClr val="000000"/>
              </a:solidFill>
              <a:latin typeface="Arial Black" pitchFamily="34" charset="0"/>
            </a:endParaRPr>
          </a:p>
        </p:txBody>
      </p:sp>
      <p:sp>
        <p:nvSpPr>
          <p:cNvPr id="3" name="Title 2"/>
          <p:cNvSpPr>
            <a:spLocks noGrp="1"/>
          </p:cNvSpPr>
          <p:nvPr>
            <p:ph type="title" idx="4294967295"/>
          </p:nvPr>
        </p:nvSpPr>
        <p:spPr>
          <a:xfrm>
            <a:off x="1673225" y="152400"/>
            <a:ext cx="7470775" cy="1066800"/>
          </a:xfrm>
        </p:spPr>
        <p:txBody>
          <a:bodyPr anchor="t"/>
          <a:lstStyle/>
          <a:p>
            <a:pPr marL="0" algn="ctr" rtl="0" eaLnBrk="1" latinLnBrk="0" hangingPunct="1">
              <a:spcBef>
                <a:spcPts val="0"/>
              </a:spcBef>
              <a:spcAft>
                <a:spcPts val="0"/>
              </a:spcAft>
            </a:pPr>
            <a:r>
              <a:rPr lang="en-US" sz="3600" b="1" kern="1200" dirty="0" smtClean="0">
                <a:solidFill>
                  <a:srgbClr val="003F72"/>
                </a:solidFill>
                <a:effectLst/>
                <a:latin typeface="Calibri"/>
                <a:ea typeface="+mn-ea"/>
                <a:cs typeface="Calibri"/>
              </a:rPr>
              <a:t>Sleep and CVD Disparities: </a:t>
            </a:r>
            <a:endParaRPr lang="en-US" b="1" dirty="0" smtClean="0">
              <a:effectLst/>
            </a:endParaRPr>
          </a:p>
          <a:p>
            <a:pPr marL="0" algn="ctr" rtl="0" eaLnBrk="1" latinLnBrk="0" hangingPunct="1">
              <a:spcBef>
                <a:spcPts val="0"/>
              </a:spcBef>
              <a:spcAft>
                <a:spcPts val="0"/>
              </a:spcAft>
            </a:pPr>
            <a:r>
              <a:rPr lang="en-US" sz="3600" b="1" kern="1200" dirty="0" smtClean="0">
                <a:solidFill>
                  <a:srgbClr val="003F72"/>
                </a:solidFill>
                <a:effectLst/>
                <a:latin typeface="Calibri"/>
                <a:ea typeface="+mn-ea"/>
                <a:cs typeface="Calibri"/>
              </a:rPr>
              <a:t>Social Context and Systems Science</a:t>
            </a:r>
            <a:endParaRPr lang="en-US" b="1" dirty="0" smtClean="0">
              <a:effectLst/>
            </a:endParaRPr>
          </a:p>
          <a:p>
            <a:endParaRPr lang="en-US" b="1" dirty="0"/>
          </a:p>
        </p:txBody>
      </p:sp>
    </p:spTree>
    <p:extLst>
      <p:ext uri="{BB962C8B-B14F-4D97-AF65-F5344CB8AC3E}">
        <p14:creationId xmlns:p14="http://schemas.microsoft.com/office/powerpoint/2010/main" val="1678260278"/>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Calibri" pitchFamily="34" charset="0"/>
              </a:rPr>
              <a:t>Key Takeaways</a:t>
            </a:r>
            <a:endParaRPr lang="en-US" b="1" dirty="0">
              <a:latin typeface="Calibri" pitchFamily="34" charset="0"/>
            </a:endParaRPr>
          </a:p>
        </p:txBody>
      </p:sp>
      <p:sp>
        <p:nvSpPr>
          <p:cNvPr id="3" name="Content Placeholder 2"/>
          <p:cNvSpPr>
            <a:spLocks noGrp="1"/>
          </p:cNvSpPr>
          <p:nvPr>
            <p:ph idx="1"/>
          </p:nvPr>
        </p:nvSpPr>
        <p:spPr>
          <a:xfrm>
            <a:off x="1600200" y="1130969"/>
            <a:ext cx="7086600" cy="5218016"/>
          </a:xfrm>
        </p:spPr>
        <p:txBody>
          <a:bodyPr/>
          <a:lstStyle/>
          <a:p>
            <a:pPr marL="0" indent="0">
              <a:buNone/>
            </a:pPr>
            <a:endParaRPr lang="en-US" dirty="0"/>
          </a:p>
          <a:p>
            <a:pPr lvl="0">
              <a:buClrTx/>
              <a:buFont typeface="Wingdings" pitchFamily="2" charset="2"/>
              <a:buChar char="§"/>
            </a:pPr>
            <a:r>
              <a:rPr lang="en-US" sz="2200" dirty="0"/>
              <a:t>NHLBI maintains a broad portfolio of research to effectively elucidate factors influencing COPD, asthma and sleep.  </a:t>
            </a:r>
          </a:p>
          <a:p>
            <a:pPr lvl="0">
              <a:buClrTx/>
              <a:buFont typeface="Wingdings" pitchFamily="2" charset="2"/>
              <a:buChar char="§"/>
            </a:pPr>
            <a:r>
              <a:rPr lang="en-US" sz="2200" dirty="0"/>
              <a:t>Collaborations among NIH Institutes </a:t>
            </a:r>
            <a:r>
              <a:rPr lang="en-US" sz="2200" dirty="0" smtClean="0"/>
              <a:t>(NHLBI, NIAID</a:t>
            </a:r>
            <a:r>
              <a:rPr lang="en-US" sz="2200" dirty="0"/>
              <a:t>, NIEHS) allows us to maximally leverage resources and broaden the NIH scope</a:t>
            </a:r>
          </a:p>
          <a:p>
            <a:pPr lvl="0">
              <a:buClrTx/>
              <a:buFont typeface="Wingdings" pitchFamily="2" charset="2"/>
              <a:buChar char="§"/>
            </a:pPr>
            <a:r>
              <a:rPr lang="en-US" sz="2200" dirty="0" smtClean="0"/>
              <a:t>We work </a:t>
            </a:r>
            <a:r>
              <a:rPr lang="en-US" sz="2200" dirty="0"/>
              <a:t>with </a:t>
            </a:r>
            <a:r>
              <a:rPr lang="en-US" sz="2200" dirty="0" smtClean="0"/>
              <a:t>our stakeholders to generate evidence, </a:t>
            </a:r>
            <a:r>
              <a:rPr lang="en-US" sz="2200" dirty="0"/>
              <a:t>translate the science, </a:t>
            </a:r>
            <a:r>
              <a:rPr lang="en-US" sz="2200" dirty="0" smtClean="0"/>
              <a:t>increase awareness, and promote </a:t>
            </a:r>
            <a:r>
              <a:rPr lang="en-US" sz="2200" dirty="0"/>
              <a:t>partnerships </a:t>
            </a:r>
            <a:r>
              <a:rPr lang="en-US" sz="2200" dirty="0" smtClean="0"/>
              <a:t>for respiratory </a:t>
            </a:r>
            <a:r>
              <a:rPr lang="en-US" sz="2200" dirty="0"/>
              <a:t>and sleep </a:t>
            </a:r>
            <a:r>
              <a:rPr lang="en-US" sz="2200" dirty="0" smtClean="0"/>
              <a:t>health and attainment </a:t>
            </a:r>
            <a:r>
              <a:rPr lang="en-US" sz="2200" dirty="0"/>
              <a:t>of HP 2020 goals. </a:t>
            </a:r>
          </a:p>
          <a:p>
            <a:pPr marL="0" indent="0">
              <a:buNone/>
            </a:pPr>
            <a:endParaRPr lang="en-US" dirty="0"/>
          </a:p>
          <a:p>
            <a:endParaRPr lang="en-US" dirty="0"/>
          </a:p>
        </p:txBody>
      </p:sp>
    </p:spTree>
    <p:extLst>
      <p:ext uri="{BB962C8B-B14F-4D97-AF65-F5344CB8AC3E}">
        <p14:creationId xmlns:p14="http://schemas.microsoft.com/office/powerpoint/2010/main" val="2043509940"/>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9144000" cy="2286000"/>
          </a:xfrm>
        </p:spPr>
        <p:txBody>
          <a:bodyPr>
            <a:normAutofit/>
          </a:bodyPr>
          <a:lstStyle/>
          <a:p>
            <a:r>
              <a:rPr lang="en-US" dirty="0" smtClean="0"/>
              <a:t>Vikas </a:t>
            </a:r>
            <a:r>
              <a:rPr lang="en-US" dirty="0"/>
              <a:t>Kapil, DO, MPH, </a:t>
            </a:r>
            <a:r>
              <a:rPr lang="en-US" dirty="0" smtClean="0"/>
              <a:t>FACOEM</a:t>
            </a:r>
            <a:r>
              <a:rPr lang="en-US" dirty="0"/>
              <a:t/>
            </a:r>
            <a:br>
              <a:rPr lang="en-US" dirty="0"/>
            </a:br>
            <a:r>
              <a:rPr lang="en-US" sz="2200" dirty="0"/>
              <a:t>Acting Deputy Director </a:t>
            </a:r>
            <a:r>
              <a:rPr lang="en-US" sz="2200" dirty="0" smtClean="0"/>
              <a:t>and Chief </a:t>
            </a:r>
            <a:r>
              <a:rPr lang="en-US" sz="2200" dirty="0"/>
              <a:t>Medical Officer</a:t>
            </a:r>
            <a:br>
              <a:rPr lang="en-US" sz="2200" dirty="0"/>
            </a:br>
            <a:r>
              <a:rPr lang="en-US" sz="2200" dirty="0" smtClean="0"/>
              <a:t>National </a:t>
            </a:r>
            <a:r>
              <a:rPr lang="en-US" sz="2200" dirty="0"/>
              <a:t>Center for Environmental </a:t>
            </a:r>
            <a:r>
              <a:rPr lang="en-US" sz="2200" dirty="0" smtClean="0"/>
              <a:t>Health and </a:t>
            </a:r>
            <a:br>
              <a:rPr lang="en-US" sz="2200" dirty="0" smtClean="0"/>
            </a:br>
            <a:r>
              <a:rPr lang="en-US" sz="2200" dirty="0" smtClean="0"/>
              <a:t>Agency </a:t>
            </a:r>
            <a:r>
              <a:rPr lang="en-US" sz="2200" dirty="0"/>
              <a:t>for Toxic Substances and Disease Registry</a:t>
            </a:r>
            <a:br>
              <a:rPr lang="en-US" sz="2200" dirty="0"/>
            </a:br>
            <a:r>
              <a:rPr lang="en-US" sz="2200" dirty="0" smtClean="0"/>
              <a:t>Centers for Disease Control and Prevention</a:t>
            </a:r>
            <a:endParaRPr lang="en-US" sz="2200" dirty="0"/>
          </a:p>
        </p:txBody>
      </p:sp>
    </p:spTree>
    <p:extLst>
      <p:ext uri="{BB962C8B-B14F-4D97-AF65-F5344CB8AC3E}">
        <p14:creationId xmlns:p14="http://schemas.microsoft.com/office/powerpoint/2010/main" val="29762049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1358900" y="1371600"/>
            <a:ext cx="7620000" cy="5486400"/>
          </a:xfrm>
          <a:prstGeom prst="rect">
            <a:avLst/>
          </a:prstGeom>
        </p:spPr>
        <p:txBody>
          <a:bodyPr>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285750" indent="-285750">
              <a:lnSpc>
                <a:spcPct val="110000"/>
              </a:lnSpc>
              <a:spcBef>
                <a:spcPts val="0"/>
              </a:spcBef>
            </a:pPr>
            <a:r>
              <a:rPr lang="en-US" sz="2600" b="1" dirty="0">
                <a:solidFill>
                  <a:prstClr val="black"/>
                </a:solidFill>
              </a:rPr>
              <a:t>Asthma was responsible for (2010):</a:t>
            </a:r>
          </a:p>
          <a:p>
            <a:pPr marL="804863" lvl="1" indent="-228600">
              <a:spcBef>
                <a:spcPts val="0"/>
              </a:spcBef>
              <a:buClr>
                <a:srgbClr val="000000"/>
              </a:buClr>
              <a:buFontTx/>
              <a:buChar char="–"/>
            </a:pPr>
            <a:r>
              <a:rPr lang="en-US" sz="2000" dirty="0">
                <a:solidFill>
                  <a:srgbClr val="000000"/>
                </a:solidFill>
                <a:ea typeface="Tahoma" pitchFamily="34" charset="0"/>
                <a:cs typeface="Tahoma" pitchFamily="34" charset="0"/>
              </a:rPr>
              <a:t>14.2 million physician office visits</a:t>
            </a:r>
          </a:p>
          <a:p>
            <a:pPr marL="804863" lvl="1" indent="-228600">
              <a:spcBef>
                <a:spcPts val="0"/>
              </a:spcBef>
              <a:buClr>
                <a:srgbClr val="000000"/>
              </a:buClr>
              <a:buFontTx/>
              <a:buChar char="–"/>
            </a:pPr>
            <a:r>
              <a:rPr lang="en-US" sz="2000" dirty="0" smtClean="0">
                <a:solidFill>
                  <a:srgbClr val="000000"/>
                </a:solidFill>
                <a:ea typeface="Tahoma" pitchFamily="34" charset="0"/>
                <a:cs typeface="Tahoma" pitchFamily="34" charset="0"/>
              </a:rPr>
              <a:t>1.8 million </a:t>
            </a:r>
            <a:r>
              <a:rPr lang="en-US" sz="2000" dirty="0">
                <a:solidFill>
                  <a:srgbClr val="000000"/>
                </a:solidFill>
                <a:ea typeface="Tahoma" pitchFamily="34" charset="0"/>
                <a:cs typeface="Tahoma" pitchFamily="34" charset="0"/>
              </a:rPr>
              <a:t>emergency department visits</a:t>
            </a:r>
          </a:p>
          <a:p>
            <a:pPr marL="804863" lvl="1" indent="-228600">
              <a:spcBef>
                <a:spcPts val="0"/>
              </a:spcBef>
              <a:buClr>
                <a:srgbClr val="000000"/>
              </a:buClr>
              <a:buFontTx/>
              <a:buChar char="–"/>
            </a:pPr>
            <a:r>
              <a:rPr lang="en-US" sz="2000" dirty="0">
                <a:solidFill>
                  <a:srgbClr val="000000"/>
                </a:solidFill>
                <a:ea typeface="Tahoma" pitchFamily="34" charset="0"/>
                <a:cs typeface="Tahoma" pitchFamily="34" charset="0"/>
              </a:rPr>
              <a:t>439,000 hospitalizations</a:t>
            </a:r>
          </a:p>
          <a:p>
            <a:pPr marL="804863" lvl="1" indent="-228600">
              <a:spcBef>
                <a:spcPts val="0"/>
              </a:spcBef>
              <a:buClr>
                <a:srgbClr val="000000"/>
              </a:buClr>
              <a:buFontTx/>
              <a:buChar char="–"/>
            </a:pPr>
            <a:r>
              <a:rPr lang="en-US" sz="2000" dirty="0">
                <a:solidFill>
                  <a:srgbClr val="000000"/>
                </a:solidFill>
                <a:ea typeface="Tahoma" pitchFamily="34" charset="0"/>
                <a:cs typeface="Tahoma" pitchFamily="34" charset="0"/>
              </a:rPr>
              <a:t>3,404 deaths</a:t>
            </a:r>
          </a:p>
          <a:p>
            <a:pPr marL="285750" indent="-285750">
              <a:lnSpc>
                <a:spcPct val="110000"/>
              </a:lnSpc>
              <a:spcBef>
                <a:spcPts val="0"/>
              </a:spcBef>
            </a:pPr>
            <a:endParaRPr lang="en-US" sz="2600" b="1" dirty="0" smtClean="0">
              <a:solidFill>
                <a:prstClr val="black"/>
              </a:solidFill>
            </a:endParaRPr>
          </a:p>
          <a:p>
            <a:pPr marL="285750" indent="-285750">
              <a:lnSpc>
                <a:spcPct val="110000"/>
              </a:lnSpc>
              <a:spcBef>
                <a:spcPts val="0"/>
              </a:spcBef>
            </a:pPr>
            <a:r>
              <a:rPr lang="en-US" sz="2600" b="1" dirty="0" smtClean="0">
                <a:solidFill>
                  <a:prstClr val="black"/>
                </a:solidFill>
              </a:rPr>
              <a:t>COPD was responsible for (2010):</a:t>
            </a:r>
          </a:p>
          <a:p>
            <a:pPr marL="804863" lvl="1" indent="-228600">
              <a:buClr>
                <a:srgbClr val="000000"/>
              </a:buClr>
              <a:buFontTx/>
              <a:buChar char="–"/>
            </a:pPr>
            <a:r>
              <a:rPr lang="en-US" sz="2000" dirty="0">
                <a:solidFill>
                  <a:srgbClr val="000000"/>
                </a:solidFill>
                <a:ea typeface="Tahoma" pitchFamily="34" charset="0"/>
                <a:cs typeface="Tahoma" pitchFamily="34" charset="0"/>
              </a:rPr>
              <a:t>1.2 million physician office visits</a:t>
            </a:r>
          </a:p>
          <a:p>
            <a:pPr marL="804863" lvl="1" indent="-228600">
              <a:buClr>
                <a:srgbClr val="000000"/>
              </a:buClr>
              <a:buFontTx/>
              <a:buChar char="–"/>
            </a:pPr>
            <a:r>
              <a:rPr lang="en-US" sz="2000" dirty="0">
                <a:solidFill>
                  <a:srgbClr val="000000"/>
                </a:solidFill>
                <a:ea typeface="Tahoma" pitchFamily="34" charset="0"/>
                <a:cs typeface="Tahoma" pitchFamily="34" charset="0"/>
              </a:rPr>
              <a:t>1.8 million emergency department visits</a:t>
            </a:r>
          </a:p>
          <a:p>
            <a:pPr marL="804863" lvl="1" indent="-228600">
              <a:buClr>
                <a:srgbClr val="000000"/>
              </a:buClr>
              <a:buFontTx/>
              <a:buChar char="–"/>
            </a:pPr>
            <a:r>
              <a:rPr lang="en-US" sz="2000" dirty="0">
                <a:solidFill>
                  <a:srgbClr val="000000"/>
                </a:solidFill>
                <a:ea typeface="Tahoma" pitchFamily="34" charset="0"/>
                <a:cs typeface="Tahoma" pitchFamily="34" charset="0"/>
              </a:rPr>
              <a:t>700,480 hospitalizations </a:t>
            </a:r>
          </a:p>
          <a:p>
            <a:pPr marL="804863" lvl="1" indent="-228600">
              <a:buClr>
                <a:srgbClr val="000000"/>
              </a:buClr>
              <a:buFontTx/>
              <a:buChar char="–"/>
            </a:pPr>
            <a:r>
              <a:rPr lang="en-US" sz="2000" dirty="0">
                <a:solidFill>
                  <a:srgbClr val="000000"/>
                </a:solidFill>
                <a:ea typeface="Tahoma" pitchFamily="34" charset="0"/>
                <a:cs typeface="Tahoma" pitchFamily="34" charset="0"/>
              </a:rPr>
              <a:t>133,660 deaths</a:t>
            </a:r>
          </a:p>
          <a:p>
            <a:pPr marL="563563" lvl="1" indent="-285750">
              <a:lnSpc>
                <a:spcPct val="110000"/>
              </a:lnSpc>
              <a:spcBef>
                <a:spcPts val="0"/>
              </a:spcBef>
            </a:pPr>
            <a:endParaRPr lang="en-US" sz="2600" b="1" dirty="0" smtClean="0">
              <a:solidFill>
                <a:prstClr val="black"/>
              </a:solidFill>
            </a:endParaRPr>
          </a:p>
          <a:p>
            <a:pPr marL="1322387" lvl="3">
              <a:lnSpc>
                <a:spcPct val="110000"/>
              </a:lnSpc>
              <a:spcBef>
                <a:spcPts val="0"/>
              </a:spcBef>
            </a:pPr>
            <a:endParaRPr lang="en-US" sz="2000" dirty="0" smtClean="0">
              <a:solidFill>
                <a:prstClr val="black"/>
              </a:solidFill>
            </a:endParaRPr>
          </a:p>
        </p:txBody>
      </p:sp>
      <p:sp>
        <p:nvSpPr>
          <p:cNvPr id="7" name="Title 2"/>
          <p:cNvSpPr>
            <a:spLocks noGrp="1"/>
          </p:cNvSpPr>
          <p:nvPr>
            <p:ph type="title"/>
          </p:nvPr>
        </p:nvSpPr>
        <p:spPr>
          <a:xfrm>
            <a:off x="1597025" y="152400"/>
            <a:ext cx="7470775" cy="1066800"/>
          </a:xfrm>
        </p:spPr>
        <p:txBody>
          <a:bodyPr/>
          <a:lstStyle/>
          <a:p>
            <a:pPr>
              <a:defRPr/>
            </a:pPr>
            <a:r>
              <a:rPr lang="en-US" b="1" dirty="0">
                <a:ea typeface="Tahoma" pitchFamily="34" charset="0"/>
                <a:cs typeface="Tahoma" pitchFamily="34" charset="0"/>
              </a:rPr>
              <a:t>Overview: </a:t>
            </a:r>
            <a:r>
              <a:rPr lang="en-US" b="1" dirty="0" smtClean="0">
                <a:ea typeface="Tahoma" pitchFamily="34" charset="0"/>
                <a:cs typeface="Tahoma" pitchFamily="34" charset="0"/>
              </a:rPr>
              <a:t>Respiratory Diseases </a:t>
            </a:r>
            <a:endParaRPr lang="en-US" b="1" dirty="0">
              <a:ea typeface="Tahoma" pitchFamily="34" charset="0"/>
              <a:cs typeface="Tahoma" pitchFamily="34" charset="0"/>
            </a:endParaRPr>
          </a:p>
        </p:txBody>
      </p:sp>
      <p:sp>
        <p:nvSpPr>
          <p:cNvPr id="8" name="Text Box 1028"/>
          <p:cNvSpPr txBox="1">
            <a:spLocks noChangeArrowheads="1"/>
          </p:cNvSpPr>
          <p:nvPr/>
        </p:nvSpPr>
        <p:spPr bwMode="auto">
          <a:xfrm>
            <a:off x="1322114" y="6096000"/>
            <a:ext cx="7821886" cy="646331"/>
          </a:xfrm>
          <a:prstGeom prst="rect">
            <a:avLst/>
          </a:prstGeom>
          <a:noFill/>
          <a:ln w="12700">
            <a:noFill/>
            <a:miter lim="800000"/>
            <a:headEnd type="none" w="sm" len="sm"/>
            <a:tailEnd type="none" w="sm" len="sm"/>
          </a:ln>
        </p:spPr>
        <p:txBody>
          <a:bodyPr wrap="square">
            <a:spAutoFit/>
          </a:bodyPr>
          <a:lstStyle/>
          <a:p>
            <a:r>
              <a:rPr lang="en-US" sz="1200" dirty="0" smtClean="0">
                <a:latin typeface="Tahoma" pitchFamily="34" charset="0"/>
                <a:ea typeface="Tahoma" pitchFamily="34" charset="0"/>
                <a:cs typeface="Tahoma" pitchFamily="34" charset="0"/>
              </a:rPr>
              <a:t>SOURCES: </a:t>
            </a:r>
            <a:r>
              <a:rPr lang="en-US" sz="1200" dirty="0">
                <a:latin typeface="Tahoma" pitchFamily="34" charset="0"/>
                <a:ea typeface="Tahoma" pitchFamily="34" charset="0"/>
                <a:cs typeface="Tahoma" pitchFamily="34" charset="0"/>
              </a:rPr>
              <a:t>National Vital Statistics System—Mortality (NVSS-M), National Hospital Discharge Survey (NHDS), National Hospital Ambulatory Medical Care Survey (NHAMCS), National Ambulatory Medical Care Survey (NAMCS</a:t>
            </a:r>
            <a:r>
              <a:rPr lang="en-US" sz="1200" dirty="0" smtClean="0">
                <a:latin typeface="Tahoma" pitchFamily="34" charset="0"/>
                <a:ea typeface="Tahoma" pitchFamily="34" charset="0"/>
                <a:cs typeface="Tahoma" pitchFamily="34" charset="0"/>
              </a:rPr>
              <a:t>)</a:t>
            </a:r>
            <a:endParaRPr lang="en-US" sz="12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4670025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47800" y="1485900"/>
            <a:ext cx="6970713" cy="1362075"/>
          </a:xfrm>
        </p:spPr>
        <p:txBody>
          <a:bodyPr/>
          <a:lstStyle/>
          <a:p>
            <a:r>
              <a:rPr lang="en-US" b="1" dirty="0" smtClean="0">
                <a:ea typeface="Tahoma" pitchFamily="34" charset="0"/>
                <a:cs typeface="Arial" pitchFamily="34" charset="0"/>
              </a:rPr>
              <a:t>CDC </a:t>
            </a:r>
            <a:endParaRPr lang="en-US" b="1" dirty="0">
              <a:ea typeface="Tahoma" pitchFamily="34" charset="0"/>
              <a:cs typeface="Arial" pitchFamily="34" charset="0"/>
            </a:endParaRPr>
          </a:p>
        </p:txBody>
      </p:sp>
      <p:sp>
        <p:nvSpPr>
          <p:cNvPr id="4" name="Content Placeholder 2"/>
          <p:cNvSpPr txBox="1">
            <a:spLocks/>
          </p:cNvSpPr>
          <p:nvPr/>
        </p:nvSpPr>
        <p:spPr bwMode="auto">
          <a:xfrm>
            <a:off x="2362200" y="2286000"/>
            <a:ext cx="64770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6075" lvl="1" indent="-346075" fontAlgn="base">
              <a:spcAft>
                <a:spcPts val="600"/>
              </a:spcAft>
              <a:buClr>
                <a:srgbClr val="97233F"/>
              </a:buClr>
              <a:buFont typeface="Arial" pitchFamily="34" charset="0"/>
              <a:buChar char="■"/>
            </a:pPr>
            <a:r>
              <a:rPr lang="en-US" sz="2400" kern="0" dirty="0" smtClean="0">
                <a:solidFill>
                  <a:srgbClr val="000000"/>
                </a:solidFill>
                <a:latin typeface="Calibri" pitchFamily="34" charset="0"/>
                <a:ea typeface="ＭＳ Ｐゴシック" pitchFamily="-107" charset="-128"/>
                <a:cs typeface="ＭＳ Ｐゴシック"/>
              </a:rPr>
              <a:t>National Center for Environmental Health (NCEH)</a:t>
            </a:r>
          </a:p>
          <a:p>
            <a:pPr marL="803275" lvl="2" indent="-346075" fontAlgn="base">
              <a:spcAft>
                <a:spcPts val="600"/>
              </a:spcAft>
              <a:buClr>
                <a:srgbClr val="97233F"/>
              </a:buClr>
              <a:buFont typeface="Arial" pitchFamily="34" charset="0"/>
              <a:buChar char="•"/>
            </a:pPr>
            <a:r>
              <a:rPr lang="en-US" sz="2400" kern="0" dirty="0" smtClean="0">
                <a:solidFill>
                  <a:srgbClr val="000000"/>
                </a:solidFill>
                <a:latin typeface="Calibri" pitchFamily="34" charset="0"/>
                <a:ea typeface="ＭＳ Ｐゴシック" pitchFamily="-107" charset="-128"/>
                <a:cs typeface="ＭＳ Ｐゴシック"/>
              </a:rPr>
              <a:t>Asthma</a:t>
            </a:r>
          </a:p>
          <a:p>
            <a:pPr marL="346075" lvl="1" indent="-346075" fontAlgn="base">
              <a:spcAft>
                <a:spcPts val="600"/>
              </a:spcAft>
              <a:buClr>
                <a:srgbClr val="97233F"/>
              </a:buClr>
              <a:buFont typeface="Arial" pitchFamily="34" charset="0"/>
              <a:buChar char="■"/>
            </a:pPr>
            <a:r>
              <a:rPr lang="en-US" sz="2400" kern="0" dirty="0" smtClean="0">
                <a:solidFill>
                  <a:srgbClr val="000000"/>
                </a:solidFill>
                <a:latin typeface="Calibri" pitchFamily="34" charset="0"/>
                <a:ea typeface="ＭＳ Ｐゴシック" pitchFamily="-107" charset="-128"/>
                <a:cs typeface="ＭＳ Ｐゴシック"/>
              </a:rPr>
              <a:t>National Center for Chronic Disease Prevention and Health Promotion (NCCDPHP)</a:t>
            </a:r>
          </a:p>
          <a:p>
            <a:pPr marL="800100" lvl="2" indent="-342900" fontAlgn="base">
              <a:spcAft>
                <a:spcPts val="600"/>
              </a:spcAft>
              <a:buClr>
                <a:srgbClr val="97233F"/>
              </a:buClr>
              <a:buFont typeface="Arial" pitchFamily="34" charset="0"/>
              <a:buChar char="•"/>
            </a:pPr>
            <a:r>
              <a:rPr lang="en-US" sz="2400" kern="0" dirty="0" smtClean="0">
                <a:solidFill>
                  <a:srgbClr val="000000"/>
                </a:solidFill>
                <a:latin typeface="Calibri" pitchFamily="34" charset="0"/>
                <a:ea typeface="ＭＳ Ｐゴシック" pitchFamily="-107" charset="-128"/>
                <a:cs typeface="ＭＳ Ｐゴシック"/>
              </a:rPr>
              <a:t>Asthma, COPD and Sleep </a:t>
            </a:r>
          </a:p>
          <a:p>
            <a:pPr marL="346075" lvl="1" indent="-346075" fontAlgn="base">
              <a:spcAft>
                <a:spcPts val="600"/>
              </a:spcAft>
              <a:buClr>
                <a:srgbClr val="97233F"/>
              </a:buClr>
              <a:buFont typeface="Arial" pitchFamily="34" charset="0"/>
              <a:buChar char="■"/>
            </a:pPr>
            <a:r>
              <a:rPr lang="en-US" sz="2400" kern="0" dirty="0" smtClean="0">
                <a:solidFill>
                  <a:srgbClr val="000000"/>
                </a:solidFill>
                <a:latin typeface="Calibri" pitchFamily="34" charset="0"/>
                <a:ea typeface="ＭＳ Ｐゴシック" pitchFamily="-107" charset="-128"/>
                <a:cs typeface="ＭＳ Ｐゴシック"/>
              </a:rPr>
              <a:t>National Institute for Occupational Safety and Health (NIOSH)</a:t>
            </a:r>
          </a:p>
          <a:p>
            <a:pPr marL="800100" lvl="2" indent="-342900" fontAlgn="base">
              <a:spcAft>
                <a:spcPts val="600"/>
              </a:spcAft>
              <a:buClr>
                <a:srgbClr val="97233F"/>
              </a:buClr>
              <a:buFont typeface="Arial" pitchFamily="34" charset="0"/>
              <a:buChar char="•"/>
            </a:pPr>
            <a:r>
              <a:rPr lang="en-US" sz="2400" kern="0" dirty="0" smtClean="0">
                <a:solidFill>
                  <a:srgbClr val="000000"/>
                </a:solidFill>
                <a:latin typeface="Calibri" pitchFamily="34" charset="0"/>
                <a:ea typeface="ＭＳ Ｐゴシック" pitchFamily="-107" charset="-128"/>
                <a:cs typeface="ＭＳ Ｐゴシック"/>
              </a:rPr>
              <a:t>Asthma, COPD and Sleep</a:t>
            </a:r>
          </a:p>
        </p:txBody>
      </p:sp>
      <p:sp>
        <p:nvSpPr>
          <p:cNvPr id="5" name="TextBox 4"/>
          <p:cNvSpPr txBox="1"/>
          <p:nvPr/>
        </p:nvSpPr>
        <p:spPr>
          <a:xfrm>
            <a:off x="1447800" y="381000"/>
            <a:ext cx="7391400" cy="584775"/>
          </a:xfrm>
          <a:prstGeom prst="rect">
            <a:avLst/>
          </a:prstGeom>
          <a:noFill/>
        </p:spPr>
        <p:txBody>
          <a:bodyPr wrap="square" rtlCol="0">
            <a:spAutoFit/>
          </a:bodyPr>
          <a:lstStyle/>
          <a:p>
            <a:r>
              <a:rPr lang="en-US" sz="3200" dirty="0" smtClean="0">
                <a:solidFill>
                  <a:srgbClr val="002060"/>
                </a:solidFill>
                <a:latin typeface="Arial Black" panose="020B0A04020102020204" pitchFamily="34" charset="0"/>
              </a:rPr>
              <a:t>Sleep and Respiratory Diseases</a:t>
            </a:r>
            <a:endParaRPr lang="en-US" sz="3200"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33653778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white background "/>
          <p:cNvSpPr/>
          <p:nvPr/>
        </p:nvSpPr>
        <p:spPr bwMode="auto">
          <a:xfrm>
            <a:off x="0" y="1284021"/>
            <a:ext cx="1370368" cy="48172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smtClean="0">
              <a:solidFill>
                <a:srgbClr val="000000"/>
              </a:solidFill>
              <a:latin typeface="Arial" charset="0"/>
            </a:endParaRPr>
          </a:p>
        </p:txBody>
      </p:sp>
      <p:sp>
        <p:nvSpPr>
          <p:cNvPr id="7" name="Text Placeholder 6"/>
          <p:cNvSpPr>
            <a:spLocks noGrp="1"/>
          </p:cNvSpPr>
          <p:nvPr>
            <p:ph type="body" sz="quarter" idx="15"/>
          </p:nvPr>
        </p:nvSpPr>
        <p:spPr>
          <a:xfrm>
            <a:off x="1371600" y="6172200"/>
            <a:ext cx="4953000" cy="368173"/>
          </a:xfrm>
        </p:spPr>
        <p:txBody>
          <a:bodyPr/>
          <a:lstStyle/>
          <a:p>
            <a:r>
              <a:rPr lang="en-US" b="1" dirty="0"/>
              <a:t>* Global PROMIS </a:t>
            </a:r>
            <a:r>
              <a:rPr lang="en-US" b="1" dirty="0" smtClean="0"/>
              <a:t>scale               </a:t>
            </a:r>
            <a:r>
              <a:rPr lang="en-US" dirty="0">
                <a:latin typeface="Baskerville Old Face" pitchFamily="18" charset="0"/>
              </a:rPr>
              <a:t>I</a:t>
            </a:r>
            <a:r>
              <a:rPr lang="en-US" b="1" dirty="0">
                <a:latin typeface="Baskerville Old Face" pitchFamily="18" charset="0"/>
              </a:rPr>
              <a:t>  </a:t>
            </a:r>
            <a:r>
              <a:rPr lang="en-US" b="1" dirty="0">
                <a:latin typeface="Arial" pitchFamily="34" charset="0"/>
                <a:cs typeface="Arial" pitchFamily="34" charset="0"/>
              </a:rPr>
              <a:t>Confidence Interval</a:t>
            </a:r>
            <a:endParaRPr lang="en-US" dirty="0">
              <a:latin typeface="Arial" pitchFamily="34" charset="0"/>
              <a:cs typeface="Arial" pitchFamily="34" charset="0"/>
            </a:endParaRPr>
          </a:p>
          <a:p>
            <a:endParaRPr lang="en-US" dirty="0"/>
          </a:p>
        </p:txBody>
      </p:sp>
      <p:sp>
        <p:nvSpPr>
          <p:cNvPr id="3" name="Title 2"/>
          <p:cNvSpPr>
            <a:spLocks noGrp="1"/>
          </p:cNvSpPr>
          <p:nvPr>
            <p:ph type="title"/>
          </p:nvPr>
        </p:nvSpPr>
        <p:spPr>
          <a:xfrm>
            <a:off x="1447800" y="228600"/>
            <a:ext cx="7467600" cy="838200"/>
          </a:xfrm>
        </p:spPr>
        <p:txBody>
          <a:bodyPr>
            <a:normAutofit fontScale="90000"/>
          </a:bodyPr>
          <a:lstStyle/>
          <a:p>
            <a:r>
              <a:rPr lang="en-US" sz="2800" b="1" dirty="0">
                <a:solidFill>
                  <a:srgbClr val="002060"/>
                </a:solidFill>
              </a:rPr>
              <a:t>Adults Reporting Good or Better Physical and Mental Health*   United States, </a:t>
            </a:r>
            <a:r>
              <a:rPr lang="en-US" sz="2800" b="1" dirty="0" smtClean="0">
                <a:solidFill>
                  <a:srgbClr val="002060"/>
                </a:solidFill>
              </a:rPr>
              <a:t>2010</a:t>
            </a:r>
            <a:endParaRPr lang="en-US" sz="2800" dirty="0"/>
          </a:p>
        </p:txBody>
      </p:sp>
      <p:sp>
        <p:nvSpPr>
          <p:cNvPr id="5" name="Text Placeholder 4"/>
          <p:cNvSpPr>
            <a:spLocks noGrp="1"/>
          </p:cNvSpPr>
          <p:nvPr>
            <p:ph type="body" sz="quarter" idx="13"/>
          </p:nvPr>
        </p:nvSpPr>
        <p:spPr>
          <a:xfrm>
            <a:off x="1406435" y="6400800"/>
            <a:ext cx="6365965" cy="304800"/>
          </a:xfrm>
        </p:spPr>
        <p:txBody>
          <a:bodyPr/>
          <a:lstStyle/>
          <a:p>
            <a:r>
              <a:rPr lang="en-US" b="1" dirty="0"/>
              <a:t>National Health Interview Survey: United States, 2010 </a:t>
            </a:r>
            <a:endParaRPr lang="en-US" dirty="0"/>
          </a:p>
        </p:txBody>
      </p:sp>
      <p:sp>
        <p:nvSpPr>
          <p:cNvPr id="9" name="Rectangle 8" descr="white background "/>
          <p:cNvSpPr/>
          <p:nvPr/>
        </p:nvSpPr>
        <p:spPr bwMode="auto">
          <a:xfrm>
            <a:off x="7913332" y="6172200"/>
            <a:ext cx="1217968" cy="685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smtClean="0">
              <a:solidFill>
                <a:srgbClr val="000000"/>
              </a:solidFill>
              <a:latin typeface="Arial" charset="0"/>
            </a:endParaRPr>
          </a:p>
        </p:txBody>
      </p:sp>
      <p:pic>
        <p:nvPicPr>
          <p:cNvPr id="1026" name="Picture 2" descr="Table showing adults o report good or better physical and mental heal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5400"/>
            <a:ext cx="8229600" cy="4733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6930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152400"/>
            <a:ext cx="7546848" cy="1066800"/>
          </a:xfrm>
        </p:spPr>
        <p:txBody>
          <a:bodyPr>
            <a:noAutofit/>
          </a:bodyPr>
          <a:lstStyle/>
          <a:p>
            <a:pPr>
              <a:spcBef>
                <a:spcPts val="0"/>
              </a:spcBef>
            </a:pPr>
            <a:r>
              <a:rPr lang="en-US" sz="2300" dirty="0" smtClean="0"/>
              <a:t>NCEH: America Breathing Easier Since 1999 </a:t>
            </a:r>
            <a:br>
              <a:rPr lang="en-US" sz="2300" dirty="0" smtClean="0"/>
            </a:br>
            <a:r>
              <a:rPr lang="en-US" sz="2300" dirty="0" smtClean="0"/>
              <a:t>CDC’s National Asthma Control Program</a:t>
            </a:r>
            <a:endParaRPr lang="en-US" sz="2300" dirty="0"/>
          </a:p>
        </p:txBody>
      </p:sp>
      <p:pic>
        <p:nvPicPr>
          <p:cNvPr id="9" name="Picture 8" descr="Logos of the United States Department of Health and Human Services and Centers for Disease Control and Prevention&#10;"/>
          <p:cNvPicPr>
            <a:picLocks noChangeAspect="1"/>
          </p:cNvPicPr>
          <p:nvPr/>
        </p:nvPicPr>
        <p:blipFill>
          <a:blip r:embed="rId3" cstate="print"/>
          <a:stretch>
            <a:fillRect/>
          </a:stretch>
        </p:blipFill>
        <p:spPr>
          <a:xfrm>
            <a:off x="8763000" y="6477000"/>
            <a:ext cx="190500" cy="190500"/>
          </a:xfrm>
          <a:prstGeom prst="rect">
            <a:avLst/>
          </a:prstGeom>
        </p:spPr>
      </p:pic>
      <p:pic>
        <p:nvPicPr>
          <p:cNvPr id="10" name="Picture 6" descr="children playing"/>
          <p:cNvPicPr>
            <a:picLocks noChangeAspect="1" noChangeArrowheads="1"/>
          </p:cNvPicPr>
          <p:nvPr/>
        </p:nvPicPr>
        <p:blipFill>
          <a:blip r:embed="rId4" cstate="print"/>
          <a:srcRect/>
          <a:stretch>
            <a:fillRect/>
          </a:stretch>
        </p:blipFill>
        <p:spPr bwMode="auto">
          <a:xfrm>
            <a:off x="2472690" y="2070655"/>
            <a:ext cx="4994910" cy="3339545"/>
          </a:xfrm>
          <a:prstGeom prst="rect">
            <a:avLst/>
          </a:prstGeom>
          <a:noFill/>
          <a:ln w="9525">
            <a:noFill/>
            <a:miter lim="800000"/>
            <a:headEnd/>
            <a:tailEnd/>
          </a:ln>
        </p:spPr>
      </p:pic>
    </p:spTree>
    <p:extLst>
      <p:ext uri="{BB962C8B-B14F-4D97-AF65-F5344CB8AC3E}">
        <p14:creationId xmlns:p14="http://schemas.microsoft.com/office/powerpoint/2010/main" val="4124067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a:xfrm>
            <a:off x="1447800" y="304800"/>
            <a:ext cx="76962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en-US" sz="2400" dirty="0" smtClean="0"/>
              <a:t>NCEH: Reducing the Burden from Asthma</a:t>
            </a:r>
            <a:br>
              <a:rPr lang="en-US" sz="2400" dirty="0" smtClean="0"/>
            </a:br>
            <a:r>
              <a:rPr lang="en-US" sz="2400" dirty="0" smtClean="0"/>
              <a:t>CDC’s National Asthma Control Program</a:t>
            </a:r>
          </a:p>
        </p:txBody>
      </p:sp>
      <p:sp>
        <p:nvSpPr>
          <p:cNvPr id="23555" name="Content Placeholder 2"/>
          <p:cNvSpPr>
            <a:spLocks noGrp="1"/>
          </p:cNvSpPr>
          <p:nvPr>
            <p:ph idx="1"/>
          </p:nvPr>
        </p:nvSpPr>
        <p:spPr bwMode="auto">
          <a:xfrm>
            <a:off x="1524000" y="1447800"/>
            <a:ext cx="7162800" cy="510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pitchFamily="2" charset="2"/>
              <a:buNone/>
            </a:pPr>
            <a:r>
              <a:rPr lang="en-US" dirty="0" smtClean="0">
                <a:solidFill>
                  <a:schemeClr val="tx1"/>
                </a:solidFill>
              </a:rPr>
              <a:t>A Public Health Approach Since 1999:</a:t>
            </a:r>
          </a:p>
          <a:p>
            <a:pPr eaLnBrk="1" hangingPunct="1">
              <a:buClr>
                <a:srgbClr val="97233F"/>
              </a:buClr>
              <a:buSzPct val="146000"/>
              <a:buFont typeface="Wingdings" pitchFamily="2" charset="2"/>
              <a:buChar char="§"/>
            </a:pPr>
            <a:r>
              <a:rPr lang="en-US" dirty="0" smtClean="0">
                <a:solidFill>
                  <a:schemeClr val="tx1"/>
                </a:solidFill>
              </a:rPr>
              <a:t>Surveillance</a:t>
            </a:r>
          </a:p>
          <a:p>
            <a:pPr lvl="1" eaLnBrk="1" hangingPunct="1">
              <a:buClrTx/>
            </a:pPr>
            <a:r>
              <a:rPr lang="en-US" sz="1800" dirty="0" smtClean="0">
                <a:solidFill>
                  <a:schemeClr val="tx1"/>
                </a:solidFill>
              </a:rPr>
              <a:t>National and state level data</a:t>
            </a:r>
          </a:p>
          <a:p>
            <a:pPr lvl="1" eaLnBrk="1" hangingPunct="1">
              <a:buClrTx/>
            </a:pPr>
            <a:r>
              <a:rPr lang="en-US" sz="1800" dirty="0" smtClean="0">
                <a:solidFill>
                  <a:schemeClr val="tx1"/>
                </a:solidFill>
              </a:rPr>
              <a:t>Asthma Call-back Survey</a:t>
            </a:r>
          </a:p>
          <a:p>
            <a:pPr eaLnBrk="1" hangingPunct="1">
              <a:buClr>
                <a:srgbClr val="97233F"/>
              </a:buClr>
              <a:buSzPct val="152000"/>
              <a:buFont typeface="Wingdings" pitchFamily="2" charset="2"/>
              <a:buChar char="§"/>
            </a:pPr>
            <a:r>
              <a:rPr lang="en-US" dirty="0" smtClean="0">
                <a:solidFill>
                  <a:schemeClr val="tx1"/>
                </a:solidFill>
              </a:rPr>
              <a:t>Partnerships</a:t>
            </a:r>
          </a:p>
          <a:p>
            <a:pPr lvl="1" eaLnBrk="1" hangingPunct="1">
              <a:buSzTx/>
            </a:pPr>
            <a:r>
              <a:rPr lang="en-US" sz="1800" dirty="0" smtClean="0">
                <a:solidFill>
                  <a:schemeClr val="tx1"/>
                </a:solidFill>
              </a:rPr>
              <a:t>34 states, Washington D.C., and Puerto Rico</a:t>
            </a:r>
          </a:p>
          <a:p>
            <a:pPr lvl="1" eaLnBrk="1" hangingPunct="1">
              <a:buSzTx/>
            </a:pPr>
            <a:r>
              <a:rPr lang="en-US" sz="1800" dirty="0" smtClean="0">
                <a:solidFill>
                  <a:schemeClr val="tx1"/>
                </a:solidFill>
              </a:rPr>
              <a:t>Non-governmental organizations</a:t>
            </a:r>
          </a:p>
          <a:p>
            <a:pPr lvl="1" eaLnBrk="1" hangingPunct="1">
              <a:buSzTx/>
            </a:pPr>
            <a:r>
              <a:rPr lang="en-US" sz="1800" dirty="0" smtClean="0">
                <a:solidFill>
                  <a:schemeClr val="tx1"/>
                </a:solidFill>
              </a:rPr>
              <a:t>Federal agencies</a:t>
            </a:r>
          </a:p>
          <a:p>
            <a:pPr eaLnBrk="1" hangingPunct="1">
              <a:buClr>
                <a:srgbClr val="97233F"/>
              </a:buClr>
              <a:buSzPct val="152000"/>
              <a:buFont typeface="Wingdings" pitchFamily="2" charset="2"/>
              <a:buChar char="§"/>
            </a:pPr>
            <a:r>
              <a:rPr lang="en-US" dirty="0" smtClean="0">
                <a:solidFill>
                  <a:schemeClr val="tx1"/>
                </a:solidFill>
              </a:rPr>
              <a:t>Interventions and Evaluation</a:t>
            </a:r>
          </a:p>
          <a:p>
            <a:pPr lvl="1" eaLnBrk="1" hangingPunct="1">
              <a:buSzTx/>
            </a:pPr>
            <a:r>
              <a:rPr lang="en-US" sz="1800" dirty="0" smtClean="0">
                <a:solidFill>
                  <a:schemeClr val="tx1"/>
                </a:solidFill>
              </a:rPr>
              <a:t>Self-management education</a:t>
            </a:r>
          </a:p>
          <a:p>
            <a:pPr lvl="1" eaLnBrk="1" hangingPunct="1">
              <a:buSzTx/>
            </a:pPr>
            <a:r>
              <a:rPr lang="en-US" sz="1800" dirty="0" smtClean="0">
                <a:solidFill>
                  <a:schemeClr val="tx1"/>
                </a:solidFill>
              </a:rPr>
              <a:t>Health care provider education</a:t>
            </a:r>
          </a:p>
          <a:p>
            <a:pPr lvl="1" eaLnBrk="1" hangingPunct="1">
              <a:buSzTx/>
            </a:pPr>
            <a:r>
              <a:rPr lang="en-US" sz="1800" dirty="0" smtClean="0">
                <a:solidFill>
                  <a:schemeClr val="tx1"/>
                </a:solidFill>
              </a:rPr>
              <a:t>Environmental management</a:t>
            </a:r>
          </a:p>
          <a:p>
            <a:pPr lvl="1" eaLnBrk="1" hangingPunct="1">
              <a:buSzTx/>
            </a:pPr>
            <a:r>
              <a:rPr lang="en-US" sz="1800" dirty="0" smtClean="0">
                <a:solidFill>
                  <a:schemeClr val="tx1"/>
                </a:solidFill>
              </a:rPr>
              <a:t>School-based programs</a:t>
            </a:r>
          </a:p>
          <a:p>
            <a:pPr lvl="1" eaLnBrk="1" hangingPunct="1">
              <a:buSzTx/>
              <a:buFont typeface="Wingdings" pitchFamily="2" charset="2"/>
              <a:buNone/>
            </a:pPr>
            <a:endParaRPr lang="en-US" dirty="0" smtClean="0"/>
          </a:p>
        </p:txBody>
      </p:sp>
      <p:pic>
        <p:nvPicPr>
          <p:cNvPr id="6" name="Content Placeholder 14" descr="ribbon design 2011-5.jpg&#10;there is an image of a blue ribbon with the word &quot;asthma&quot; on one tail." title="ribbon design 2011-5.jpg"/>
          <p:cNvPicPr>
            <a:picLocks noChangeAspect="1"/>
          </p:cNvPicPr>
          <p:nvPr/>
        </p:nvPicPr>
        <p:blipFill>
          <a:blip r:embed="rId3"/>
          <a:srcRect t="2063"/>
          <a:stretch>
            <a:fillRect/>
          </a:stretch>
        </p:blipFill>
        <p:spPr>
          <a:xfrm>
            <a:off x="7315200" y="1676400"/>
            <a:ext cx="1219200" cy="17546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36458976"/>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524000" y="228600"/>
            <a:ext cx="7467600" cy="884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200" b="1" dirty="0" smtClean="0"/>
              <a:t>NCEH: National Asthma Surveillance</a:t>
            </a:r>
          </a:p>
        </p:txBody>
      </p:sp>
      <p:sp>
        <p:nvSpPr>
          <p:cNvPr id="24579" name="Rectangle 3"/>
          <p:cNvSpPr>
            <a:spLocks noGrp="1" noChangeArrowheads="1"/>
          </p:cNvSpPr>
          <p:nvPr>
            <p:ph type="body" idx="1"/>
          </p:nvPr>
        </p:nvSpPr>
        <p:spPr bwMode="auto">
          <a:xfrm>
            <a:off x="1371600" y="1905000"/>
            <a:ext cx="5791200" cy="3733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800" dirty="0" smtClean="0"/>
              <a:t>Prevalence</a:t>
            </a:r>
          </a:p>
          <a:p>
            <a:r>
              <a:rPr lang="en-US" sz="2800" dirty="0" smtClean="0"/>
              <a:t>Mortality</a:t>
            </a:r>
          </a:p>
          <a:p>
            <a:r>
              <a:rPr lang="en-US" sz="2800" dirty="0" smtClean="0"/>
              <a:t>Hospitalization</a:t>
            </a:r>
          </a:p>
          <a:p>
            <a:r>
              <a:rPr lang="en-US" sz="2800" dirty="0" smtClean="0"/>
              <a:t>Outpatient visits</a:t>
            </a:r>
          </a:p>
          <a:p>
            <a:r>
              <a:rPr lang="en-US" sz="2800" dirty="0" smtClean="0"/>
              <a:t>ED visits</a:t>
            </a:r>
          </a:p>
          <a:p>
            <a:r>
              <a:rPr lang="en-US" sz="2800" dirty="0" smtClean="0"/>
              <a:t>Physician office visits</a:t>
            </a:r>
          </a:p>
        </p:txBody>
      </p:sp>
      <p:pic>
        <p:nvPicPr>
          <p:cNvPr id="2051" name="Picture 3" descr="there is a picture of the cover of the report that is being described." title="report cover"/>
          <p:cNvPicPr>
            <a:picLocks noChangeAspect="1" noChangeArrowheads="1"/>
          </p:cNvPicPr>
          <p:nvPr/>
        </p:nvPicPr>
        <p:blipFill>
          <a:blip r:embed="rId3" cstate="print">
            <a:lum bright="-20000" contrast="40000"/>
            <a:extLst>
              <a:ext uri="{28A0092B-C50C-407E-A947-70E740481C1C}">
                <a14:useLocalDpi xmlns:a14="http://schemas.microsoft.com/office/drawing/2010/main" val="0"/>
              </a:ext>
            </a:extLst>
          </a:blip>
          <a:srcRect/>
          <a:stretch>
            <a:fillRect/>
          </a:stretch>
        </p:blipFill>
        <p:spPr bwMode="auto">
          <a:xfrm>
            <a:off x="5410200" y="1752600"/>
            <a:ext cx="3009858" cy="3895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6548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8229600" cy="558140"/>
          </a:xfrm>
        </p:spPr>
        <p:txBody>
          <a:bodyPr>
            <a:normAutofit fontScale="90000"/>
          </a:bodyPr>
          <a:lstStyle/>
          <a:p>
            <a:r>
              <a:rPr lang="en-US" dirty="0" smtClean="0"/>
              <a:t>Asthma ED visits and population and risk-based Rates.</a:t>
            </a:r>
            <a:endParaRPr lang="en-US" dirty="0"/>
          </a:p>
        </p:txBody>
      </p:sp>
      <p:pic>
        <p:nvPicPr>
          <p:cNvPr id="2050" name="Picture 2" descr="Asthma ED visits a popuation and risk-based r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0973"/>
            <a:ext cx="9143999" cy="674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81863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600200" y="228600"/>
            <a:ext cx="7543800" cy="884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200" b="1" dirty="0" smtClean="0"/>
              <a:t>NCEH: State Surveillance: Data Profiles</a:t>
            </a:r>
          </a:p>
        </p:txBody>
      </p:sp>
      <p:sp>
        <p:nvSpPr>
          <p:cNvPr id="24579" name="Rectangle 3"/>
          <p:cNvSpPr>
            <a:spLocks noGrp="1" noChangeArrowheads="1"/>
          </p:cNvSpPr>
          <p:nvPr>
            <p:ph type="body" idx="1"/>
          </p:nvPr>
        </p:nvSpPr>
        <p:spPr bwMode="auto">
          <a:xfrm>
            <a:off x="1447800" y="1905000"/>
            <a:ext cx="5715000" cy="3733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600" dirty="0" smtClean="0"/>
              <a:t>Prevalence</a:t>
            </a:r>
          </a:p>
          <a:p>
            <a:r>
              <a:rPr lang="en-US" sz="2600" dirty="0" smtClean="0"/>
              <a:t>Mortality</a:t>
            </a:r>
          </a:p>
          <a:p>
            <a:r>
              <a:rPr lang="en-US" sz="2600" dirty="0" smtClean="0"/>
              <a:t>Hospitalization</a:t>
            </a:r>
          </a:p>
          <a:p>
            <a:r>
              <a:rPr lang="en-US" sz="2600" dirty="0" smtClean="0"/>
              <a:t>Patient education</a:t>
            </a:r>
          </a:p>
          <a:p>
            <a:r>
              <a:rPr lang="en-US" sz="2600" dirty="0" smtClean="0"/>
              <a:t>Medication use</a:t>
            </a:r>
          </a:p>
        </p:txBody>
      </p:sp>
      <p:pic>
        <p:nvPicPr>
          <p:cNvPr id="3076" name="Picture 4" descr="there is a picture of an asthma data profile for the District of Columbia.  It shows six charts with asthma prevalence data.  Three are for children and three are for adults.  They show asthma prevalence by age groups, by sex and by race. " title="Data Profile 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006" y="1460085"/>
            <a:ext cx="4052994" cy="5245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8081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c\project\NCEH_EHHE_APRHB\_BRFSS Asthma\_BRFSS2011\Web Tables\Output\current\gmap10.gif&#10;there is a map of the US with each state colored to indicate the percent of the state population with current asthma.  There is no clear grouping of states in an area with higher or lower astham prevalence.  There is considerable variation in asthma prevalence from below 6% to 9.9% or above." title="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1" y="607706"/>
            <a:ext cx="8397240" cy="53035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this box is just to hide the map number which could not be deleted" title="none"/>
          <p:cNvSpPr txBox="1"/>
          <p:nvPr/>
        </p:nvSpPr>
        <p:spPr>
          <a:xfrm>
            <a:off x="2057400" y="609600"/>
            <a:ext cx="5562600" cy="885111"/>
          </a:xfrm>
          <a:prstGeom prst="rect">
            <a:avLst/>
          </a:prstGeom>
          <a:solidFill>
            <a:schemeClr val="bg1"/>
          </a:solidFill>
        </p:spPr>
        <p:txBody>
          <a:bodyPr wrap="square" rtlCol="0">
            <a:spAutoFit/>
          </a:bodyPr>
          <a:lstStyle/>
          <a:p>
            <a:endParaRPr lang="en-US" sz="1000" dirty="0">
              <a:solidFill>
                <a:prstClr val="black"/>
              </a:solidFill>
            </a:endParaRPr>
          </a:p>
        </p:txBody>
      </p:sp>
      <p:sp>
        <p:nvSpPr>
          <p:cNvPr id="6" name="Rectangle 9"/>
          <p:cNvSpPr>
            <a:spLocks noChangeArrowheads="1"/>
          </p:cNvSpPr>
          <p:nvPr/>
        </p:nvSpPr>
        <p:spPr bwMode="auto">
          <a:xfrm>
            <a:off x="-12940" y="6188023"/>
            <a:ext cx="906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dirty="0" smtClean="0">
                <a:solidFill>
                  <a:prstClr val="black"/>
                </a:solidFill>
                <a:latin typeface="Tahoma" pitchFamily="34" charset="0"/>
                <a:ea typeface="Tahoma" pitchFamily="34" charset="0"/>
                <a:cs typeface="Tahoma" pitchFamily="34" charset="0"/>
              </a:rPr>
              <a:t>NOTES: </a:t>
            </a:r>
            <a:r>
              <a:rPr lang="en-US" sz="1200" dirty="0">
                <a:solidFill>
                  <a:prstClr val="black"/>
                </a:solidFill>
                <a:latin typeface="Tahoma" pitchFamily="34" charset="0"/>
                <a:ea typeface="Tahoma" pitchFamily="34" charset="0"/>
                <a:cs typeface="Tahoma" pitchFamily="34" charset="0"/>
              </a:rPr>
              <a:t>Data are for </a:t>
            </a:r>
            <a:r>
              <a:rPr lang="en-US" sz="1200" dirty="0" smtClean="0">
                <a:solidFill>
                  <a:prstClr val="black"/>
                </a:solidFill>
                <a:latin typeface="Tahoma" pitchFamily="34" charset="0"/>
                <a:ea typeface="Tahoma" pitchFamily="34" charset="0"/>
                <a:cs typeface="Tahoma" pitchFamily="34" charset="0"/>
              </a:rPr>
              <a:t>adults </a:t>
            </a:r>
            <a:r>
              <a:rPr lang="en-US" sz="1200" dirty="0">
                <a:solidFill>
                  <a:prstClr val="black"/>
                </a:solidFill>
                <a:latin typeface="Tahoma" pitchFamily="34" charset="0"/>
                <a:ea typeface="Tahoma" pitchFamily="34" charset="0"/>
                <a:cs typeface="Tahoma" pitchFamily="34" charset="0"/>
              </a:rPr>
              <a:t>aged </a:t>
            </a:r>
            <a:r>
              <a:rPr lang="en-US" sz="1200" dirty="0" smtClean="0">
                <a:solidFill>
                  <a:prstClr val="black"/>
                </a:solidFill>
                <a:latin typeface="Tahoma" pitchFamily="34" charset="0"/>
                <a:ea typeface="Tahoma" pitchFamily="34" charset="0"/>
                <a:cs typeface="Tahoma" pitchFamily="34" charset="0"/>
              </a:rPr>
              <a:t>18 years </a:t>
            </a:r>
            <a:r>
              <a:rPr lang="en-US" sz="1200" dirty="0">
                <a:solidFill>
                  <a:prstClr val="black"/>
                </a:solidFill>
                <a:latin typeface="Tahoma" pitchFamily="34" charset="0"/>
                <a:ea typeface="Tahoma" pitchFamily="34" charset="0"/>
                <a:cs typeface="Tahoma" pitchFamily="34" charset="0"/>
              </a:rPr>
              <a:t>and over who have ever been diagnosed with </a:t>
            </a:r>
            <a:r>
              <a:rPr lang="en-US" sz="1200" dirty="0" smtClean="0">
                <a:solidFill>
                  <a:prstClr val="black"/>
                </a:solidFill>
                <a:latin typeface="Tahoma" pitchFamily="34" charset="0"/>
                <a:ea typeface="Tahoma" pitchFamily="34" charset="0"/>
                <a:cs typeface="Tahoma" pitchFamily="34" charset="0"/>
              </a:rPr>
              <a:t>asthma and still have asthma, State </a:t>
            </a:r>
            <a:r>
              <a:rPr lang="en-US" sz="1200" dirty="0">
                <a:solidFill>
                  <a:prstClr val="black"/>
                </a:solidFill>
                <a:latin typeface="Tahoma" pitchFamily="34" charset="0"/>
                <a:ea typeface="Tahoma" pitchFamily="34" charset="0"/>
                <a:cs typeface="Tahoma" pitchFamily="34" charset="0"/>
              </a:rPr>
              <a:t>data from the BRFSS may not be comparable to the national data from the </a:t>
            </a:r>
            <a:r>
              <a:rPr lang="en-US" sz="1200" dirty="0" smtClean="0">
                <a:solidFill>
                  <a:prstClr val="black"/>
                </a:solidFill>
                <a:latin typeface="Tahoma" pitchFamily="34" charset="0"/>
                <a:ea typeface="Tahoma" pitchFamily="34" charset="0"/>
                <a:cs typeface="Tahoma" pitchFamily="34" charset="0"/>
              </a:rPr>
              <a:t>NHIS. </a:t>
            </a:r>
            <a:endParaRPr lang="en-US" sz="1000" dirty="0">
              <a:solidFill>
                <a:srgbClr val="FF0000"/>
              </a:solidFill>
              <a:latin typeface="Tahoma" pitchFamily="34" charset="0"/>
              <a:ea typeface="Tahoma" pitchFamily="34" charset="0"/>
              <a:cs typeface="Tahoma" pitchFamily="34" charset="0"/>
            </a:endParaRPr>
          </a:p>
        </p:txBody>
      </p:sp>
      <p:sp>
        <p:nvSpPr>
          <p:cNvPr id="7" name="Text Placeholder 6"/>
          <p:cNvSpPr txBox="1">
            <a:spLocks/>
          </p:cNvSpPr>
          <p:nvPr/>
        </p:nvSpPr>
        <p:spPr>
          <a:xfrm>
            <a:off x="-12940" y="6565900"/>
            <a:ext cx="6986588" cy="2921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200" dirty="0" smtClean="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Behavioral Risk Factor Surveillance System (BRFSS), CDC/PHSPO</a:t>
            </a:r>
          </a:p>
        </p:txBody>
      </p:sp>
      <p:sp>
        <p:nvSpPr>
          <p:cNvPr id="5" name="Title 4"/>
          <p:cNvSpPr>
            <a:spLocks noGrp="1"/>
          </p:cNvSpPr>
          <p:nvPr>
            <p:ph type="title"/>
          </p:nvPr>
        </p:nvSpPr>
        <p:spPr>
          <a:xfrm>
            <a:off x="685800" y="38100"/>
            <a:ext cx="8229600" cy="981789"/>
          </a:xfrm>
        </p:spPr>
        <p:txBody>
          <a:bodyPr>
            <a:normAutofit/>
          </a:bodyPr>
          <a:lstStyle/>
          <a:p>
            <a:r>
              <a:rPr lang="en-US" sz="3200" b="1" dirty="0" smtClean="0"/>
              <a:t>Current Asthma Prevalence, Adults 18+ years</a:t>
            </a:r>
            <a:endParaRPr lang="en-US" sz="3200" b="1" dirty="0"/>
          </a:p>
        </p:txBody>
      </p:sp>
      <p:sp>
        <p:nvSpPr>
          <p:cNvPr id="9" name="TextBox 8" descr="white background "/>
          <p:cNvSpPr txBox="1"/>
          <p:nvPr/>
        </p:nvSpPr>
        <p:spPr>
          <a:xfrm>
            <a:off x="1676400" y="5410200"/>
            <a:ext cx="6324600" cy="646331"/>
          </a:xfrm>
          <a:prstGeom prst="rect">
            <a:avLst/>
          </a:prstGeom>
          <a:solidFill>
            <a:schemeClr val="bg1"/>
          </a:solidFill>
        </p:spPr>
        <p:txBody>
          <a:bodyPr wrap="square" rtlCol="0">
            <a:spAutoFit/>
          </a:bodyPr>
          <a:lstStyle/>
          <a:p>
            <a:endParaRPr lang="en-US" dirty="0" smtClean="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26424843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7546848" cy="1066800"/>
          </a:xfrm>
        </p:spPr>
        <p:txBody>
          <a:bodyPr/>
          <a:lstStyle/>
          <a:p>
            <a:r>
              <a:rPr lang="en-US" dirty="0" smtClean="0"/>
              <a:t>NCEH: Education </a:t>
            </a:r>
            <a:r>
              <a:rPr lang="en-US" dirty="0"/>
              <a:t>for a Partnership in Asthma Care</a:t>
            </a:r>
          </a:p>
        </p:txBody>
      </p:sp>
      <p:sp>
        <p:nvSpPr>
          <p:cNvPr id="3" name="Content Placeholder 2"/>
          <p:cNvSpPr>
            <a:spLocks noGrp="1"/>
          </p:cNvSpPr>
          <p:nvPr>
            <p:ph idx="1"/>
          </p:nvPr>
        </p:nvSpPr>
        <p:spPr/>
        <p:txBody>
          <a:bodyPr/>
          <a:lstStyle/>
          <a:p>
            <a:r>
              <a:rPr lang="en-US" sz="2800" dirty="0"/>
              <a:t>Establish and Maintain a Partnership</a:t>
            </a:r>
          </a:p>
          <a:p>
            <a:pPr lvl="1"/>
            <a:r>
              <a:rPr lang="en-US" sz="2000" dirty="0"/>
              <a:t>jointly develop treatment goals</a:t>
            </a:r>
          </a:p>
          <a:p>
            <a:pPr lvl="1"/>
            <a:r>
              <a:rPr lang="en-US" sz="2000" dirty="0"/>
              <a:t>health literacy (read, count, measure, time, schedule)</a:t>
            </a:r>
          </a:p>
          <a:p>
            <a:pPr lvl="1"/>
            <a:r>
              <a:rPr lang="en-US" sz="2000" dirty="0"/>
              <a:t>cultural sensitivity/ ethnic considerations</a:t>
            </a:r>
          </a:p>
          <a:p>
            <a:r>
              <a:rPr lang="en-US" sz="2800" dirty="0"/>
              <a:t>Provider Education</a:t>
            </a:r>
          </a:p>
          <a:p>
            <a:pPr lvl="1"/>
            <a:r>
              <a:rPr lang="en-US" sz="2000" dirty="0"/>
              <a:t>implementing guidelines</a:t>
            </a:r>
          </a:p>
          <a:p>
            <a:pPr lvl="1"/>
            <a:r>
              <a:rPr lang="en-US" sz="2000" dirty="0"/>
              <a:t>communication techniques</a:t>
            </a:r>
          </a:p>
          <a:p>
            <a:pPr lvl="1"/>
            <a:r>
              <a:rPr lang="en-US" sz="2000" dirty="0"/>
              <a:t>clinical decision support</a:t>
            </a:r>
          </a:p>
          <a:p>
            <a:pPr lvl="1"/>
            <a:r>
              <a:rPr lang="en-US" sz="2000" dirty="0"/>
              <a:t>systems-based interventions</a:t>
            </a:r>
          </a:p>
          <a:p>
            <a:endParaRPr lang="en-US" dirty="0"/>
          </a:p>
        </p:txBody>
      </p:sp>
      <p:sp>
        <p:nvSpPr>
          <p:cNvPr id="4" name="Rectangle 3"/>
          <p:cNvSpPr/>
          <p:nvPr/>
        </p:nvSpPr>
        <p:spPr>
          <a:xfrm>
            <a:off x="1488809" y="6113770"/>
            <a:ext cx="7380871" cy="523220"/>
          </a:xfrm>
          <a:prstGeom prst="rect">
            <a:avLst/>
          </a:prstGeom>
        </p:spPr>
        <p:txBody>
          <a:bodyPr wrap="square">
            <a:spAutoFit/>
          </a:bodyPr>
          <a:lstStyle/>
          <a:p>
            <a:r>
              <a:rPr lang="en-US" sz="1400" dirty="0">
                <a:solidFill>
                  <a:srgbClr val="000000"/>
                </a:solidFill>
              </a:rPr>
              <a:t>Expert Panel </a:t>
            </a:r>
            <a:r>
              <a:rPr lang="en-US" sz="1400" dirty="0" smtClean="0">
                <a:solidFill>
                  <a:srgbClr val="000000"/>
                </a:solidFill>
              </a:rPr>
              <a:t>Report 3: Guidelines </a:t>
            </a:r>
            <a:r>
              <a:rPr lang="en-US" sz="1400" dirty="0">
                <a:solidFill>
                  <a:srgbClr val="000000"/>
                </a:solidFill>
              </a:rPr>
              <a:t>for the Diagnosis and Management of Asthma</a:t>
            </a:r>
          </a:p>
          <a:p>
            <a:r>
              <a:rPr lang="en-US" sz="1400" u="sng" dirty="0">
                <a:solidFill>
                  <a:srgbClr val="000000"/>
                </a:solidFill>
                <a:hlinkClick r:id="rId3"/>
              </a:rPr>
              <a:t>http://</a:t>
            </a:r>
            <a:r>
              <a:rPr lang="en-US" sz="1400" u="sng" dirty="0" smtClean="0">
                <a:solidFill>
                  <a:srgbClr val="000000"/>
                </a:solidFill>
                <a:hlinkClick r:id="rId3"/>
              </a:rPr>
              <a:t>www.nhlbi.nih.gov/guidelines/asthma/asthgdln.htm</a:t>
            </a:r>
            <a:r>
              <a:rPr lang="en-US" sz="1400" dirty="0" smtClean="0">
                <a:solidFill>
                  <a:srgbClr val="000000"/>
                </a:solidFill>
              </a:rPr>
              <a:t>   p93-164</a:t>
            </a:r>
            <a:endParaRPr lang="en-US" sz="1400" dirty="0">
              <a:solidFill>
                <a:srgbClr val="000000"/>
              </a:solidFill>
            </a:endParaRPr>
          </a:p>
        </p:txBody>
      </p:sp>
    </p:spTree>
    <p:extLst>
      <p:ext uri="{BB962C8B-B14F-4D97-AF65-F5344CB8AC3E}">
        <p14:creationId xmlns:p14="http://schemas.microsoft.com/office/powerpoint/2010/main" val="17796302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7254170" cy="1066800"/>
          </a:xfrm>
        </p:spPr>
        <p:txBody>
          <a:bodyPr/>
          <a:lstStyle/>
          <a:p>
            <a:r>
              <a:rPr lang="en-US" dirty="0" smtClean="0"/>
              <a:t>NCEH: Education </a:t>
            </a:r>
            <a:r>
              <a:rPr lang="en-US" dirty="0"/>
              <a:t>for a Partnership in Asthma Care</a:t>
            </a:r>
          </a:p>
        </p:txBody>
      </p:sp>
      <p:sp>
        <p:nvSpPr>
          <p:cNvPr id="3" name="Content Placeholder 2"/>
          <p:cNvSpPr>
            <a:spLocks noGrp="1"/>
          </p:cNvSpPr>
          <p:nvPr>
            <p:ph idx="1"/>
          </p:nvPr>
        </p:nvSpPr>
        <p:spPr>
          <a:xfrm>
            <a:off x="1620703" y="1371600"/>
            <a:ext cx="7086600" cy="4680466"/>
          </a:xfrm>
        </p:spPr>
        <p:txBody>
          <a:bodyPr/>
          <a:lstStyle/>
          <a:p>
            <a:r>
              <a:rPr lang="en-US" sz="2800" dirty="0"/>
              <a:t>Asthma Self-Management Education at Multiple Points of Care</a:t>
            </a:r>
          </a:p>
          <a:p>
            <a:pPr lvl="1"/>
            <a:r>
              <a:rPr lang="en-US" sz="2000" dirty="0"/>
              <a:t>clinic/office-based education</a:t>
            </a:r>
          </a:p>
          <a:p>
            <a:pPr lvl="1"/>
            <a:r>
              <a:rPr lang="en-US" sz="2000" dirty="0"/>
              <a:t>emergency department/ hospital-based education</a:t>
            </a:r>
          </a:p>
          <a:p>
            <a:pPr lvl="1"/>
            <a:r>
              <a:rPr lang="en-US" sz="2000" dirty="0"/>
              <a:t>education by pharmacists</a:t>
            </a:r>
          </a:p>
          <a:p>
            <a:pPr lvl="1"/>
            <a:r>
              <a:rPr lang="en-US" sz="2000" dirty="0"/>
              <a:t>education in school settings</a:t>
            </a:r>
          </a:p>
          <a:p>
            <a:pPr lvl="1"/>
            <a:r>
              <a:rPr lang="en-US" sz="2000" dirty="0"/>
              <a:t>community-based </a:t>
            </a:r>
            <a:r>
              <a:rPr lang="en-US" sz="2000" dirty="0" smtClean="0"/>
              <a:t>interventions</a:t>
            </a:r>
            <a:endParaRPr lang="en-US" sz="2000" dirty="0"/>
          </a:p>
          <a:p>
            <a:pPr lvl="1"/>
            <a:r>
              <a:rPr lang="en-US" sz="2000" dirty="0"/>
              <a:t>home-based interventions</a:t>
            </a:r>
          </a:p>
          <a:p>
            <a:r>
              <a:rPr lang="en-US" sz="2800" dirty="0"/>
              <a:t>Tools for Asthma </a:t>
            </a:r>
            <a:r>
              <a:rPr lang="en-US" sz="2800" dirty="0" smtClean="0"/>
              <a:t>Self-Management</a:t>
            </a:r>
            <a:endParaRPr lang="en-US" sz="2800" dirty="0"/>
          </a:p>
          <a:p>
            <a:pPr lvl="1"/>
            <a:r>
              <a:rPr lang="en-US" sz="2000" dirty="0"/>
              <a:t>asthma action </a:t>
            </a:r>
            <a:r>
              <a:rPr lang="en-US" sz="2000" dirty="0" smtClean="0"/>
              <a:t>plans</a:t>
            </a:r>
            <a:endParaRPr lang="en-US" sz="2000" dirty="0"/>
          </a:p>
          <a:p>
            <a:pPr lvl="1"/>
            <a:r>
              <a:rPr lang="en-US" sz="2000" dirty="0"/>
              <a:t>peak flow meters</a:t>
            </a:r>
          </a:p>
          <a:p>
            <a:endParaRPr lang="en-US" dirty="0"/>
          </a:p>
        </p:txBody>
      </p:sp>
      <p:sp>
        <p:nvSpPr>
          <p:cNvPr id="6" name="Rectangle 5"/>
          <p:cNvSpPr/>
          <p:nvPr/>
        </p:nvSpPr>
        <p:spPr>
          <a:xfrm>
            <a:off x="1473568" y="6204466"/>
            <a:ext cx="7380871" cy="523220"/>
          </a:xfrm>
          <a:prstGeom prst="rect">
            <a:avLst/>
          </a:prstGeom>
        </p:spPr>
        <p:txBody>
          <a:bodyPr wrap="square">
            <a:spAutoFit/>
          </a:bodyPr>
          <a:lstStyle/>
          <a:p>
            <a:r>
              <a:rPr lang="en-US" sz="1400" dirty="0">
                <a:solidFill>
                  <a:srgbClr val="000000"/>
                </a:solidFill>
              </a:rPr>
              <a:t>Expert Panel </a:t>
            </a:r>
            <a:r>
              <a:rPr lang="en-US" sz="1400" dirty="0" smtClean="0">
                <a:solidFill>
                  <a:srgbClr val="000000"/>
                </a:solidFill>
              </a:rPr>
              <a:t>Report 3: Guidelines </a:t>
            </a:r>
            <a:r>
              <a:rPr lang="en-US" sz="1400" dirty="0">
                <a:solidFill>
                  <a:srgbClr val="000000"/>
                </a:solidFill>
              </a:rPr>
              <a:t>for the Diagnosis and Management of Asthma</a:t>
            </a:r>
          </a:p>
          <a:p>
            <a:r>
              <a:rPr lang="en-US" sz="1400" u="sng" dirty="0">
                <a:solidFill>
                  <a:srgbClr val="000000"/>
                </a:solidFill>
                <a:hlinkClick r:id="rId3"/>
              </a:rPr>
              <a:t>http://</a:t>
            </a:r>
            <a:r>
              <a:rPr lang="en-US" sz="1400" u="sng" dirty="0" smtClean="0">
                <a:solidFill>
                  <a:srgbClr val="000000"/>
                </a:solidFill>
                <a:hlinkClick r:id="rId3"/>
              </a:rPr>
              <a:t>www.nhlbi.nih.gov/guidelines/asthma/asthgdln.htm</a:t>
            </a:r>
            <a:r>
              <a:rPr lang="en-US" sz="1400" dirty="0" smtClean="0">
                <a:solidFill>
                  <a:srgbClr val="000000"/>
                </a:solidFill>
              </a:rPr>
              <a:t>   p93-164</a:t>
            </a:r>
            <a:endParaRPr lang="en-US" sz="1400" dirty="0">
              <a:solidFill>
                <a:srgbClr val="000000"/>
              </a:solidFill>
            </a:endParaRPr>
          </a:p>
        </p:txBody>
      </p:sp>
    </p:spTree>
    <p:extLst>
      <p:ext uri="{BB962C8B-B14F-4D97-AF65-F5344CB8AC3E}">
        <p14:creationId xmlns:p14="http://schemas.microsoft.com/office/powerpoint/2010/main" val="25331607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b="1" dirty="0">
                <a:ea typeface="Tahoma" pitchFamily="34" charset="0"/>
                <a:cs typeface="Tahoma" pitchFamily="34" charset="0"/>
              </a:rPr>
              <a:t>Overview: Sleep Health</a:t>
            </a:r>
          </a:p>
        </p:txBody>
      </p:sp>
      <p:sp>
        <p:nvSpPr>
          <p:cNvPr id="4" name="Content Placeholder 1"/>
          <p:cNvSpPr txBox="1">
            <a:spLocks/>
          </p:cNvSpPr>
          <p:nvPr/>
        </p:nvSpPr>
        <p:spPr>
          <a:xfrm>
            <a:off x="1358900" y="1371600"/>
            <a:ext cx="7620000" cy="5486400"/>
          </a:xfrm>
          <a:prstGeom prst="rect">
            <a:avLst/>
          </a:prstGeom>
        </p:spPr>
        <p:txBody>
          <a:bodyPr>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r>
              <a:rPr lang="en-US" sz="26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Sleep Deficiency and Causes: </a:t>
            </a:r>
          </a:p>
          <a:p>
            <a:pPr lvl="1"/>
            <a:r>
              <a:rPr 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Lifestyle factors </a:t>
            </a:r>
          </a:p>
          <a:p>
            <a:pPr lvl="1"/>
            <a:r>
              <a:rPr 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Occupational </a:t>
            </a: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factors </a:t>
            </a:r>
          </a:p>
          <a:p>
            <a:pPr lvl="1"/>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Sleep disorders </a:t>
            </a:r>
          </a:p>
          <a:p>
            <a:pPr marL="346075" lvl="1" indent="-346075">
              <a:lnSpc>
                <a:spcPct val="110000"/>
              </a:lnSpc>
              <a:spcBef>
                <a:spcPts val="1200"/>
              </a:spcBef>
              <a:buClr>
                <a:srgbClr val="97233F"/>
              </a:buClr>
              <a:buFont typeface="Arial" pitchFamily="34" charset="0"/>
              <a:buChar char="■"/>
            </a:pPr>
            <a:r>
              <a:rPr lang="en-US" sz="2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Insufficient </a:t>
            </a:r>
            <a:r>
              <a:rPr lang="en-US" sz="2600" b="1" dirty="0">
                <a:solidFill>
                  <a:prstClr val="black"/>
                </a:solidFill>
                <a:latin typeface="Tahoma" panose="020B0604030504040204" pitchFamily="34" charset="0"/>
                <a:ea typeface="Tahoma" panose="020B0604030504040204" pitchFamily="34" charset="0"/>
                <a:cs typeface="Tahoma" panose="020B0604030504040204" pitchFamily="34" charset="0"/>
              </a:rPr>
              <a:t>sleep and sleep disorders are associated with:</a:t>
            </a:r>
          </a:p>
          <a:p>
            <a:pPr marL="685800" lvl="1">
              <a:lnSpc>
                <a:spcPct val="110000"/>
              </a:lnSpc>
              <a:spcBef>
                <a:spcPts val="0"/>
              </a:spcBef>
            </a:pP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Risk, </a:t>
            </a:r>
            <a:r>
              <a:rPr 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management, </a:t>
            </a: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and outcome of chronic disease</a:t>
            </a:r>
          </a:p>
          <a:p>
            <a:pPr marL="1085850" lvl="2">
              <a:lnSpc>
                <a:spcPct val="110000"/>
              </a:lnSpc>
              <a:spcBef>
                <a:spcPts val="0"/>
              </a:spcBef>
            </a:pP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Cardiovascular disease </a:t>
            </a:r>
          </a:p>
          <a:p>
            <a:pPr marL="1085850" lvl="2">
              <a:lnSpc>
                <a:spcPct val="110000"/>
              </a:lnSpc>
              <a:spcBef>
                <a:spcPts val="0"/>
              </a:spcBef>
            </a:pPr>
            <a:r>
              <a:rPr lang="en-US" sz="2000" dirty="0">
                <a:latin typeface="Tahoma" pitchFamily="34" charset="0"/>
                <a:ea typeface="Tahoma" pitchFamily="34" charset="0"/>
                <a:cs typeface="Tahoma" pitchFamily="34" charset="0"/>
              </a:rPr>
              <a:t>Diabetes</a:t>
            </a:r>
          </a:p>
          <a:p>
            <a:pPr marL="1085850" lvl="2">
              <a:lnSpc>
                <a:spcPct val="110000"/>
              </a:lnSpc>
              <a:spcBef>
                <a:spcPts val="0"/>
              </a:spcBef>
            </a:pPr>
            <a:r>
              <a:rPr lang="en-US" sz="2000" dirty="0">
                <a:latin typeface="Tahoma" pitchFamily="34" charset="0"/>
                <a:ea typeface="Tahoma" pitchFamily="34" charset="0"/>
                <a:cs typeface="Tahoma" pitchFamily="34" charset="0"/>
              </a:rPr>
              <a:t>Obesity</a:t>
            </a:r>
          </a:p>
          <a:p>
            <a:pPr marL="1085850" lvl="2">
              <a:lnSpc>
                <a:spcPct val="110000"/>
              </a:lnSpc>
              <a:spcBef>
                <a:spcPts val="0"/>
              </a:spcBef>
            </a:pPr>
            <a:r>
              <a:rPr lang="en-US" sz="2000" dirty="0">
                <a:latin typeface="Tahoma" pitchFamily="34" charset="0"/>
                <a:ea typeface="Tahoma" pitchFamily="34" charset="0"/>
                <a:cs typeface="Tahoma" pitchFamily="34" charset="0"/>
              </a:rPr>
              <a:t>Depression</a:t>
            </a:r>
          </a:p>
          <a:p>
            <a:pPr marL="685800" lvl="1">
              <a:lnSpc>
                <a:spcPct val="110000"/>
              </a:lnSpc>
              <a:spcBef>
                <a:spcPts val="0"/>
              </a:spcBef>
            </a:pP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Motor vehicle crashes and machinery-related </a:t>
            </a:r>
            <a:r>
              <a:rPr 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errors</a:t>
            </a:r>
            <a:endParaRPr lang="en-US" sz="22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lvl="2">
              <a:buClr>
                <a:srgbClr val="000000"/>
              </a:buClr>
            </a:pPr>
            <a:endParaRPr lang="en-US" dirty="0">
              <a:solidFill>
                <a:srgbClr val="000000"/>
              </a:solidFill>
            </a:endParaRPr>
          </a:p>
        </p:txBody>
      </p:sp>
    </p:spTree>
    <p:extLst>
      <p:ext uri="{BB962C8B-B14F-4D97-AF65-F5344CB8AC3E}">
        <p14:creationId xmlns:p14="http://schemas.microsoft.com/office/powerpoint/2010/main" val="32188541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b="1" dirty="0" smtClean="0">
                <a:ea typeface="Tahoma" pitchFamily="34" charset="0"/>
                <a:cs typeface="Tahoma" pitchFamily="34" charset="0"/>
              </a:rPr>
              <a:t>NCCDPHP: COPD Efforts</a:t>
            </a:r>
            <a:endParaRPr lang="en-US" dirty="0"/>
          </a:p>
        </p:txBody>
      </p:sp>
      <p:sp>
        <p:nvSpPr>
          <p:cNvPr id="4" name="Content Placeholder 1"/>
          <p:cNvSpPr txBox="1">
            <a:spLocks/>
          </p:cNvSpPr>
          <p:nvPr/>
        </p:nvSpPr>
        <p:spPr>
          <a:xfrm>
            <a:off x="1358900" y="1371600"/>
            <a:ext cx="7620000" cy="5486400"/>
          </a:xfrm>
          <a:prstGeom prst="rect">
            <a:avLst/>
          </a:prstGeom>
        </p:spPr>
        <p:txBody>
          <a:bodyPr>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r>
              <a:rPr lang="en-US" sz="2800" dirty="0" smtClean="0">
                <a:solidFill>
                  <a:srgbClr val="000000"/>
                </a:solidFill>
              </a:rPr>
              <a:t>Develop a strategic framework to tackle COPD as a public health issue</a:t>
            </a:r>
          </a:p>
          <a:p>
            <a:endParaRPr lang="en-US" sz="2800" dirty="0" smtClean="0">
              <a:solidFill>
                <a:srgbClr val="000000"/>
              </a:solidFill>
            </a:endParaRPr>
          </a:p>
          <a:p>
            <a:r>
              <a:rPr lang="en-US" sz="2800" dirty="0" smtClean="0">
                <a:solidFill>
                  <a:srgbClr val="000000"/>
                </a:solidFill>
              </a:rPr>
              <a:t>Improve COPD surveillance</a:t>
            </a:r>
          </a:p>
          <a:p>
            <a:endParaRPr lang="en-US" sz="2800" dirty="0" smtClean="0">
              <a:solidFill>
                <a:srgbClr val="000000"/>
              </a:solidFill>
            </a:endParaRPr>
          </a:p>
          <a:p>
            <a:r>
              <a:rPr lang="en-US" sz="2800" dirty="0" smtClean="0">
                <a:solidFill>
                  <a:srgbClr val="000000"/>
                </a:solidFill>
              </a:rPr>
              <a:t>Increase COPD awareness</a:t>
            </a:r>
          </a:p>
        </p:txBody>
      </p:sp>
    </p:spTree>
    <p:extLst>
      <p:ext uri="{BB962C8B-B14F-4D97-AF65-F5344CB8AC3E}">
        <p14:creationId xmlns:p14="http://schemas.microsoft.com/office/powerpoint/2010/main" val="36778736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b="1" dirty="0" smtClean="0">
                <a:ea typeface="Tahoma" pitchFamily="34" charset="0"/>
                <a:cs typeface="Tahoma" pitchFamily="34" charset="0"/>
              </a:rPr>
              <a:t>NCCDPHP: Strategic Framework - COPD</a:t>
            </a:r>
            <a:endParaRPr lang="en-US" dirty="0"/>
          </a:p>
        </p:txBody>
      </p:sp>
      <p:sp>
        <p:nvSpPr>
          <p:cNvPr id="4" name="Content Placeholder 1"/>
          <p:cNvSpPr txBox="1">
            <a:spLocks/>
          </p:cNvSpPr>
          <p:nvPr/>
        </p:nvSpPr>
        <p:spPr>
          <a:xfrm>
            <a:off x="1524000" y="1371600"/>
            <a:ext cx="2819400" cy="5248334"/>
          </a:xfrm>
          <a:prstGeom prst="rect">
            <a:avLst/>
          </a:prstGeom>
        </p:spPr>
        <p:txBody>
          <a:bodyPr>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indent="0">
              <a:buFont typeface="Arial" pitchFamily="34" charset="0"/>
              <a:buNone/>
            </a:pPr>
            <a:endParaRPr lang="en-US" dirty="0" smtClean="0">
              <a:solidFill>
                <a:srgbClr val="000000"/>
              </a:solidFill>
            </a:endParaRPr>
          </a:p>
          <a:p>
            <a:pPr marL="0" indent="0">
              <a:buFont typeface="Arial" pitchFamily="34" charset="0"/>
              <a:buNone/>
            </a:pPr>
            <a:endParaRPr lang="en-US" dirty="0">
              <a:solidFill>
                <a:srgbClr val="000000"/>
              </a:solidFill>
            </a:endParaRPr>
          </a:p>
          <a:p>
            <a:pPr marL="0" indent="0">
              <a:buFont typeface="Arial" pitchFamily="34" charset="0"/>
              <a:buNone/>
            </a:pPr>
            <a:r>
              <a:rPr lang="en-US" sz="2800" dirty="0" smtClean="0">
                <a:solidFill>
                  <a:srgbClr val="000000"/>
                </a:solidFill>
              </a:rPr>
              <a:t>Public </a:t>
            </a:r>
            <a:r>
              <a:rPr lang="en-US" sz="2800" dirty="0">
                <a:solidFill>
                  <a:srgbClr val="000000"/>
                </a:solidFill>
              </a:rPr>
              <a:t>Health Strategic Framework for COPD Prevention</a:t>
            </a:r>
          </a:p>
        </p:txBody>
      </p:sp>
      <p:pic>
        <p:nvPicPr>
          <p:cNvPr id="5" name="Picture 2" descr="There is an image of the cover of a CDC report on COPD" title="Public Healthe STrategic Framework for COPD prevention"/>
          <p:cNvPicPr>
            <a:picLocks noChangeAspect="1" noChangeArrowheads="1"/>
          </p:cNvPicPr>
          <p:nvPr/>
        </p:nvPicPr>
        <p:blipFill>
          <a:blip r:embed="rId3" cstate="screen"/>
          <a:srcRect/>
          <a:stretch>
            <a:fillRect/>
          </a:stretch>
        </p:blipFill>
        <p:spPr bwMode="auto">
          <a:xfrm>
            <a:off x="4667250" y="1609666"/>
            <a:ext cx="3873988" cy="5010268"/>
          </a:xfrm>
          <a:prstGeom prst="rect">
            <a:avLst/>
          </a:prstGeom>
          <a:noFill/>
          <a:ln w="9525">
            <a:noFill/>
            <a:miter lim="800000"/>
            <a:headEnd/>
            <a:tailEnd/>
          </a:ln>
        </p:spPr>
      </p:pic>
    </p:spTree>
    <p:extLst>
      <p:ext uri="{BB962C8B-B14F-4D97-AF65-F5344CB8AC3E}">
        <p14:creationId xmlns:p14="http://schemas.microsoft.com/office/powerpoint/2010/main" val="78501366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b="1" dirty="0" smtClean="0">
                <a:ea typeface="Tahoma" pitchFamily="34" charset="0"/>
                <a:cs typeface="Tahoma" pitchFamily="34" charset="0"/>
              </a:rPr>
              <a:t>NCCDPHP: Improve COPD Surveillance</a:t>
            </a:r>
            <a:endParaRPr lang="en-US" dirty="0"/>
          </a:p>
        </p:txBody>
      </p:sp>
      <p:sp>
        <p:nvSpPr>
          <p:cNvPr id="4" name="Content Placeholder 1"/>
          <p:cNvSpPr txBox="1">
            <a:spLocks/>
          </p:cNvSpPr>
          <p:nvPr/>
        </p:nvSpPr>
        <p:spPr>
          <a:xfrm>
            <a:off x="1358900" y="1371600"/>
            <a:ext cx="7620000" cy="5486400"/>
          </a:xfrm>
          <a:prstGeom prst="rect">
            <a:avLst/>
          </a:prstGeom>
        </p:spPr>
        <p:txBody>
          <a:bodyPr>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r>
              <a:rPr lang="en-US" sz="2800" dirty="0" smtClean="0">
                <a:solidFill>
                  <a:srgbClr val="000000"/>
                </a:solidFill>
              </a:rPr>
              <a:t>National Health and Nutrition Examination Survey</a:t>
            </a:r>
          </a:p>
          <a:p>
            <a:pPr lvl="1">
              <a:buClr>
                <a:srgbClr val="000000"/>
              </a:buClr>
            </a:pPr>
            <a:r>
              <a:rPr lang="en-US" sz="2800" dirty="0" smtClean="0">
                <a:solidFill>
                  <a:srgbClr val="000000"/>
                </a:solidFill>
              </a:rPr>
              <a:t>Adult Medical Condition Questionnaire</a:t>
            </a:r>
          </a:p>
          <a:p>
            <a:pPr lvl="1">
              <a:buClr>
                <a:srgbClr val="000000"/>
              </a:buClr>
            </a:pPr>
            <a:endParaRPr lang="en-US" sz="2800" dirty="0" smtClean="0">
              <a:solidFill>
                <a:srgbClr val="000000"/>
              </a:solidFill>
            </a:endParaRPr>
          </a:p>
          <a:p>
            <a:pPr lvl="1">
              <a:buClr>
                <a:srgbClr val="000000"/>
              </a:buClr>
            </a:pPr>
            <a:r>
              <a:rPr lang="en-US" sz="2800" dirty="0" smtClean="0">
                <a:solidFill>
                  <a:srgbClr val="000000"/>
                </a:solidFill>
              </a:rPr>
              <a:t>Respiratory Health and Disease Questionnaire</a:t>
            </a:r>
          </a:p>
          <a:p>
            <a:pPr lvl="1">
              <a:buClr>
                <a:srgbClr val="000000"/>
              </a:buClr>
            </a:pPr>
            <a:endParaRPr lang="en-US" sz="2800" dirty="0" smtClean="0">
              <a:solidFill>
                <a:srgbClr val="000000"/>
              </a:solidFill>
            </a:endParaRPr>
          </a:p>
          <a:p>
            <a:pPr lvl="1">
              <a:buClr>
                <a:srgbClr val="000000"/>
              </a:buClr>
            </a:pPr>
            <a:r>
              <a:rPr lang="en-US" sz="2800" dirty="0" err="1" smtClean="0">
                <a:solidFill>
                  <a:srgbClr val="000000"/>
                </a:solidFill>
              </a:rPr>
              <a:t>Spirometry</a:t>
            </a:r>
            <a:endParaRPr lang="en-US" sz="2800" dirty="0" smtClean="0">
              <a:solidFill>
                <a:srgbClr val="000000"/>
              </a:solidFill>
            </a:endParaRPr>
          </a:p>
        </p:txBody>
      </p:sp>
    </p:spTree>
    <p:extLst>
      <p:ext uri="{BB962C8B-B14F-4D97-AF65-F5344CB8AC3E}">
        <p14:creationId xmlns:p14="http://schemas.microsoft.com/office/powerpoint/2010/main" val="306777845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the map of the US on this slide represents the COPD prevalence in each state.  Prevalence ranges from 3.1% to 9.3% and seems to be higher in states down the eastern center of the US from Michigan to Mississippi." title="ma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97" t="2989" r="4394"/>
          <a:stretch/>
        </p:blipFill>
        <p:spPr bwMode="auto">
          <a:xfrm>
            <a:off x="4495800" y="1524000"/>
            <a:ext cx="4650636" cy="3684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pPr>
              <a:defRPr/>
            </a:pPr>
            <a:r>
              <a:rPr lang="en-US" b="1" dirty="0" smtClean="0">
                <a:ea typeface="Tahoma" pitchFamily="34" charset="0"/>
                <a:cs typeface="Tahoma" pitchFamily="34" charset="0"/>
              </a:rPr>
              <a:t>NCCDPHP: Improve COPD Surveillance</a:t>
            </a:r>
            <a:endParaRPr lang="en-US" dirty="0"/>
          </a:p>
        </p:txBody>
      </p:sp>
      <p:sp>
        <p:nvSpPr>
          <p:cNvPr id="4" name="Content Placeholder 1"/>
          <p:cNvSpPr txBox="1">
            <a:spLocks/>
          </p:cNvSpPr>
          <p:nvPr/>
        </p:nvSpPr>
        <p:spPr>
          <a:xfrm>
            <a:off x="1358900" y="1371600"/>
            <a:ext cx="3213100" cy="5486400"/>
          </a:xfrm>
          <a:prstGeom prst="rect">
            <a:avLst/>
          </a:prstGeom>
        </p:spPr>
        <p:txBody>
          <a:bodyPr>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r>
              <a:rPr lang="en-US" sz="2200" dirty="0" smtClean="0">
                <a:solidFill>
                  <a:srgbClr val="000000"/>
                </a:solidFill>
              </a:rPr>
              <a:t>Behavioral Risk Factor Surveillance System</a:t>
            </a:r>
          </a:p>
          <a:p>
            <a:pPr lvl="1">
              <a:buClr>
                <a:srgbClr val="000000"/>
              </a:buClr>
            </a:pPr>
            <a:r>
              <a:rPr lang="en-US" sz="2200" u="sng" dirty="0">
                <a:solidFill>
                  <a:srgbClr val="000000"/>
                </a:solidFill>
              </a:rPr>
              <a:t>Core question</a:t>
            </a:r>
            <a:r>
              <a:rPr lang="en-US" sz="2200" dirty="0">
                <a:solidFill>
                  <a:srgbClr val="000000"/>
                </a:solidFill>
              </a:rPr>
              <a:t>:  (Ever told) you have COPD (chronic obstructive pulmonary </a:t>
            </a:r>
            <a:r>
              <a:rPr lang="en-US" sz="2200" dirty="0" smtClean="0">
                <a:solidFill>
                  <a:srgbClr val="000000"/>
                </a:solidFill>
              </a:rPr>
              <a:t>disease), </a:t>
            </a:r>
            <a:r>
              <a:rPr lang="en-US" sz="2200" dirty="0">
                <a:solidFill>
                  <a:srgbClr val="000000"/>
                </a:solidFill>
              </a:rPr>
              <a:t>emphysema or chronic bronchitis</a:t>
            </a:r>
            <a:r>
              <a:rPr lang="en-US" sz="2200" dirty="0" smtClean="0">
                <a:solidFill>
                  <a:srgbClr val="000000"/>
                </a:solidFill>
              </a:rPr>
              <a:t>?</a:t>
            </a:r>
          </a:p>
          <a:p>
            <a:pPr lvl="1">
              <a:buClr>
                <a:srgbClr val="000000"/>
              </a:buClr>
            </a:pPr>
            <a:r>
              <a:rPr lang="en-US" sz="2200" u="sng" dirty="0">
                <a:solidFill>
                  <a:srgbClr val="000000"/>
                </a:solidFill>
              </a:rPr>
              <a:t>COPD </a:t>
            </a:r>
            <a:r>
              <a:rPr lang="en-US" sz="2200" u="sng" dirty="0" smtClean="0">
                <a:solidFill>
                  <a:srgbClr val="000000"/>
                </a:solidFill>
              </a:rPr>
              <a:t>module </a:t>
            </a:r>
            <a:r>
              <a:rPr lang="en-US" sz="2200" dirty="0">
                <a:solidFill>
                  <a:srgbClr val="000000"/>
                </a:solidFill>
              </a:rPr>
              <a:t>questions asked of individuals with COPD in 20 states, DC, and Puerto Rico (2011)</a:t>
            </a:r>
          </a:p>
          <a:p>
            <a:pPr lvl="1">
              <a:buClr>
                <a:srgbClr val="000000"/>
              </a:buClr>
            </a:pPr>
            <a:endParaRPr lang="en-US" dirty="0">
              <a:solidFill>
                <a:srgbClr val="000000"/>
              </a:solidFill>
            </a:endParaRPr>
          </a:p>
          <a:p>
            <a:endParaRPr lang="en-US" dirty="0" smtClean="0">
              <a:solidFill>
                <a:srgbClr val="000000"/>
              </a:solidFill>
            </a:endParaRPr>
          </a:p>
        </p:txBody>
      </p:sp>
    </p:spTree>
    <p:extLst>
      <p:ext uri="{BB962C8B-B14F-4D97-AF65-F5344CB8AC3E}">
        <p14:creationId xmlns:p14="http://schemas.microsoft.com/office/powerpoint/2010/main" val="94785205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0200" y="152400"/>
            <a:ext cx="7470776" cy="1066800"/>
          </a:xfrm>
        </p:spPr>
        <p:txBody>
          <a:bodyPr/>
          <a:lstStyle/>
          <a:p>
            <a:pPr>
              <a:defRPr/>
            </a:pPr>
            <a:r>
              <a:rPr lang="en-US" b="1" dirty="0" smtClean="0">
                <a:ea typeface="Tahoma" pitchFamily="34" charset="0"/>
                <a:cs typeface="Tahoma" pitchFamily="34" charset="0"/>
              </a:rPr>
              <a:t>NCCDPHP: Increase COPD Awareness</a:t>
            </a:r>
            <a:endParaRPr lang="en-US" dirty="0"/>
          </a:p>
        </p:txBody>
      </p:sp>
      <p:pic>
        <p:nvPicPr>
          <p:cNvPr id="1026" name="Picture 2" descr="this is a picture of a CDC fact sheet discussing COPD in adult who live in Missouri " title="COPD among adults in Missouri"/>
          <p:cNvPicPr>
            <a:picLocks noChangeAspect="1" noChangeArrowheads="1"/>
          </p:cNvPicPr>
          <p:nvPr/>
        </p:nvPicPr>
        <p:blipFill rotWithShape="1">
          <a:blip r:embed="rId3">
            <a:extLst>
              <a:ext uri="{28A0092B-C50C-407E-A947-70E740481C1C}">
                <a14:useLocalDpi xmlns:a14="http://schemas.microsoft.com/office/drawing/2010/main" val="0"/>
              </a:ext>
            </a:extLst>
          </a:blip>
          <a:srcRect l="37784" t="14220" r="24993" b="8804"/>
          <a:stretch/>
        </p:blipFill>
        <p:spPr bwMode="auto">
          <a:xfrm>
            <a:off x="1515533" y="1676400"/>
            <a:ext cx="3573906" cy="4619125"/>
          </a:xfrm>
          <a:prstGeom prst="rect">
            <a:avLst/>
          </a:prstGeom>
          <a:noFill/>
          <a:ln w="254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descr="this is a picture of the second page of the COPD fact sheet for Missouri adults" title="fact sheet page 2"/>
          <p:cNvPicPr>
            <a:picLocks noChangeAspect="1" noChangeArrowheads="1"/>
          </p:cNvPicPr>
          <p:nvPr/>
        </p:nvPicPr>
        <p:blipFill rotWithShape="1">
          <a:blip r:embed="rId4">
            <a:extLst>
              <a:ext uri="{28A0092B-C50C-407E-A947-70E740481C1C}">
                <a14:useLocalDpi xmlns:a14="http://schemas.microsoft.com/office/drawing/2010/main" val="0"/>
              </a:ext>
            </a:extLst>
          </a:blip>
          <a:srcRect l="37715" t="14246" r="25099" b="8324"/>
          <a:stretch/>
        </p:blipFill>
        <p:spPr bwMode="auto">
          <a:xfrm>
            <a:off x="5393266" y="1676400"/>
            <a:ext cx="3570275" cy="4602192"/>
          </a:xfrm>
          <a:prstGeom prst="rect">
            <a:avLst/>
          </a:prstGeom>
          <a:noFill/>
          <a:ln w="254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9982685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b="1" dirty="0" smtClean="0">
                <a:ea typeface="Tahoma" pitchFamily="34" charset="0"/>
                <a:cs typeface="Tahoma" pitchFamily="34" charset="0"/>
              </a:rPr>
              <a:t>NCCDPHP: Sleep Activities</a:t>
            </a:r>
            <a:endParaRPr lang="en-US" dirty="0"/>
          </a:p>
        </p:txBody>
      </p:sp>
      <p:sp>
        <p:nvSpPr>
          <p:cNvPr id="4" name="Content Placeholder 1"/>
          <p:cNvSpPr txBox="1">
            <a:spLocks/>
          </p:cNvSpPr>
          <p:nvPr/>
        </p:nvSpPr>
        <p:spPr>
          <a:xfrm>
            <a:off x="1358900" y="1524000"/>
            <a:ext cx="7620000" cy="4724400"/>
          </a:xfrm>
          <a:prstGeom prst="rect">
            <a:avLst/>
          </a:prstGeom>
        </p:spPr>
        <p:txBody>
          <a:bodyPr>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r>
              <a:rPr lang="en-US" sz="2600" dirty="0" smtClean="0">
                <a:solidFill>
                  <a:srgbClr val="000000"/>
                </a:solidFill>
              </a:rPr>
              <a:t>Improve </a:t>
            </a:r>
            <a:r>
              <a:rPr lang="en-US" sz="2600" dirty="0">
                <a:solidFill>
                  <a:srgbClr val="000000"/>
                </a:solidFill>
              </a:rPr>
              <a:t>sleep-related content of national and state surveillance </a:t>
            </a:r>
            <a:r>
              <a:rPr lang="en-US" sz="2600" dirty="0" smtClean="0">
                <a:solidFill>
                  <a:srgbClr val="000000"/>
                </a:solidFill>
              </a:rPr>
              <a:t>systems</a:t>
            </a:r>
          </a:p>
          <a:p>
            <a:endParaRPr lang="en-US" sz="2600" dirty="0">
              <a:solidFill>
                <a:srgbClr val="000000"/>
              </a:solidFill>
            </a:endParaRPr>
          </a:p>
          <a:p>
            <a:r>
              <a:rPr lang="en-US" sz="2600" dirty="0" smtClean="0">
                <a:solidFill>
                  <a:srgbClr val="000000"/>
                </a:solidFill>
              </a:rPr>
              <a:t>Increase </a:t>
            </a:r>
            <a:r>
              <a:rPr lang="en-US" sz="2600" dirty="0">
                <a:solidFill>
                  <a:srgbClr val="000000"/>
                </a:solidFill>
              </a:rPr>
              <a:t>public awareness of the importance of healthy </a:t>
            </a:r>
            <a:r>
              <a:rPr lang="en-US" sz="2600" dirty="0" smtClean="0">
                <a:solidFill>
                  <a:srgbClr val="000000"/>
                </a:solidFill>
              </a:rPr>
              <a:t>sleep</a:t>
            </a:r>
          </a:p>
          <a:p>
            <a:endParaRPr lang="en-US" sz="2600" dirty="0" smtClean="0">
              <a:solidFill>
                <a:srgbClr val="000000"/>
              </a:solidFill>
            </a:endParaRPr>
          </a:p>
          <a:p>
            <a:r>
              <a:rPr lang="en-US" sz="2600" dirty="0" smtClean="0">
                <a:solidFill>
                  <a:srgbClr val="000000"/>
                </a:solidFill>
              </a:rPr>
              <a:t>Support research</a:t>
            </a:r>
          </a:p>
          <a:p>
            <a:endParaRPr lang="en-US" sz="2600" dirty="0">
              <a:solidFill>
                <a:srgbClr val="000000"/>
              </a:solidFill>
            </a:endParaRPr>
          </a:p>
          <a:p>
            <a:r>
              <a:rPr lang="en-US" sz="2600" dirty="0" smtClean="0">
                <a:solidFill>
                  <a:srgbClr val="000000"/>
                </a:solidFill>
              </a:rPr>
              <a:t>Promote </a:t>
            </a:r>
            <a:r>
              <a:rPr lang="en-US" sz="2600" dirty="0">
                <a:solidFill>
                  <a:srgbClr val="000000"/>
                </a:solidFill>
              </a:rPr>
              <a:t>sleep-healthy policies</a:t>
            </a:r>
          </a:p>
          <a:p>
            <a:endParaRPr lang="en-US" dirty="0">
              <a:solidFill>
                <a:srgbClr val="000000"/>
              </a:solidFill>
            </a:endParaRPr>
          </a:p>
        </p:txBody>
      </p:sp>
    </p:spTree>
    <p:extLst>
      <p:ext uri="{BB962C8B-B14F-4D97-AF65-F5344CB8AC3E}">
        <p14:creationId xmlns:p14="http://schemas.microsoft.com/office/powerpoint/2010/main" val="151489932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white background "/>
          <p:cNvSpPr/>
          <p:nvPr/>
        </p:nvSpPr>
        <p:spPr bwMode="auto">
          <a:xfrm>
            <a:off x="0" y="1284021"/>
            <a:ext cx="1370368" cy="48172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sp>
        <p:nvSpPr>
          <p:cNvPr id="3" name="Title 2"/>
          <p:cNvSpPr>
            <a:spLocks noGrp="1"/>
          </p:cNvSpPr>
          <p:nvPr>
            <p:ph type="title"/>
          </p:nvPr>
        </p:nvSpPr>
        <p:spPr>
          <a:xfrm>
            <a:off x="1437738" y="152400"/>
            <a:ext cx="7633238" cy="1066800"/>
          </a:xfrm>
        </p:spPr>
        <p:txBody>
          <a:bodyPr/>
          <a:lstStyle/>
          <a:p>
            <a:pPr indent="-2171700">
              <a:defRPr/>
            </a:pPr>
            <a:r>
              <a:rPr lang="en-US" b="1" dirty="0" smtClean="0">
                <a:ea typeface="Tahoma" pitchFamily="34" charset="0"/>
                <a:cs typeface="Tahoma" pitchFamily="34" charset="0"/>
              </a:rPr>
              <a:t>NCCDPHP: Improved Surveillance for Sleep Issues</a:t>
            </a:r>
            <a:endParaRPr lang="en-US" dirty="0"/>
          </a:p>
        </p:txBody>
      </p:sp>
      <p:sp>
        <p:nvSpPr>
          <p:cNvPr id="4" name="Content Placeholder 1"/>
          <p:cNvSpPr txBox="1">
            <a:spLocks/>
          </p:cNvSpPr>
          <p:nvPr/>
        </p:nvSpPr>
        <p:spPr>
          <a:xfrm>
            <a:off x="1358900" y="1371600"/>
            <a:ext cx="7620000" cy="5486400"/>
          </a:xfrm>
          <a:prstGeom prst="rect">
            <a:avLst/>
          </a:prstGeom>
        </p:spPr>
        <p:txBody>
          <a:bodyPr>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indent="0">
              <a:buFont typeface="Arial" pitchFamily="34" charset="0"/>
              <a:buNone/>
            </a:pPr>
            <a:r>
              <a:rPr lang="en-US" dirty="0" smtClean="0">
                <a:solidFill>
                  <a:srgbClr val="000000"/>
                </a:solidFill>
              </a:rPr>
              <a:t>Behavioral Risk Factor Surveillance System:</a:t>
            </a:r>
          </a:p>
          <a:p>
            <a:pPr marL="0" indent="0">
              <a:buFont typeface="Arial" pitchFamily="34" charset="0"/>
              <a:buNone/>
            </a:pPr>
            <a:r>
              <a:rPr lang="en-US" dirty="0" smtClean="0">
                <a:solidFill>
                  <a:srgbClr val="000000"/>
                </a:solidFill>
              </a:rPr>
              <a:t>Days of perceived insufficient rest or sleep question</a:t>
            </a:r>
          </a:p>
          <a:p>
            <a:endParaRPr lang="en-US" dirty="0">
              <a:solidFill>
                <a:srgbClr val="000000"/>
              </a:solidFill>
            </a:endParaRPr>
          </a:p>
        </p:txBody>
      </p:sp>
      <p:pic>
        <p:nvPicPr>
          <p:cNvPr id="5" name="Picture 4" descr="this is a US map that shows the percentage of adults in states who reported more than 14 days of insufficient rest or sleep in the past 30 days.  Insufficient rest is more prevalent in the eastern state from the far north to the gulf." title="US map "/>
          <p:cNvPicPr>
            <a:picLocks noChangeAspect="1"/>
          </p:cNvPicPr>
          <p:nvPr/>
        </p:nvPicPr>
        <p:blipFill rotWithShape="1">
          <a:blip r:embed="rId3">
            <a:extLst>
              <a:ext uri="{28A0092B-C50C-407E-A947-70E740481C1C}">
                <a14:useLocalDpi xmlns:a14="http://schemas.microsoft.com/office/drawing/2010/main" val="0"/>
              </a:ext>
            </a:extLst>
          </a:blip>
          <a:srcRect t="16434" b="9415"/>
          <a:stretch/>
        </p:blipFill>
        <p:spPr>
          <a:xfrm>
            <a:off x="2748738" y="2547866"/>
            <a:ext cx="6299524" cy="3915508"/>
          </a:xfrm>
          <a:prstGeom prst="rect">
            <a:avLst/>
          </a:prstGeom>
        </p:spPr>
      </p:pic>
      <p:sp>
        <p:nvSpPr>
          <p:cNvPr id="7" name="TextBox 6"/>
          <p:cNvSpPr txBox="1"/>
          <p:nvPr/>
        </p:nvSpPr>
        <p:spPr>
          <a:xfrm>
            <a:off x="11723" y="3175685"/>
            <a:ext cx="2852029" cy="1631216"/>
          </a:xfrm>
          <a:prstGeom prst="rect">
            <a:avLst/>
          </a:prstGeom>
          <a:noFill/>
        </p:spPr>
        <p:txBody>
          <a:bodyPr wrap="square" rtlCol="0">
            <a:spAutoFit/>
          </a:bodyPr>
          <a:lstStyle/>
          <a:p>
            <a:pPr algn="ctr"/>
            <a:r>
              <a:rPr lang="en-US" sz="2000" dirty="0" smtClean="0">
                <a:solidFill>
                  <a:srgbClr val="000000"/>
                </a:solidFill>
                <a:latin typeface="Calibri" pitchFamily="34" charset="0"/>
              </a:rPr>
              <a:t>Percentage of adult population that reported ≥14 days of insufficient rest or sleep in the past 30 days, 2008-2009</a:t>
            </a:r>
            <a:endParaRPr lang="en-US" sz="2000" dirty="0">
              <a:solidFill>
                <a:srgbClr val="000000"/>
              </a:solidFill>
              <a:latin typeface="Calibri" pitchFamily="34" charset="0"/>
            </a:endParaRPr>
          </a:p>
        </p:txBody>
      </p:sp>
    </p:spTree>
    <p:extLst>
      <p:ext uri="{BB962C8B-B14F-4D97-AF65-F5344CB8AC3E}">
        <p14:creationId xmlns:p14="http://schemas.microsoft.com/office/powerpoint/2010/main" val="304041000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1358900" y="1447800"/>
            <a:ext cx="7620000" cy="5105400"/>
          </a:xfrm>
          <a:prstGeom prst="rect">
            <a:avLst/>
          </a:prstGeom>
        </p:spPr>
        <p:txBody>
          <a:bodyPr>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r>
              <a:rPr lang="en-US" dirty="0" smtClean="0">
                <a:solidFill>
                  <a:srgbClr val="000000"/>
                </a:solidFill>
              </a:rPr>
              <a:t>National Health and Nutrition Examination Survey</a:t>
            </a:r>
          </a:p>
          <a:p>
            <a:pPr lvl="1">
              <a:buClr>
                <a:srgbClr val="000000"/>
              </a:buClr>
            </a:pPr>
            <a:r>
              <a:rPr lang="en-US" dirty="0" smtClean="0">
                <a:solidFill>
                  <a:srgbClr val="000000"/>
                </a:solidFill>
              </a:rPr>
              <a:t>Sleep Disorders Questionnaire</a:t>
            </a:r>
          </a:p>
          <a:p>
            <a:pPr lvl="2">
              <a:buClr>
                <a:srgbClr val="000000"/>
              </a:buClr>
            </a:pPr>
            <a:r>
              <a:rPr lang="en-US" sz="2000" dirty="0">
                <a:solidFill>
                  <a:srgbClr val="000000"/>
                </a:solidFill>
              </a:rPr>
              <a:t>In 2005-2008 (extensive</a:t>
            </a:r>
            <a:r>
              <a:rPr lang="en-US" sz="2000" dirty="0" smtClean="0">
                <a:solidFill>
                  <a:srgbClr val="000000"/>
                </a:solidFill>
              </a:rPr>
              <a:t>)</a:t>
            </a:r>
            <a:endParaRPr lang="en-US" sz="2000" dirty="0">
              <a:solidFill>
                <a:srgbClr val="000000"/>
              </a:solidFill>
            </a:endParaRPr>
          </a:p>
          <a:p>
            <a:pPr lvl="2">
              <a:buClr>
                <a:srgbClr val="000000"/>
              </a:buClr>
            </a:pPr>
            <a:r>
              <a:rPr lang="en-US" sz="2000" dirty="0" smtClean="0">
                <a:solidFill>
                  <a:srgbClr val="000000"/>
                </a:solidFill>
              </a:rPr>
              <a:t>In </a:t>
            </a:r>
            <a:r>
              <a:rPr lang="en-US" sz="2000" dirty="0">
                <a:solidFill>
                  <a:srgbClr val="000000"/>
                </a:solidFill>
              </a:rPr>
              <a:t>2009-2010 (limited):</a:t>
            </a:r>
          </a:p>
          <a:p>
            <a:pPr lvl="1">
              <a:buClr>
                <a:srgbClr val="000000"/>
              </a:buClr>
            </a:pPr>
            <a:r>
              <a:rPr lang="en-US" dirty="0" err="1" smtClean="0">
                <a:solidFill>
                  <a:srgbClr val="000000"/>
                </a:solidFill>
              </a:rPr>
              <a:t>Actigraphy</a:t>
            </a:r>
            <a:endParaRPr lang="en-US" dirty="0" smtClean="0">
              <a:solidFill>
                <a:srgbClr val="000000"/>
              </a:solidFill>
            </a:endParaRPr>
          </a:p>
          <a:p>
            <a:pPr lvl="1">
              <a:buClr>
                <a:srgbClr val="000000"/>
              </a:buClr>
            </a:pPr>
            <a:endParaRPr lang="en-US" sz="1000" dirty="0" smtClean="0">
              <a:solidFill>
                <a:srgbClr val="000000"/>
              </a:solidFill>
            </a:endParaRPr>
          </a:p>
          <a:p>
            <a:r>
              <a:rPr lang="en-US" dirty="0" smtClean="0">
                <a:solidFill>
                  <a:srgbClr val="000000"/>
                </a:solidFill>
              </a:rPr>
              <a:t>Youth </a:t>
            </a:r>
            <a:r>
              <a:rPr lang="en-US" dirty="0">
                <a:solidFill>
                  <a:srgbClr val="000000"/>
                </a:solidFill>
              </a:rPr>
              <a:t>Risk Behavior Survey</a:t>
            </a:r>
          </a:p>
          <a:p>
            <a:pPr lvl="1">
              <a:buClr>
                <a:srgbClr val="000000"/>
              </a:buClr>
            </a:pPr>
            <a:r>
              <a:rPr lang="en-US" dirty="0">
                <a:solidFill>
                  <a:srgbClr val="000000"/>
                </a:solidFill>
              </a:rPr>
              <a:t>Sleep duration on school </a:t>
            </a:r>
            <a:r>
              <a:rPr lang="en-US" dirty="0" smtClean="0">
                <a:solidFill>
                  <a:srgbClr val="000000"/>
                </a:solidFill>
              </a:rPr>
              <a:t>nights</a:t>
            </a:r>
          </a:p>
          <a:p>
            <a:pPr lvl="1">
              <a:buClr>
                <a:srgbClr val="000000"/>
              </a:buClr>
            </a:pPr>
            <a:endParaRPr lang="en-US" sz="1000" dirty="0">
              <a:solidFill>
                <a:srgbClr val="000000"/>
              </a:solidFill>
            </a:endParaRPr>
          </a:p>
          <a:p>
            <a:r>
              <a:rPr lang="en-US" dirty="0" smtClean="0">
                <a:solidFill>
                  <a:srgbClr val="000000"/>
                </a:solidFill>
              </a:rPr>
              <a:t>School </a:t>
            </a:r>
            <a:r>
              <a:rPr lang="en-US" dirty="0">
                <a:solidFill>
                  <a:srgbClr val="000000"/>
                </a:solidFill>
              </a:rPr>
              <a:t>Health Policies and Practices Study</a:t>
            </a:r>
          </a:p>
          <a:p>
            <a:pPr lvl="1">
              <a:buClr>
                <a:srgbClr val="000000"/>
              </a:buClr>
            </a:pPr>
            <a:r>
              <a:rPr lang="en-US" dirty="0">
                <a:solidFill>
                  <a:srgbClr val="000000"/>
                </a:solidFill>
              </a:rPr>
              <a:t>School start time </a:t>
            </a:r>
          </a:p>
          <a:p>
            <a:endParaRPr lang="en-US" dirty="0">
              <a:solidFill>
                <a:srgbClr val="000000"/>
              </a:solidFill>
            </a:endParaRPr>
          </a:p>
        </p:txBody>
      </p:sp>
      <p:sp>
        <p:nvSpPr>
          <p:cNvPr id="6" name="Title 2"/>
          <p:cNvSpPr>
            <a:spLocks noGrp="1"/>
          </p:cNvSpPr>
          <p:nvPr>
            <p:ph type="title"/>
          </p:nvPr>
        </p:nvSpPr>
        <p:spPr>
          <a:xfrm>
            <a:off x="1437738" y="152400"/>
            <a:ext cx="7633238" cy="1066800"/>
          </a:xfrm>
        </p:spPr>
        <p:txBody>
          <a:bodyPr/>
          <a:lstStyle/>
          <a:p>
            <a:pPr indent="-2171700">
              <a:defRPr/>
            </a:pPr>
            <a:r>
              <a:rPr lang="en-US" b="1" dirty="0" smtClean="0">
                <a:ea typeface="Tahoma" pitchFamily="34" charset="0"/>
                <a:cs typeface="Tahoma" pitchFamily="34" charset="0"/>
              </a:rPr>
              <a:t>NCCDPHP: Improved Surveillance for Sleep Issues</a:t>
            </a:r>
            <a:endParaRPr lang="en-US" dirty="0"/>
          </a:p>
        </p:txBody>
      </p:sp>
    </p:spTree>
    <p:extLst>
      <p:ext uri="{BB962C8B-B14F-4D97-AF65-F5344CB8AC3E}">
        <p14:creationId xmlns:p14="http://schemas.microsoft.com/office/powerpoint/2010/main" val="281678275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1358900" y="1371600"/>
            <a:ext cx="7620000" cy="5486400"/>
          </a:xfrm>
          <a:prstGeom prst="rect">
            <a:avLst/>
          </a:prstGeom>
        </p:spPr>
        <p:txBody>
          <a:bodyPr>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indent="0" algn="ctr">
              <a:buFont typeface="Arial" pitchFamily="34" charset="0"/>
              <a:buNone/>
            </a:pPr>
            <a:r>
              <a:rPr lang="en-US" dirty="0" smtClean="0">
                <a:solidFill>
                  <a:srgbClr val="000000"/>
                </a:solidFill>
              </a:rPr>
              <a:t>Insufficient Sleep State Fact Sheets</a:t>
            </a:r>
          </a:p>
          <a:p>
            <a:endParaRPr lang="en-US" dirty="0">
              <a:solidFill>
                <a:srgbClr val="000000"/>
              </a:solidFill>
            </a:endParaRPr>
          </a:p>
        </p:txBody>
      </p:sp>
      <p:pic>
        <p:nvPicPr>
          <p:cNvPr id="5" name="Picture 2" descr="this is an image of a fact sheet about insufficient sleep among adults in Georgia" title="fact sh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178" y="1828800"/>
            <a:ext cx="3786822" cy="4910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this is a picture of the second page of a fact sheet on insufficient sleep among adults in Georgia" title="fact sheet pag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6443" y="1828800"/>
            <a:ext cx="3792457" cy="4910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2"/>
          <p:cNvSpPr>
            <a:spLocks noGrp="1"/>
          </p:cNvSpPr>
          <p:nvPr>
            <p:ph type="title"/>
          </p:nvPr>
        </p:nvSpPr>
        <p:spPr>
          <a:xfrm>
            <a:off x="1437738" y="152400"/>
            <a:ext cx="7633238" cy="1066800"/>
          </a:xfrm>
        </p:spPr>
        <p:txBody>
          <a:bodyPr/>
          <a:lstStyle/>
          <a:p>
            <a:pPr indent="-2171700">
              <a:defRPr/>
            </a:pPr>
            <a:r>
              <a:rPr lang="en-US" b="1" dirty="0" smtClean="0">
                <a:ea typeface="Tahoma" pitchFamily="34" charset="0"/>
                <a:cs typeface="Tahoma" pitchFamily="34" charset="0"/>
              </a:rPr>
              <a:t>NCCDPHP: Improved Surveillance for Sleep Issues</a:t>
            </a:r>
            <a:endParaRPr lang="en-US" dirty="0"/>
          </a:p>
        </p:txBody>
      </p:sp>
    </p:spTree>
    <p:extLst>
      <p:ext uri="{BB962C8B-B14F-4D97-AF65-F5344CB8AC3E}">
        <p14:creationId xmlns:p14="http://schemas.microsoft.com/office/powerpoint/2010/main" val="419052067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descr="white background "/>
          <p:cNvSpPr/>
          <p:nvPr/>
        </p:nvSpPr>
        <p:spPr bwMode="auto">
          <a:xfrm>
            <a:off x="0" y="1284021"/>
            <a:ext cx="1370368" cy="48172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pic>
        <p:nvPicPr>
          <p:cNvPr id="9" name="Picture 3" descr="this is a picture of a publication on Drowsy Driving" title="MMW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119" t="19905" r="4405" b="9238"/>
          <a:stretch/>
        </p:blipFill>
        <p:spPr bwMode="auto">
          <a:xfrm>
            <a:off x="214429" y="1447800"/>
            <a:ext cx="3824171" cy="2403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descr="This is a screen shot of hte CDC website with a report entitled &quot;Drowsy Driving: Asleep at the Wheel&quot;." title="websit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500" t="14762" r="13809" b="9619"/>
          <a:stretch/>
        </p:blipFill>
        <p:spPr bwMode="auto">
          <a:xfrm>
            <a:off x="4876800" y="1628327"/>
            <a:ext cx="3876893" cy="2486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this is a map of the US showing the percentage of adults in each state who reported they fell asleep while driving in the past 30 days.  There is no area of the US with a cluster of states reporting high percentages.  Percents range from aroun 2.5% to 6.1%" title="map"/>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0649" y="3593727"/>
            <a:ext cx="4921101" cy="3111873"/>
          </a:xfrm>
          <a:prstGeom prst="rect">
            <a:avLst/>
          </a:prstGeom>
        </p:spPr>
      </p:pic>
      <p:sp>
        <p:nvSpPr>
          <p:cNvPr id="7" name="Oval 6" descr="this circle indicates that Oregon at 2.5% is the state with the lowest percentage of adults who reported falling asleep while driving " title="low circle"/>
          <p:cNvSpPr/>
          <p:nvPr/>
        </p:nvSpPr>
        <p:spPr>
          <a:xfrm>
            <a:off x="3657600" y="4038600"/>
            <a:ext cx="391071" cy="266255"/>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Oval 7" descr="This circle indicates that Texas with 6.1% is the state with the highest percentage of adults reporting falling asleep at the wheel." title="highest "/>
          <p:cNvSpPr/>
          <p:nvPr/>
        </p:nvSpPr>
        <p:spPr>
          <a:xfrm>
            <a:off x="5151005" y="5562600"/>
            <a:ext cx="391071" cy="266255"/>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Rectangle 2"/>
          <p:cNvSpPr/>
          <p:nvPr/>
        </p:nvSpPr>
        <p:spPr>
          <a:xfrm>
            <a:off x="533400" y="4529395"/>
            <a:ext cx="2832920" cy="1323439"/>
          </a:xfrm>
          <a:prstGeom prst="rect">
            <a:avLst/>
          </a:prstGeom>
        </p:spPr>
        <p:txBody>
          <a:bodyPr wrap="square">
            <a:spAutoFit/>
          </a:bodyPr>
          <a:lstStyle/>
          <a:p>
            <a:pPr algn="ctr"/>
            <a:r>
              <a:rPr lang="en-US" sz="2000" dirty="0">
                <a:solidFill>
                  <a:srgbClr val="000000"/>
                </a:solidFill>
                <a:latin typeface="Calibri" pitchFamily="34" charset="0"/>
              </a:rPr>
              <a:t>Adults ≥ 18 Years Who Fell Asleep While Driving in Preceding 30 Days: 2009, 2010</a:t>
            </a:r>
          </a:p>
        </p:txBody>
      </p:sp>
      <p:sp>
        <p:nvSpPr>
          <p:cNvPr id="12" name="Title 2"/>
          <p:cNvSpPr>
            <a:spLocks noGrp="1"/>
          </p:cNvSpPr>
          <p:nvPr>
            <p:ph type="title"/>
          </p:nvPr>
        </p:nvSpPr>
        <p:spPr>
          <a:xfrm>
            <a:off x="1437738" y="152400"/>
            <a:ext cx="7633238" cy="1066800"/>
          </a:xfrm>
        </p:spPr>
        <p:txBody>
          <a:bodyPr/>
          <a:lstStyle/>
          <a:p>
            <a:pPr indent="-2171700">
              <a:defRPr/>
            </a:pPr>
            <a:r>
              <a:rPr lang="en-US" b="1" dirty="0" smtClean="0">
                <a:ea typeface="Tahoma" pitchFamily="34" charset="0"/>
                <a:cs typeface="Tahoma" pitchFamily="34" charset="0"/>
              </a:rPr>
              <a:t>NCCDPHP: Improved Surveillance for Sleep Issues</a:t>
            </a:r>
            <a:endParaRPr lang="en-US" dirty="0"/>
          </a:p>
        </p:txBody>
      </p:sp>
    </p:spTree>
    <p:extLst>
      <p:ext uri="{BB962C8B-B14F-4D97-AF65-F5344CB8AC3E}">
        <p14:creationId xmlns:p14="http://schemas.microsoft.com/office/powerpoint/2010/main" val="398968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grpId="0" nodeType="afterEffect">
                                  <p:stCondLst>
                                    <p:cond delay="50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0" y="381000"/>
            <a:ext cx="9144000" cy="1676400"/>
          </a:xfrm>
        </p:spPr>
        <p:txBody>
          <a:bodyPr>
            <a:noAutofit/>
          </a:bodyPr>
          <a:lstStyle/>
          <a:p>
            <a:r>
              <a:rPr lang="en-US" sz="3400" dirty="0">
                <a:latin typeface="Tahoma" pitchFamily="34" charset="0"/>
                <a:ea typeface="Tahoma" pitchFamily="34" charset="0"/>
                <a:cs typeface="Tahoma" pitchFamily="34" charset="0"/>
              </a:rPr>
              <a:t>Healthy People 2020 Progress Review: Sleeping, Breathing, and Quality of Life </a:t>
            </a:r>
            <a:r>
              <a:rPr lang="en-US" sz="3400" dirty="0" smtClean="0">
                <a:latin typeface="Tahoma" pitchFamily="34" charset="0"/>
                <a:ea typeface="Tahoma" pitchFamily="34" charset="0"/>
                <a:cs typeface="Tahoma" pitchFamily="34" charset="0"/>
              </a:rPr>
              <a:t/>
            </a:r>
            <a:br>
              <a:rPr lang="en-US" sz="3400" dirty="0" smtClean="0">
                <a:latin typeface="Tahoma" pitchFamily="34" charset="0"/>
                <a:ea typeface="Tahoma" pitchFamily="34" charset="0"/>
                <a:cs typeface="Tahoma" pitchFamily="34" charset="0"/>
              </a:rPr>
            </a:br>
            <a:r>
              <a:rPr lang="en-US" sz="2000" dirty="0" smtClean="0">
                <a:latin typeface="Tahoma" pitchFamily="34" charset="0"/>
                <a:ea typeface="Tahoma" pitchFamily="34" charset="0"/>
                <a:cs typeface="Tahoma" pitchFamily="34" charset="0"/>
              </a:rPr>
              <a:t>December 5, </a:t>
            </a:r>
            <a:r>
              <a:rPr lang="en-US" sz="2000" dirty="0">
                <a:latin typeface="Tahoma" pitchFamily="34" charset="0"/>
                <a:ea typeface="Tahoma" pitchFamily="34" charset="0"/>
                <a:cs typeface="Tahoma" pitchFamily="34" charset="0"/>
              </a:rPr>
              <a:t>2013</a:t>
            </a:r>
            <a:endParaRPr lang="en-US" sz="3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30657122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a typeface="Tahoma" pitchFamily="34" charset="0"/>
                <a:cs typeface="Tahoma" pitchFamily="34" charset="0"/>
              </a:rPr>
              <a:t>NCCDPHP: Improved Surveillance for Sleep Issues</a:t>
            </a:r>
            <a:r>
              <a:rPr lang="en-US" dirty="0"/>
              <a:t/>
            </a:r>
            <a:br>
              <a:rPr lang="en-US" dirty="0"/>
            </a:br>
            <a:endParaRPr lang="en-US" dirty="0"/>
          </a:p>
        </p:txBody>
      </p:sp>
      <p:sp>
        <p:nvSpPr>
          <p:cNvPr id="3" name="Content Placeholder 1"/>
          <p:cNvSpPr txBox="1">
            <a:spLocks/>
          </p:cNvSpPr>
          <p:nvPr/>
        </p:nvSpPr>
        <p:spPr>
          <a:xfrm>
            <a:off x="1358900" y="1371600"/>
            <a:ext cx="7620000" cy="5486400"/>
          </a:xfrm>
          <a:prstGeom prst="rect">
            <a:avLst/>
          </a:prstGeom>
        </p:spPr>
        <p:txBody>
          <a:bodyPr>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indent="0">
              <a:buFont typeface="Arial" pitchFamily="34" charset="0"/>
              <a:buNone/>
            </a:pPr>
            <a:r>
              <a:rPr lang="en-US" sz="3600" b="1" dirty="0" smtClean="0">
                <a:solidFill>
                  <a:srgbClr val="000000"/>
                </a:solidFill>
              </a:rPr>
              <a:t>CDC extramural research support</a:t>
            </a:r>
          </a:p>
          <a:p>
            <a:r>
              <a:rPr lang="en-US" dirty="0" smtClean="0">
                <a:solidFill>
                  <a:srgbClr val="000000"/>
                </a:solidFill>
              </a:rPr>
              <a:t>BRFSS Sleep Question Validation Study by the University of Rochester</a:t>
            </a:r>
          </a:p>
          <a:p>
            <a:pPr lvl="1">
              <a:buClr>
                <a:srgbClr val="000000"/>
              </a:buClr>
            </a:pPr>
            <a:r>
              <a:rPr lang="en-US" dirty="0" smtClean="0">
                <a:solidFill>
                  <a:srgbClr val="000000"/>
                </a:solidFill>
              </a:rPr>
              <a:t>Wrist </a:t>
            </a:r>
            <a:r>
              <a:rPr lang="en-US" dirty="0" err="1" smtClean="0">
                <a:solidFill>
                  <a:srgbClr val="000000"/>
                </a:solidFill>
              </a:rPr>
              <a:t>Actigraphy</a:t>
            </a:r>
            <a:endParaRPr lang="en-US" dirty="0" smtClean="0">
              <a:solidFill>
                <a:srgbClr val="000000"/>
              </a:solidFill>
            </a:endParaRPr>
          </a:p>
          <a:p>
            <a:pPr lvl="1">
              <a:buClr>
                <a:srgbClr val="000000"/>
              </a:buClr>
            </a:pPr>
            <a:r>
              <a:rPr lang="en-US" dirty="0" smtClean="0">
                <a:solidFill>
                  <a:srgbClr val="000000"/>
                </a:solidFill>
              </a:rPr>
              <a:t>Sleep Journals</a:t>
            </a:r>
          </a:p>
          <a:p>
            <a:r>
              <a:rPr lang="en-US" dirty="0" smtClean="0">
                <a:solidFill>
                  <a:srgbClr val="000000"/>
                </a:solidFill>
              </a:rPr>
              <a:t>Delayed School Start Times Study by the University of Minnesota</a:t>
            </a:r>
          </a:p>
          <a:p>
            <a:pPr lvl="1">
              <a:buClr>
                <a:srgbClr val="000000"/>
              </a:buClr>
            </a:pPr>
            <a:r>
              <a:rPr lang="en-US" dirty="0" smtClean="0">
                <a:solidFill>
                  <a:srgbClr val="000000"/>
                </a:solidFill>
              </a:rPr>
              <a:t>Academic performance</a:t>
            </a:r>
          </a:p>
          <a:p>
            <a:pPr lvl="1">
              <a:buClr>
                <a:srgbClr val="000000"/>
              </a:buClr>
            </a:pPr>
            <a:r>
              <a:rPr lang="en-US" dirty="0" smtClean="0">
                <a:solidFill>
                  <a:srgbClr val="000000"/>
                </a:solidFill>
              </a:rPr>
              <a:t>Student health</a:t>
            </a:r>
          </a:p>
          <a:p>
            <a:endParaRPr lang="en-US" dirty="0">
              <a:solidFill>
                <a:srgbClr val="000000"/>
              </a:solidFill>
            </a:endParaRPr>
          </a:p>
        </p:txBody>
      </p:sp>
    </p:spTree>
    <p:extLst>
      <p:ext uri="{BB962C8B-B14F-4D97-AF65-F5344CB8AC3E}">
        <p14:creationId xmlns:p14="http://schemas.microsoft.com/office/powerpoint/2010/main" val="27285844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04800"/>
            <a:ext cx="6959600" cy="914399"/>
          </a:xfrm>
        </p:spPr>
        <p:txBody>
          <a:bodyPr>
            <a:noAutofit/>
          </a:bodyPr>
          <a:lstStyle/>
          <a:p>
            <a:r>
              <a:rPr lang="en-US" dirty="0" smtClean="0"/>
              <a:t>NIOSH: Work-Related Asthma (WRA)</a:t>
            </a:r>
            <a:endParaRPr lang="en-US" dirty="0"/>
          </a:p>
        </p:txBody>
      </p:sp>
      <p:sp>
        <p:nvSpPr>
          <p:cNvPr id="3" name="Content Placeholder 2"/>
          <p:cNvSpPr>
            <a:spLocks noGrp="1"/>
          </p:cNvSpPr>
          <p:nvPr>
            <p:ph idx="1"/>
          </p:nvPr>
        </p:nvSpPr>
        <p:spPr>
          <a:xfrm>
            <a:off x="1520373" y="1447800"/>
            <a:ext cx="7395027" cy="5257800"/>
          </a:xfrm>
        </p:spPr>
        <p:txBody>
          <a:bodyPr>
            <a:normAutofit fontScale="85000" lnSpcReduction="20000"/>
          </a:bodyPr>
          <a:lstStyle/>
          <a:p>
            <a:pPr marL="0" indent="0">
              <a:buNone/>
            </a:pPr>
            <a:r>
              <a:rPr lang="en-US" sz="2600" u="sng" dirty="0" smtClean="0"/>
              <a:t>Burden</a:t>
            </a:r>
            <a:r>
              <a:rPr lang="en-US" sz="2600" dirty="0" smtClean="0"/>
              <a:t>: </a:t>
            </a:r>
          </a:p>
          <a:p>
            <a:r>
              <a:rPr lang="en-US" sz="2600" dirty="0" smtClean="0"/>
              <a:t>About 15% of adult asthma attributable to work</a:t>
            </a:r>
          </a:p>
          <a:p>
            <a:r>
              <a:rPr lang="en-US" sz="2600" dirty="0" smtClean="0"/>
              <a:t>About 23% of adults with asthma experience work-related asthma exacerbations</a:t>
            </a:r>
          </a:p>
          <a:p>
            <a:pPr marL="0" indent="0">
              <a:buNone/>
            </a:pPr>
            <a:endParaRPr lang="en-US" sz="900" u="sng" dirty="0" smtClean="0"/>
          </a:p>
          <a:p>
            <a:pPr marL="0" indent="0">
              <a:buNone/>
            </a:pPr>
            <a:r>
              <a:rPr lang="en-US" sz="2600" u="sng" dirty="0" smtClean="0"/>
              <a:t>Examples of NIOSH Efforts</a:t>
            </a:r>
            <a:r>
              <a:rPr lang="en-US" sz="2600" dirty="0" smtClean="0"/>
              <a:t>:</a:t>
            </a:r>
          </a:p>
          <a:p>
            <a:r>
              <a:rPr lang="en-US" sz="2600" dirty="0" smtClean="0"/>
              <a:t>Surveillance (collaboration with national studies, state-based)</a:t>
            </a:r>
          </a:p>
          <a:p>
            <a:pPr lvl="0"/>
            <a:r>
              <a:rPr lang="en-US" sz="2600" dirty="0" err="1" smtClean="0">
                <a:solidFill>
                  <a:srgbClr val="000000"/>
                </a:solidFill>
              </a:rPr>
              <a:t>Isocyanates</a:t>
            </a:r>
            <a:r>
              <a:rPr lang="en-US" sz="2600" dirty="0" smtClean="0">
                <a:solidFill>
                  <a:srgbClr val="000000"/>
                </a:solidFill>
              </a:rPr>
              <a:t> </a:t>
            </a:r>
            <a:r>
              <a:rPr lang="en-US" sz="2600" dirty="0">
                <a:solidFill>
                  <a:srgbClr val="000000"/>
                </a:solidFill>
              </a:rPr>
              <a:t>(widely used chemicals that cause asthma)</a:t>
            </a:r>
          </a:p>
          <a:p>
            <a:r>
              <a:rPr lang="en-US" sz="2600" dirty="0"/>
              <a:t>Indoor dampness and </a:t>
            </a:r>
            <a:r>
              <a:rPr lang="en-US" sz="2600" dirty="0" smtClean="0"/>
              <a:t>mold</a:t>
            </a:r>
          </a:p>
          <a:p>
            <a:r>
              <a:rPr lang="en-US" sz="2600" dirty="0" smtClean="0"/>
              <a:t>Healthcare (cleaners &amp; disinfectants)</a:t>
            </a:r>
            <a:endParaRPr lang="en-US" sz="1600" dirty="0" smtClean="0"/>
          </a:p>
          <a:p>
            <a:r>
              <a:rPr lang="en-US" sz="2600" dirty="0" smtClean="0"/>
              <a:t>Appropriate recognition and treatment of WRA</a:t>
            </a:r>
          </a:p>
          <a:p>
            <a:r>
              <a:rPr lang="en-US" sz="2600" dirty="0" smtClean="0"/>
              <a:t>Participation in authoritative groups – Cochrane, American Thoracic Society, European Respiratory Society, NIH-NAEPP</a:t>
            </a:r>
          </a:p>
          <a:p>
            <a:endParaRPr lang="en-US" dirty="0" smtClean="0"/>
          </a:p>
          <a:p>
            <a:endParaRPr lang="en-US" dirty="0" smtClean="0"/>
          </a:p>
          <a:p>
            <a:endParaRPr lang="en-US" dirty="0"/>
          </a:p>
        </p:txBody>
      </p:sp>
    </p:spTree>
    <p:extLst>
      <p:ext uri="{BB962C8B-B14F-4D97-AF65-F5344CB8AC3E}">
        <p14:creationId xmlns:p14="http://schemas.microsoft.com/office/powerpoint/2010/main" val="354937331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04800"/>
            <a:ext cx="7467600" cy="638629"/>
          </a:xfrm>
        </p:spPr>
        <p:txBody>
          <a:bodyPr>
            <a:normAutofit/>
          </a:bodyPr>
          <a:lstStyle/>
          <a:p>
            <a:r>
              <a:rPr lang="en-US" dirty="0" smtClean="0"/>
              <a:t>NIOSH: Work- Related COPD</a:t>
            </a:r>
            <a:endParaRPr lang="en-US" dirty="0"/>
          </a:p>
        </p:txBody>
      </p:sp>
      <p:sp>
        <p:nvSpPr>
          <p:cNvPr id="3" name="Content Placeholder 2"/>
          <p:cNvSpPr>
            <a:spLocks noGrp="1"/>
          </p:cNvSpPr>
          <p:nvPr>
            <p:ph idx="1"/>
          </p:nvPr>
        </p:nvSpPr>
        <p:spPr>
          <a:xfrm>
            <a:off x="1447800" y="1524000"/>
            <a:ext cx="7289799" cy="4876800"/>
          </a:xfrm>
        </p:spPr>
        <p:txBody>
          <a:bodyPr>
            <a:normAutofit fontScale="92500" lnSpcReduction="10000"/>
          </a:bodyPr>
          <a:lstStyle/>
          <a:p>
            <a:r>
              <a:rPr lang="en-US" sz="2600" dirty="0" smtClean="0"/>
              <a:t>Burden – COPD prevalence, 12 million people; </a:t>
            </a:r>
            <a:r>
              <a:rPr lang="en-US" sz="2600" dirty="0"/>
              <a:t>about 15% attributable to work</a:t>
            </a:r>
          </a:p>
          <a:p>
            <a:r>
              <a:rPr lang="en-US" sz="2600" dirty="0" smtClean="0"/>
              <a:t>COPD mortality in 2010: 135,000 </a:t>
            </a:r>
            <a:endParaRPr lang="en-US" sz="900" dirty="0" smtClean="0"/>
          </a:p>
          <a:p>
            <a:r>
              <a:rPr lang="en-US" sz="2600" dirty="0" smtClean="0"/>
              <a:t>Collaboration with population based-studies is an important source of information</a:t>
            </a:r>
          </a:p>
          <a:p>
            <a:pPr lvl="1"/>
            <a:r>
              <a:rPr lang="en-US" dirty="0"/>
              <a:t>National Health and Nutrition Examination Survey (NHANES</a:t>
            </a:r>
            <a:r>
              <a:rPr lang="en-US" dirty="0" smtClean="0"/>
              <a:t>); NIOSH assisted in providing </a:t>
            </a:r>
            <a:r>
              <a:rPr lang="en-US" dirty="0" err="1" smtClean="0"/>
              <a:t>spirometry</a:t>
            </a:r>
            <a:endParaRPr lang="en-US" dirty="0"/>
          </a:p>
          <a:p>
            <a:pPr lvl="1"/>
            <a:r>
              <a:rPr lang="en-US" dirty="0"/>
              <a:t>Multi-Ethnic Study of Atherosclerosis (MESA</a:t>
            </a:r>
            <a:r>
              <a:rPr lang="en-US" dirty="0" smtClean="0"/>
              <a:t>); included </a:t>
            </a:r>
            <a:r>
              <a:rPr lang="en-US" dirty="0" err="1" smtClean="0"/>
              <a:t>spirometry</a:t>
            </a:r>
            <a:r>
              <a:rPr lang="en-US" dirty="0" smtClean="0"/>
              <a:t> and chest CT; NIOSH is analyzing relationships between occupation, industry, and COPD</a:t>
            </a:r>
            <a:endParaRPr lang="en-US" sz="800" dirty="0" smtClean="0"/>
          </a:p>
          <a:p>
            <a:pPr marL="457200" lvl="1" indent="0">
              <a:buNone/>
            </a:pPr>
            <a:endParaRPr lang="en-US" sz="900" dirty="0" smtClean="0"/>
          </a:p>
          <a:p>
            <a:r>
              <a:rPr lang="en-US" sz="2600" dirty="0" smtClean="0"/>
              <a:t>Studies evaluating specific at-risk populations: coal mine dust, agriculture, construction, WTC dust, etc.</a:t>
            </a:r>
          </a:p>
          <a:p>
            <a:endParaRPr lang="en-US" dirty="0" smtClean="0"/>
          </a:p>
        </p:txBody>
      </p:sp>
    </p:spTree>
    <p:extLst>
      <p:ext uri="{BB962C8B-B14F-4D97-AF65-F5344CB8AC3E}">
        <p14:creationId xmlns:p14="http://schemas.microsoft.com/office/powerpoint/2010/main" val="16029871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6029" y="228600"/>
            <a:ext cx="7376886" cy="856343"/>
          </a:xfrm>
        </p:spPr>
        <p:txBody>
          <a:bodyPr>
            <a:normAutofit fontScale="90000"/>
          </a:bodyPr>
          <a:lstStyle/>
          <a:p>
            <a:r>
              <a:rPr lang="en-US" sz="3600" dirty="0" smtClean="0"/>
              <a:t>NIOSH: Early Detection of Work-Related COPD</a:t>
            </a:r>
            <a:endParaRPr lang="en-US" sz="3600" dirty="0"/>
          </a:p>
        </p:txBody>
      </p:sp>
      <p:pic>
        <p:nvPicPr>
          <p:cNvPr id="1026" name="Picture 2" descr="This is a graph with lines that indicates lung function decrease with increasingage " title="line graph"/>
          <p:cNvPicPr>
            <a:picLocks noChangeAspect="1" noChangeArrowheads="1"/>
          </p:cNvPicPr>
          <p:nvPr/>
        </p:nvPicPr>
        <p:blipFill rotWithShape="1">
          <a:blip r:embed="rId3">
            <a:extLst>
              <a:ext uri="{28A0092B-C50C-407E-A947-70E740481C1C}">
                <a14:useLocalDpi xmlns:a14="http://schemas.microsoft.com/office/drawing/2010/main" val="0"/>
              </a:ext>
            </a:extLst>
          </a:blip>
          <a:srcRect l="5803" t="22817" r="4018" b="6250"/>
          <a:stretch/>
        </p:blipFill>
        <p:spPr bwMode="auto">
          <a:xfrm>
            <a:off x="1972481" y="3309257"/>
            <a:ext cx="5995862" cy="353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47800" y="1370265"/>
            <a:ext cx="7522028" cy="1809726"/>
          </a:xfrm>
          <a:prstGeom prst="rect">
            <a:avLst/>
          </a:prstGeom>
          <a:noFill/>
        </p:spPr>
        <p:txBody>
          <a:bodyPr wrap="square" rtlCol="0">
            <a:spAutoFit/>
          </a:bodyPr>
          <a:lstStyle/>
          <a:p>
            <a:pPr eaLnBrk="0" fontAlgn="base" hangingPunct="0">
              <a:lnSpc>
                <a:spcPct val="90000"/>
              </a:lnSpc>
              <a:spcAft>
                <a:spcPct val="0"/>
              </a:spcAft>
            </a:pPr>
            <a:r>
              <a:rPr lang="en-US" sz="2200" dirty="0">
                <a:solidFill>
                  <a:srgbClr val="000000"/>
                </a:solidFill>
                <a:latin typeface="Calibri" pitchFamily="34" charset="0"/>
                <a:ea typeface="ＭＳ Ｐゴシック" pitchFamily="84" charset="-128"/>
                <a:cs typeface="Arial" pitchFamily="34" charset="0"/>
              </a:rPr>
              <a:t>Efforts to improve the quality of </a:t>
            </a:r>
            <a:r>
              <a:rPr lang="en-US" sz="2200" dirty="0" err="1">
                <a:solidFill>
                  <a:srgbClr val="000000"/>
                </a:solidFill>
                <a:latin typeface="Calibri" pitchFamily="34" charset="0"/>
                <a:ea typeface="ＭＳ Ｐゴシック" pitchFamily="84" charset="-128"/>
                <a:cs typeface="Arial" pitchFamily="34" charset="0"/>
              </a:rPr>
              <a:t>spirometry</a:t>
            </a:r>
            <a:r>
              <a:rPr lang="en-US" sz="2200" dirty="0">
                <a:solidFill>
                  <a:srgbClr val="000000"/>
                </a:solidFill>
                <a:latin typeface="Calibri" pitchFamily="34" charset="0"/>
                <a:ea typeface="ＭＳ Ｐゴシック" pitchFamily="84" charset="-128"/>
                <a:cs typeface="Arial" pitchFamily="34" charset="0"/>
              </a:rPr>
              <a:t>: technician training, educational materials</a:t>
            </a:r>
          </a:p>
          <a:p>
            <a:pPr eaLnBrk="0" fontAlgn="base" hangingPunct="0">
              <a:lnSpc>
                <a:spcPct val="90000"/>
              </a:lnSpc>
              <a:spcAft>
                <a:spcPct val="0"/>
              </a:spcAft>
            </a:pPr>
            <a:endParaRPr lang="en-US" sz="1400" dirty="0">
              <a:solidFill>
                <a:srgbClr val="000000"/>
              </a:solidFill>
              <a:latin typeface="Calibri" pitchFamily="34" charset="0"/>
              <a:ea typeface="ＭＳ Ｐゴシック" pitchFamily="84" charset="-128"/>
              <a:cs typeface="Arial" pitchFamily="34" charset="0"/>
            </a:endParaRPr>
          </a:p>
          <a:p>
            <a:pPr eaLnBrk="0" fontAlgn="base" hangingPunct="0">
              <a:lnSpc>
                <a:spcPct val="90000"/>
              </a:lnSpc>
              <a:spcAft>
                <a:spcPct val="0"/>
              </a:spcAft>
            </a:pPr>
            <a:r>
              <a:rPr lang="en-US" sz="2200" dirty="0">
                <a:solidFill>
                  <a:srgbClr val="000000"/>
                </a:solidFill>
                <a:latin typeface="Calibri" pitchFamily="34" charset="0"/>
                <a:ea typeface="ＭＳ Ｐゴシック" pitchFamily="84" charset="-128"/>
                <a:cs typeface="Arial" pitchFamily="34" charset="0"/>
              </a:rPr>
              <a:t>Longitudinal </a:t>
            </a:r>
            <a:r>
              <a:rPr lang="en-US" sz="2200" dirty="0" err="1">
                <a:solidFill>
                  <a:srgbClr val="000000"/>
                </a:solidFill>
                <a:latin typeface="Calibri" pitchFamily="34" charset="0"/>
                <a:ea typeface="ＭＳ Ｐゴシック" pitchFamily="84" charset="-128"/>
                <a:cs typeface="Arial" pitchFamily="34" charset="0"/>
              </a:rPr>
              <a:t>spirometry</a:t>
            </a:r>
            <a:r>
              <a:rPr lang="en-US" sz="2200" dirty="0">
                <a:solidFill>
                  <a:srgbClr val="000000"/>
                </a:solidFill>
                <a:latin typeface="Calibri" pitchFamily="34" charset="0"/>
                <a:ea typeface="ＭＳ Ｐゴシック" pitchFamily="84" charset="-128"/>
                <a:cs typeface="Arial" pitchFamily="34" charset="0"/>
              </a:rPr>
              <a:t> software: monitors </a:t>
            </a:r>
            <a:r>
              <a:rPr lang="en-US" sz="2200" dirty="0" err="1">
                <a:solidFill>
                  <a:srgbClr val="000000"/>
                </a:solidFill>
                <a:latin typeface="Calibri" pitchFamily="34" charset="0"/>
                <a:ea typeface="ＭＳ Ｐゴシック" pitchFamily="84" charset="-128"/>
                <a:cs typeface="Arial" pitchFamily="34" charset="0"/>
              </a:rPr>
              <a:t>spirometry</a:t>
            </a:r>
            <a:r>
              <a:rPr lang="en-US" sz="2200" dirty="0">
                <a:solidFill>
                  <a:srgbClr val="000000"/>
                </a:solidFill>
                <a:latin typeface="Calibri" pitchFamily="34" charset="0"/>
                <a:ea typeface="ＭＳ Ｐゴシック" pitchFamily="84" charset="-128"/>
                <a:cs typeface="Arial" pitchFamily="34" charset="0"/>
              </a:rPr>
              <a:t> program quality, aids in evaluating individual data, useful for health protection and promotion</a:t>
            </a:r>
          </a:p>
        </p:txBody>
      </p:sp>
    </p:spTree>
    <p:extLst>
      <p:ext uri="{BB962C8B-B14F-4D97-AF65-F5344CB8AC3E}">
        <p14:creationId xmlns:p14="http://schemas.microsoft.com/office/powerpoint/2010/main" val="9586954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304800"/>
            <a:ext cx="7696200" cy="762000"/>
          </a:xfrm>
        </p:spPr>
        <p:txBody>
          <a:bodyPr>
            <a:noAutofit/>
          </a:bodyPr>
          <a:lstStyle/>
          <a:p>
            <a:r>
              <a:rPr lang="en-US" dirty="0" smtClean="0"/>
              <a:t>NIOSH: Sleep &amp; Work Schedule Research</a:t>
            </a:r>
            <a:endParaRPr lang="en-US" dirty="0"/>
          </a:p>
        </p:txBody>
      </p:sp>
      <p:sp>
        <p:nvSpPr>
          <p:cNvPr id="5" name="Content Placeholder 4"/>
          <p:cNvSpPr>
            <a:spLocks noGrp="1"/>
          </p:cNvSpPr>
          <p:nvPr>
            <p:ph idx="1"/>
          </p:nvPr>
        </p:nvSpPr>
        <p:spPr>
          <a:xfrm>
            <a:off x="1447800" y="1447800"/>
            <a:ext cx="7620000" cy="5410200"/>
          </a:xfrm>
        </p:spPr>
        <p:txBody>
          <a:bodyPr>
            <a:normAutofit fontScale="62500" lnSpcReduction="20000"/>
          </a:bodyPr>
          <a:lstStyle/>
          <a:p>
            <a:pPr marL="0" indent="0">
              <a:lnSpc>
                <a:spcPct val="120000"/>
              </a:lnSpc>
              <a:spcBef>
                <a:spcPts val="0"/>
              </a:spcBef>
              <a:buNone/>
            </a:pPr>
            <a:r>
              <a:rPr lang="en-US" sz="2600" u="sng" dirty="0" smtClean="0"/>
              <a:t>Burden</a:t>
            </a:r>
            <a:r>
              <a:rPr lang="en-US" sz="2600" dirty="0" smtClean="0"/>
              <a:t>: Sleep disruption by factors such as rotating shifts is a health hazard.  For example, the International Agency for Research on Cancer (IARC) designates shiftwork that involves circadian disruption as probably carcinogenic to humans (Group 2A).</a:t>
            </a:r>
          </a:p>
          <a:p>
            <a:pPr marL="0" indent="0">
              <a:lnSpc>
                <a:spcPct val="120000"/>
              </a:lnSpc>
              <a:spcBef>
                <a:spcPts val="0"/>
              </a:spcBef>
              <a:buNone/>
            </a:pPr>
            <a:endParaRPr lang="en-US" sz="1300" dirty="0" smtClean="0"/>
          </a:p>
          <a:p>
            <a:pPr marL="0" indent="0">
              <a:lnSpc>
                <a:spcPct val="120000"/>
              </a:lnSpc>
              <a:spcBef>
                <a:spcPts val="0"/>
              </a:spcBef>
              <a:buNone/>
            </a:pPr>
            <a:r>
              <a:rPr lang="en-US" sz="2600" dirty="0" smtClean="0"/>
              <a:t>Sleepiness is also a safety issue for those who drive or operate heavy equipment.</a:t>
            </a:r>
          </a:p>
          <a:p>
            <a:pPr marL="0" indent="0">
              <a:lnSpc>
                <a:spcPct val="120000"/>
              </a:lnSpc>
              <a:spcBef>
                <a:spcPts val="0"/>
              </a:spcBef>
              <a:buNone/>
            </a:pPr>
            <a:endParaRPr lang="en-US" sz="1300" u="sng" dirty="0"/>
          </a:p>
          <a:p>
            <a:pPr marL="0" indent="0">
              <a:lnSpc>
                <a:spcPct val="120000"/>
              </a:lnSpc>
              <a:spcBef>
                <a:spcPts val="0"/>
              </a:spcBef>
              <a:buNone/>
            </a:pPr>
            <a:r>
              <a:rPr lang="en-US" sz="2600" u="sng" dirty="0" smtClean="0"/>
              <a:t>NIOSH Efforts</a:t>
            </a:r>
          </a:p>
          <a:p>
            <a:pPr>
              <a:lnSpc>
                <a:spcPct val="120000"/>
              </a:lnSpc>
              <a:spcBef>
                <a:spcPts val="0"/>
              </a:spcBef>
            </a:pPr>
            <a:r>
              <a:rPr lang="en-US" sz="2600" dirty="0" smtClean="0"/>
              <a:t>developing &amp; testing tailored work schedule &amp; sleep training for managers &amp; workers in aviation, manufacturing, mining, nursing, retail, &amp; trucking</a:t>
            </a:r>
          </a:p>
          <a:p>
            <a:pPr marL="0" indent="0">
              <a:lnSpc>
                <a:spcPct val="120000"/>
              </a:lnSpc>
              <a:spcBef>
                <a:spcPts val="0"/>
              </a:spcBef>
              <a:buNone/>
            </a:pPr>
            <a:endParaRPr lang="en-US" sz="1000" dirty="0" smtClean="0"/>
          </a:p>
          <a:p>
            <a:pPr>
              <a:lnSpc>
                <a:spcPct val="120000"/>
              </a:lnSpc>
              <a:spcBef>
                <a:spcPts val="0"/>
              </a:spcBef>
            </a:pPr>
            <a:r>
              <a:rPr lang="en-US" sz="2600" dirty="0" smtClean="0"/>
              <a:t>large national  survey of long-haul truck drivers includes measures of sleep, fatigue, work hours, health conditions &amp; crashes. </a:t>
            </a:r>
          </a:p>
          <a:p>
            <a:pPr marL="0" indent="0">
              <a:lnSpc>
                <a:spcPct val="120000"/>
              </a:lnSpc>
              <a:spcBef>
                <a:spcPts val="0"/>
              </a:spcBef>
              <a:buNone/>
            </a:pPr>
            <a:endParaRPr lang="en-US" sz="1000" dirty="0" smtClean="0"/>
          </a:p>
          <a:p>
            <a:pPr>
              <a:lnSpc>
                <a:spcPct val="120000"/>
              </a:lnSpc>
              <a:spcBef>
                <a:spcPts val="0"/>
              </a:spcBef>
            </a:pPr>
            <a:r>
              <a:rPr lang="en-US" sz="2600" dirty="0" smtClean="0"/>
              <a:t>surveillance of the prevalence of insufficient sleep by industry sector</a:t>
            </a:r>
          </a:p>
          <a:p>
            <a:pPr marL="0" indent="0">
              <a:lnSpc>
                <a:spcPct val="120000"/>
              </a:lnSpc>
              <a:spcBef>
                <a:spcPts val="0"/>
              </a:spcBef>
              <a:buNone/>
            </a:pPr>
            <a:endParaRPr lang="en-US" sz="1000" dirty="0" smtClean="0"/>
          </a:p>
          <a:p>
            <a:pPr>
              <a:lnSpc>
                <a:spcPct val="120000"/>
              </a:lnSpc>
              <a:spcBef>
                <a:spcPts val="0"/>
              </a:spcBef>
            </a:pPr>
            <a:r>
              <a:rPr lang="en-US" sz="2600" dirty="0"/>
              <a:t>i</a:t>
            </a:r>
            <a:r>
              <a:rPr lang="en-US" sz="2600" dirty="0" smtClean="0"/>
              <a:t>mpact of shift work on women’s reproductive outcomes</a:t>
            </a:r>
          </a:p>
          <a:p>
            <a:pPr marL="0" indent="0">
              <a:lnSpc>
                <a:spcPct val="120000"/>
              </a:lnSpc>
              <a:spcBef>
                <a:spcPts val="0"/>
              </a:spcBef>
              <a:buNone/>
            </a:pPr>
            <a:endParaRPr lang="en-US" sz="1000" dirty="0" smtClean="0"/>
          </a:p>
          <a:p>
            <a:pPr>
              <a:lnSpc>
                <a:spcPct val="120000"/>
              </a:lnSpc>
              <a:spcBef>
                <a:spcPts val="0"/>
              </a:spcBef>
            </a:pPr>
            <a:r>
              <a:rPr lang="en-US" sz="2600" dirty="0"/>
              <a:t>adverse health outcomes associated with </a:t>
            </a:r>
            <a:r>
              <a:rPr lang="en-US" sz="2600" dirty="0" smtClean="0"/>
              <a:t>insufficient sleep &amp; </a:t>
            </a:r>
            <a:r>
              <a:rPr lang="en-US" sz="2600" dirty="0"/>
              <a:t>shift </a:t>
            </a:r>
            <a:r>
              <a:rPr lang="en-US" sz="2600" dirty="0" smtClean="0"/>
              <a:t>work in police officers</a:t>
            </a:r>
          </a:p>
          <a:p>
            <a:pPr marL="0" indent="0">
              <a:lnSpc>
                <a:spcPct val="120000"/>
              </a:lnSpc>
              <a:spcBef>
                <a:spcPts val="0"/>
              </a:spcBef>
              <a:buNone/>
            </a:pPr>
            <a:endParaRPr lang="en-US" sz="1000" dirty="0" smtClean="0"/>
          </a:p>
          <a:p>
            <a:pPr>
              <a:lnSpc>
                <a:spcPct val="120000"/>
              </a:lnSpc>
              <a:spcBef>
                <a:spcPts val="0"/>
              </a:spcBef>
            </a:pPr>
            <a:r>
              <a:rPr lang="en-US" sz="2600" dirty="0" smtClean="0"/>
              <a:t>Series of long work hour studies examining insufficient sleep, depression, injury, immune measures</a:t>
            </a:r>
          </a:p>
          <a:p>
            <a:pPr marL="0" indent="0">
              <a:lnSpc>
                <a:spcPct val="120000"/>
              </a:lnSpc>
              <a:spcBef>
                <a:spcPts val="0"/>
              </a:spcBef>
              <a:buNone/>
            </a:pPr>
            <a:endParaRPr lang="en-US" sz="1100" dirty="0" smtClean="0"/>
          </a:p>
          <a:p>
            <a:pPr>
              <a:lnSpc>
                <a:spcPct val="120000"/>
              </a:lnSpc>
              <a:spcBef>
                <a:spcPts val="0"/>
              </a:spcBef>
            </a:pPr>
            <a:r>
              <a:rPr lang="en-US" sz="2600" dirty="0" smtClean="0"/>
              <a:t>quantitative </a:t>
            </a:r>
            <a:r>
              <a:rPr lang="en-US" sz="2600" dirty="0"/>
              <a:t>risk assessment of work hours related to occupational </a:t>
            </a:r>
            <a:r>
              <a:rPr lang="en-US" sz="2600" dirty="0" smtClean="0"/>
              <a:t>illnesses &amp; injury </a:t>
            </a:r>
          </a:p>
          <a:p>
            <a:pPr marL="0" indent="0">
              <a:lnSpc>
                <a:spcPct val="120000"/>
              </a:lnSpc>
              <a:spcBef>
                <a:spcPts val="0"/>
              </a:spcBef>
              <a:buNone/>
            </a:pPr>
            <a:endParaRPr lang="en-US" sz="2600" dirty="0" smtClean="0"/>
          </a:p>
          <a:p>
            <a:pPr marL="0" indent="0">
              <a:lnSpc>
                <a:spcPct val="120000"/>
              </a:lnSpc>
              <a:spcBef>
                <a:spcPts val="0"/>
              </a:spcBef>
              <a:buNone/>
            </a:pPr>
            <a:r>
              <a:rPr lang="en-US" sz="2600" dirty="0" smtClean="0"/>
              <a:t>See NIOSH Blog   </a:t>
            </a:r>
            <a:r>
              <a:rPr lang="en-US" sz="2600" dirty="0" smtClean="0">
                <a:hlinkClick r:id="rId3"/>
              </a:rPr>
              <a:t>http://blogs.cdc.gov/niosh-science-blog/2012/03/09/sleep/</a:t>
            </a:r>
            <a:r>
              <a:rPr lang="en-US" sz="2600" dirty="0" smtClean="0"/>
              <a:t> </a:t>
            </a:r>
            <a:endParaRPr lang="en-US" sz="2600" dirty="0"/>
          </a:p>
        </p:txBody>
      </p:sp>
    </p:spTree>
    <p:extLst>
      <p:ext uri="{BB962C8B-B14F-4D97-AF65-F5344CB8AC3E}">
        <p14:creationId xmlns:p14="http://schemas.microsoft.com/office/powerpoint/2010/main" val="32988632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ea typeface="Tahoma" pitchFamily="34" charset="0"/>
                <a:cs typeface="Arial" pitchFamily="34" charset="0"/>
              </a:rPr>
              <a:t>EPA’s Asthma Program</a:t>
            </a:r>
            <a:endParaRPr lang="en-US" b="1" dirty="0">
              <a:ea typeface="Tahoma" pitchFamily="34" charset="0"/>
              <a:cs typeface="Arial" pitchFamily="34" charset="0"/>
            </a:endParaRPr>
          </a:p>
        </p:txBody>
      </p:sp>
      <p:sp>
        <p:nvSpPr>
          <p:cNvPr id="4" name="Content Placeholder 2"/>
          <p:cNvSpPr txBox="1">
            <a:spLocks/>
          </p:cNvSpPr>
          <p:nvPr/>
        </p:nvSpPr>
        <p:spPr bwMode="auto">
          <a:xfrm>
            <a:off x="1447800" y="1524000"/>
            <a:ext cx="73914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6075" lvl="1" indent="-346075" fontAlgn="base">
              <a:spcBef>
                <a:spcPts val="1200"/>
              </a:spcBef>
              <a:spcAft>
                <a:spcPts val="600"/>
              </a:spcAft>
              <a:buClr>
                <a:srgbClr val="97233F"/>
              </a:buClr>
              <a:buFont typeface="Arial" pitchFamily="34" charset="0"/>
              <a:buChar char="■"/>
            </a:pPr>
            <a:r>
              <a:rPr lang="en-US" sz="2400" dirty="0" smtClean="0">
                <a:solidFill>
                  <a:prstClr val="black"/>
                </a:solidFill>
                <a:latin typeface="Calibri"/>
              </a:rPr>
              <a:t>Aimed at reducing racial and ethnic asthma disparities </a:t>
            </a:r>
            <a:endParaRPr lang="en-US" sz="2400" kern="0" dirty="0" smtClean="0">
              <a:solidFill>
                <a:srgbClr val="000000"/>
              </a:solidFill>
              <a:latin typeface="Calibri" pitchFamily="34" charset="0"/>
              <a:ea typeface="ＭＳ Ｐゴシック" pitchFamily="-107" charset="-128"/>
              <a:cs typeface="ＭＳ Ｐゴシック"/>
            </a:endParaRPr>
          </a:p>
          <a:p>
            <a:pPr marL="803275" lvl="2" indent="-346075" fontAlgn="base">
              <a:spcBef>
                <a:spcPts val="1200"/>
              </a:spcBef>
              <a:spcAft>
                <a:spcPts val="600"/>
              </a:spcAft>
              <a:buClr>
                <a:srgbClr val="97233F"/>
              </a:buClr>
              <a:buFont typeface="Wingdings" pitchFamily="2" charset="2"/>
              <a:buChar char="Ø"/>
            </a:pPr>
            <a:r>
              <a:rPr lang="en-US" sz="2400" dirty="0" smtClean="0">
                <a:solidFill>
                  <a:prstClr val="black"/>
                </a:solidFill>
                <a:latin typeface="Calibri"/>
              </a:rPr>
              <a:t>Training 5,000+ health care professionals annually to help families manage environmental triggers</a:t>
            </a:r>
          </a:p>
          <a:p>
            <a:pPr marL="803275" lvl="2" indent="-346075" fontAlgn="base">
              <a:spcBef>
                <a:spcPts val="1200"/>
              </a:spcBef>
              <a:spcAft>
                <a:spcPts val="600"/>
              </a:spcAft>
              <a:buClr>
                <a:srgbClr val="97233F"/>
              </a:buClr>
              <a:buFont typeface="Wingdings" pitchFamily="2" charset="2"/>
              <a:buChar char="Ø"/>
            </a:pPr>
            <a:r>
              <a:rPr lang="en-US" sz="2400" dirty="0" smtClean="0">
                <a:solidFill>
                  <a:prstClr val="black"/>
                </a:solidFill>
                <a:latin typeface="Calibri"/>
              </a:rPr>
              <a:t>Raising awareness and action via the Asthma Media Campaign and </a:t>
            </a:r>
            <a:r>
              <a:rPr lang="en-US" sz="2400" dirty="0" smtClean="0">
                <a:solidFill>
                  <a:srgbClr val="0000FF"/>
                </a:solidFill>
                <a:latin typeface="Calibri"/>
                <a:hlinkClick r:id="rId3"/>
              </a:rPr>
              <a:t>www.noattacks.org</a:t>
            </a:r>
            <a:r>
              <a:rPr lang="en-US" sz="2400" dirty="0" smtClean="0">
                <a:solidFill>
                  <a:prstClr val="black"/>
                </a:solidFill>
                <a:latin typeface="Calibri"/>
              </a:rPr>
              <a:t>.</a:t>
            </a:r>
          </a:p>
          <a:p>
            <a:pPr marL="803275" lvl="2" indent="-346075" fontAlgn="base">
              <a:spcBef>
                <a:spcPts val="1200"/>
              </a:spcBef>
              <a:spcAft>
                <a:spcPts val="600"/>
              </a:spcAft>
              <a:buClr>
                <a:srgbClr val="97233F"/>
              </a:buClr>
              <a:buFont typeface="Wingdings" pitchFamily="2" charset="2"/>
              <a:buChar char="Ø"/>
            </a:pPr>
            <a:r>
              <a:rPr lang="en-US" sz="2400" dirty="0" smtClean="0">
                <a:solidFill>
                  <a:prstClr val="black"/>
                </a:solidFill>
                <a:latin typeface="Calibri"/>
              </a:rPr>
              <a:t>Disseminating best practices and successful strategies through:</a:t>
            </a:r>
          </a:p>
          <a:p>
            <a:pPr marL="1200150" lvl="2" indent="-285750">
              <a:spcBef>
                <a:spcPct val="20000"/>
              </a:spcBef>
              <a:buFont typeface="Courier New" pitchFamily="49" charset="0"/>
              <a:buChar char="o"/>
            </a:pPr>
            <a:r>
              <a:rPr lang="en-US" sz="2400" dirty="0" smtClean="0">
                <a:solidFill>
                  <a:prstClr val="black"/>
                </a:solidFill>
                <a:latin typeface="Calibri"/>
                <a:hlinkClick r:id="rId4"/>
              </a:rPr>
              <a:t>www.AsthmaCommunityNetwork.org</a:t>
            </a:r>
            <a:r>
              <a:rPr lang="en-US" sz="2400" dirty="0" smtClean="0">
                <a:solidFill>
                  <a:prstClr val="black"/>
                </a:solidFill>
                <a:latin typeface="Calibri"/>
              </a:rPr>
              <a:t> </a:t>
            </a:r>
          </a:p>
          <a:p>
            <a:pPr marL="1200150" lvl="2" indent="-285750">
              <a:spcBef>
                <a:spcPct val="20000"/>
              </a:spcBef>
              <a:buFont typeface="Courier New" pitchFamily="49" charset="0"/>
              <a:buChar char="o"/>
            </a:pPr>
            <a:r>
              <a:rPr lang="en-US" sz="2400" dirty="0" smtClean="0">
                <a:solidFill>
                  <a:prstClr val="black"/>
                </a:solidFill>
                <a:latin typeface="Calibri"/>
              </a:rPr>
              <a:t>National Environmental Leadership Award in Asthma Management</a:t>
            </a:r>
          </a:p>
          <a:p>
            <a:pPr marL="803275" lvl="2" indent="-346075" fontAlgn="base">
              <a:spcBef>
                <a:spcPts val="1200"/>
              </a:spcBef>
              <a:spcAft>
                <a:spcPts val="600"/>
              </a:spcAft>
              <a:buClr>
                <a:srgbClr val="97233F"/>
              </a:buClr>
              <a:buFont typeface="Wingdings" pitchFamily="2" charset="2"/>
              <a:buChar char="Ø"/>
            </a:pPr>
            <a:endParaRPr lang="en-US" sz="2400" kern="0" dirty="0" smtClean="0">
              <a:solidFill>
                <a:srgbClr val="000000"/>
              </a:solidFill>
              <a:latin typeface="Calibri" pitchFamily="34" charset="0"/>
              <a:ea typeface="ＭＳ Ｐゴシック" pitchFamily="-107" charset="-128"/>
              <a:cs typeface="ＭＳ Ｐゴシック"/>
            </a:endParaRPr>
          </a:p>
          <a:p>
            <a:pPr marL="803275" lvl="2" indent="-346075" fontAlgn="base">
              <a:spcBef>
                <a:spcPts val="1200"/>
              </a:spcBef>
              <a:spcAft>
                <a:spcPts val="600"/>
              </a:spcAft>
              <a:buClr>
                <a:srgbClr val="97233F"/>
              </a:buClr>
              <a:buFont typeface="Wingdings" pitchFamily="2" charset="2"/>
              <a:buChar char="Ø"/>
            </a:pPr>
            <a:endParaRPr lang="en-US" sz="2400" dirty="0" smtClean="0">
              <a:solidFill>
                <a:prstClr val="black"/>
              </a:solidFill>
              <a:latin typeface="Calibri"/>
            </a:endParaRPr>
          </a:p>
          <a:p>
            <a:pPr marL="346075" lvl="1" indent="-346075" fontAlgn="base">
              <a:spcBef>
                <a:spcPts val="1200"/>
              </a:spcBef>
              <a:spcAft>
                <a:spcPts val="600"/>
              </a:spcAft>
              <a:buClr>
                <a:srgbClr val="97233F"/>
              </a:buClr>
            </a:pPr>
            <a:endParaRPr lang="en-US" sz="2400" kern="0" dirty="0" smtClean="0">
              <a:solidFill>
                <a:srgbClr val="000000"/>
              </a:solidFill>
              <a:latin typeface="Calibri" pitchFamily="34" charset="0"/>
              <a:ea typeface="ＭＳ Ｐゴシック" pitchFamily="-107" charset="-128"/>
              <a:cs typeface="ＭＳ Ｐゴシック"/>
            </a:endParaRPr>
          </a:p>
          <a:p>
            <a:pPr marL="346075" lvl="1" indent="-346075" fontAlgn="base">
              <a:spcBef>
                <a:spcPts val="1200"/>
              </a:spcBef>
              <a:spcAft>
                <a:spcPts val="600"/>
              </a:spcAft>
              <a:buClr>
                <a:srgbClr val="97233F"/>
              </a:buClr>
            </a:pPr>
            <a:endParaRPr lang="en-US" sz="2400" kern="0" dirty="0" smtClean="0">
              <a:solidFill>
                <a:srgbClr val="000000"/>
              </a:solidFill>
              <a:latin typeface="Calibri" pitchFamily="34" charset="0"/>
              <a:ea typeface="ＭＳ Ｐゴシック" pitchFamily="-107" charset="-128"/>
              <a:cs typeface="ＭＳ Ｐゴシック"/>
            </a:endParaRPr>
          </a:p>
        </p:txBody>
      </p:sp>
    </p:spTree>
    <p:extLst>
      <p:ext uri="{BB962C8B-B14F-4D97-AF65-F5344CB8AC3E}">
        <p14:creationId xmlns:p14="http://schemas.microsoft.com/office/powerpoint/2010/main" val="379166287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cs typeface="Arial" panose="020B0604020202020204" pitchFamily="34" charset="0"/>
              </a:rPr>
              <a:t>CDC Program </a:t>
            </a:r>
            <a:r>
              <a:rPr lang="en-US" b="1" dirty="0" smtClean="0">
                <a:solidFill>
                  <a:srgbClr val="002060"/>
                </a:solidFill>
                <a:cs typeface="Arial" panose="020B0604020202020204" pitchFamily="34" charset="0"/>
              </a:rPr>
              <a:t>Summary</a:t>
            </a:r>
            <a:endParaRPr lang="en-US" dirty="0"/>
          </a:p>
        </p:txBody>
      </p:sp>
      <p:sp>
        <p:nvSpPr>
          <p:cNvPr id="3" name="Content Placeholder 2"/>
          <p:cNvSpPr txBox="1">
            <a:spLocks/>
          </p:cNvSpPr>
          <p:nvPr/>
        </p:nvSpPr>
        <p:spPr bwMode="auto">
          <a:xfrm>
            <a:off x="2057400" y="1752600"/>
            <a:ext cx="64770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lvl="1" fontAlgn="base">
              <a:spcAft>
                <a:spcPts val="600"/>
              </a:spcAft>
              <a:buClr>
                <a:srgbClr val="97233F"/>
              </a:buClr>
            </a:pPr>
            <a:r>
              <a:rPr lang="en-US" sz="2400" b="1" kern="0" dirty="0" smtClean="0">
                <a:solidFill>
                  <a:srgbClr val="000000"/>
                </a:solidFill>
                <a:latin typeface="Calibri" pitchFamily="34" charset="0"/>
                <a:ea typeface="ＭＳ Ｐゴシック" pitchFamily="-107" charset="-128"/>
                <a:cs typeface="ＭＳ Ｐゴシック"/>
              </a:rPr>
              <a:t>Healthy </a:t>
            </a:r>
            <a:r>
              <a:rPr lang="en-US" sz="2400" b="1" kern="0" dirty="0">
                <a:solidFill>
                  <a:srgbClr val="000000"/>
                </a:solidFill>
                <a:latin typeface="Calibri" pitchFamily="34" charset="0"/>
                <a:ea typeface="ＭＳ Ｐゴシック" pitchFamily="-107" charset="-128"/>
                <a:cs typeface="ＭＳ Ｐゴシック"/>
              </a:rPr>
              <a:t>People objectives </a:t>
            </a:r>
            <a:r>
              <a:rPr lang="en-US" sz="2400" b="1" kern="0" dirty="0" smtClean="0">
                <a:solidFill>
                  <a:srgbClr val="000000"/>
                </a:solidFill>
                <a:latin typeface="Calibri" pitchFamily="34" charset="0"/>
                <a:ea typeface="ＭＳ Ｐゴシック" pitchFamily="-107" charset="-128"/>
                <a:cs typeface="ＭＳ Ｐゴシック"/>
              </a:rPr>
              <a:t>related to </a:t>
            </a:r>
            <a:r>
              <a:rPr lang="en-US" sz="2400" b="1" kern="0" dirty="0">
                <a:solidFill>
                  <a:srgbClr val="000000"/>
                </a:solidFill>
                <a:latin typeface="Calibri" pitchFamily="34" charset="0"/>
                <a:ea typeface="ＭＳ Ｐゴシック" pitchFamily="-107" charset="-128"/>
                <a:cs typeface="ＭＳ Ｐゴシック"/>
              </a:rPr>
              <a:t>asthma, </a:t>
            </a:r>
            <a:r>
              <a:rPr lang="en-US" sz="2400" b="1" kern="0" dirty="0" smtClean="0">
                <a:solidFill>
                  <a:srgbClr val="000000"/>
                </a:solidFill>
                <a:latin typeface="Calibri" pitchFamily="34" charset="0"/>
                <a:ea typeface="ＭＳ Ｐゴシック" pitchFamily="-107" charset="-128"/>
                <a:cs typeface="ＭＳ Ｐゴシック"/>
              </a:rPr>
              <a:t>COPD, and </a:t>
            </a:r>
            <a:r>
              <a:rPr lang="en-US" sz="2400" b="1" kern="0" dirty="0">
                <a:solidFill>
                  <a:srgbClr val="000000"/>
                </a:solidFill>
                <a:latin typeface="Calibri" pitchFamily="34" charset="0"/>
                <a:ea typeface="ＭＳ Ｐゴシック" pitchFamily="-107" charset="-128"/>
                <a:cs typeface="ＭＳ Ｐゴシック"/>
              </a:rPr>
              <a:t>sleep </a:t>
            </a:r>
            <a:r>
              <a:rPr lang="en-US" sz="2400" b="1" kern="0" dirty="0" smtClean="0">
                <a:solidFill>
                  <a:srgbClr val="000000"/>
                </a:solidFill>
                <a:latin typeface="Calibri" pitchFamily="34" charset="0"/>
                <a:ea typeface="ＭＳ Ｐゴシック" pitchFamily="-107" charset="-128"/>
                <a:cs typeface="ＭＳ Ｐゴシック"/>
              </a:rPr>
              <a:t>disorders are addressed by t</a:t>
            </a:r>
            <a:r>
              <a:rPr lang="en-US" sz="2400" b="1" kern="0" dirty="0">
                <a:solidFill>
                  <a:srgbClr val="000000"/>
                </a:solidFill>
                <a:latin typeface="Calibri" pitchFamily="34" charset="0"/>
                <a:ea typeface="ＭＳ Ｐゴシック" pitchFamily="-107" charset="-128"/>
                <a:cs typeface="ＭＳ Ｐゴシック"/>
              </a:rPr>
              <a:t>hree organizational </a:t>
            </a:r>
            <a:r>
              <a:rPr lang="en-US" sz="2400" b="1" kern="0" dirty="0" smtClean="0">
                <a:solidFill>
                  <a:srgbClr val="000000"/>
                </a:solidFill>
                <a:latin typeface="Calibri" pitchFamily="34" charset="0"/>
                <a:ea typeface="ＭＳ Ｐゴシック" pitchFamily="-107" charset="-128"/>
                <a:cs typeface="ＭＳ Ｐゴシック"/>
              </a:rPr>
              <a:t>units at CDC</a:t>
            </a:r>
            <a:r>
              <a:rPr lang="en-US" sz="2400" b="1" kern="0" dirty="0">
                <a:solidFill>
                  <a:srgbClr val="000000"/>
                </a:solidFill>
                <a:latin typeface="Calibri" pitchFamily="34" charset="0"/>
                <a:ea typeface="ＭＳ Ｐゴシック" pitchFamily="-107" charset="-128"/>
                <a:cs typeface="ＭＳ Ｐゴシック"/>
              </a:rPr>
              <a:t>.</a:t>
            </a:r>
            <a:endParaRPr lang="en-US" sz="2400" b="1" kern="0" dirty="0" smtClean="0">
              <a:solidFill>
                <a:srgbClr val="000000"/>
              </a:solidFill>
              <a:latin typeface="Calibri" pitchFamily="34" charset="0"/>
              <a:ea typeface="ＭＳ Ｐゴシック" pitchFamily="-107" charset="-128"/>
              <a:cs typeface="ＭＳ Ｐゴシック"/>
            </a:endParaRPr>
          </a:p>
          <a:p>
            <a:pPr marL="0" lvl="1" fontAlgn="base">
              <a:spcAft>
                <a:spcPts val="600"/>
              </a:spcAft>
              <a:buClr>
                <a:srgbClr val="97233F"/>
              </a:buClr>
            </a:pPr>
            <a:endParaRPr lang="en-US" sz="1400" b="1" kern="0" dirty="0" smtClean="0">
              <a:solidFill>
                <a:srgbClr val="000000"/>
              </a:solidFill>
              <a:latin typeface="Calibri" pitchFamily="34" charset="0"/>
              <a:ea typeface="ＭＳ Ｐゴシック" pitchFamily="-107" charset="-128"/>
              <a:cs typeface="ＭＳ Ｐゴシック"/>
            </a:endParaRPr>
          </a:p>
          <a:p>
            <a:pPr marL="0" lvl="1" fontAlgn="base">
              <a:spcAft>
                <a:spcPts val="600"/>
              </a:spcAft>
              <a:buClr>
                <a:srgbClr val="97233F"/>
              </a:buClr>
            </a:pPr>
            <a:r>
              <a:rPr lang="en-US" sz="2400" b="1" kern="0" dirty="0" smtClean="0">
                <a:solidFill>
                  <a:srgbClr val="000000"/>
                </a:solidFill>
                <a:latin typeface="Calibri" pitchFamily="34" charset="0"/>
                <a:ea typeface="ＭＳ Ｐゴシック" pitchFamily="-107" charset="-128"/>
                <a:cs typeface="ＭＳ Ｐゴシック"/>
              </a:rPr>
              <a:t>CDC has established programs dedicated to improving the quality of life for those affected by respiratory disease and sleep disorders.</a:t>
            </a:r>
          </a:p>
          <a:p>
            <a:pPr marL="0" lvl="1" fontAlgn="base">
              <a:spcAft>
                <a:spcPts val="600"/>
              </a:spcAft>
              <a:buClr>
                <a:srgbClr val="97233F"/>
              </a:buClr>
            </a:pPr>
            <a:endParaRPr lang="en-US" sz="1400" b="1" kern="0" dirty="0">
              <a:solidFill>
                <a:srgbClr val="000000"/>
              </a:solidFill>
              <a:latin typeface="Calibri" pitchFamily="34" charset="0"/>
              <a:ea typeface="ＭＳ Ｐゴシック" pitchFamily="-107" charset="-128"/>
              <a:cs typeface="ＭＳ Ｐゴシック"/>
            </a:endParaRPr>
          </a:p>
          <a:p>
            <a:pPr marL="0" lvl="1" fontAlgn="base">
              <a:spcAft>
                <a:spcPts val="600"/>
              </a:spcAft>
              <a:buClr>
                <a:srgbClr val="97233F"/>
              </a:buClr>
            </a:pPr>
            <a:r>
              <a:rPr lang="en-US" sz="2400" b="1" kern="0" dirty="0" smtClean="0">
                <a:solidFill>
                  <a:srgbClr val="000000"/>
                </a:solidFill>
                <a:latin typeface="Calibri" pitchFamily="34" charset="0"/>
                <a:ea typeface="ＭＳ Ｐゴシック" pitchFamily="-107" charset="-128"/>
                <a:cs typeface="ＭＳ Ｐゴシック"/>
              </a:rPr>
              <a:t>The CDC programs work closely with other federal agencies, non-governmental organizations, and state health departments to achieve these objectives.</a:t>
            </a:r>
          </a:p>
          <a:p>
            <a:pPr marL="0" lvl="1" fontAlgn="base">
              <a:spcAft>
                <a:spcPts val="600"/>
              </a:spcAft>
              <a:buClr>
                <a:srgbClr val="97233F"/>
              </a:buClr>
            </a:pPr>
            <a:endParaRPr lang="en-US" sz="2400" b="1" kern="0" dirty="0">
              <a:solidFill>
                <a:srgbClr val="000000"/>
              </a:solidFill>
              <a:latin typeface="Calibri" pitchFamily="34" charset="0"/>
              <a:ea typeface="ＭＳ Ｐゴシック" pitchFamily="-107" charset="-128"/>
              <a:cs typeface="ＭＳ Ｐゴシック"/>
            </a:endParaRPr>
          </a:p>
        </p:txBody>
      </p:sp>
    </p:spTree>
    <p:extLst>
      <p:ext uri="{BB962C8B-B14F-4D97-AF65-F5344CB8AC3E}">
        <p14:creationId xmlns:p14="http://schemas.microsoft.com/office/powerpoint/2010/main" val="4063194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47800" y="4191000"/>
            <a:ext cx="6135687" cy="1362075"/>
          </a:xfrm>
        </p:spPr>
        <p:txBody>
          <a:bodyPr/>
          <a:lstStyle/>
          <a:p>
            <a:r>
              <a:rPr lang="en-US" dirty="0" smtClean="0">
                <a:latin typeface="Tahoma" pitchFamily="34" charset="0"/>
                <a:ea typeface="Tahoma" pitchFamily="34" charset="0"/>
                <a:cs typeface="Tahoma" pitchFamily="34" charset="0"/>
              </a:rPr>
              <a:t>Appendix</a:t>
            </a:r>
            <a:br>
              <a:rPr lang="en-US" dirty="0" smtClean="0">
                <a:latin typeface="Tahoma" pitchFamily="34" charset="0"/>
                <a:ea typeface="Tahoma" pitchFamily="34" charset="0"/>
                <a:cs typeface="Tahoma" pitchFamily="34" charset="0"/>
              </a:rPr>
            </a:br>
            <a:endParaRPr lang="en-US" dirty="0">
              <a:latin typeface="Tahoma" pitchFamily="34" charset="0"/>
              <a:ea typeface="Tahoma" pitchFamily="34" charset="0"/>
              <a:cs typeface="Tahoma" pitchFamily="34" charset="0"/>
            </a:endParaRPr>
          </a:p>
        </p:txBody>
      </p:sp>
      <p:sp>
        <p:nvSpPr>
          <p:cNvPr id="4" name="Content Placeholder 2"/>
          <p:cNvSpPr txBox="1">
            <a:spLocks/>
          </p:cNvSpPr>
          <p:nvPr/>
        </p:nvSpPr>
        <p:spPr bwMode="auto">
          <a:xfrm>
            <a:off x="1524000" y="5029200"/>
            <a:ext cx="7010400" cy="12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Note:  The information contained within these slides provides additional details to supplement the webinar material.</a:t>
            </a:r>
          </a:p>
        </p:txBody>
      </p:sp>
    </p:spTree>
    <p:extLst>
      <p:ext uri="{BB962C8B-B14F-4D97-AF65-F5344CB8AC3E}">
        <p14:creationId xmlns:p14="http://schemas.microsoft.com/office/powerpoint/2010/main" val="33396718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NCEH: Advancing knowledge on asthma interventions</a:t>
            </a:r>
            <a:endParaRPr lang="en-US" sz="3600" dirty="0"/>
          </a:p>
        </p:txBody>
      </p:sp>
      <p:pic>
        <p:nvPicPr>
          <p:cNvPr id="8195" name="Picture 3" descr="This is a picture of one of three reports on ashtma interventions.  The title is &quot;Effectivelness of Home-Based, Multi-Trigger, Multicomponent Interventions with an Environmental Focus for Reducing ASthma Morbidity&quot;" title="article 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458097"/>
            <a:ext cx="4495800" cy="273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descr="This is a picture of an issue of the Journal of Urban Health with articles on asthma interventions" title="article 3"/>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324600" y="1882772"/>
            <a:ext cx="2449401" cy="367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descr="This is a picture of one of three articles on asthma interventions.  The title is: &quot;Public Health Interventions for Asthma An Umbrella Review, 1990-2010&quot;" title="article 2"/>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2667000" y="3719510"/>
            <a:ext cx="4397375" cy="2670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768572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President’s task force on Environmental Health risks and </a:t>
            </a:r>
            <a:r>
              <a:rPr lang="en-US" dirty="0" err="1" smtClean="0"/>
              <a:t>afety</a:t>
            </a:r>
            <a:r>
              <a:rPr lang="en-US" dirty="0" smtClean="0"/>
              <a:t> risks to children. </a:t>
            </a:r>
            <a:endParaRPr lang="en-US" dirty="0"/>
          </a:p>
        </p:txBody>
      </p:sp>
      <p:sp>
        <p:nvSpPr>
          <p:cNvPr id="4" name="TextBox 5" descr="The title is Coordinated Federal Action Plan to Reduce Racial and Ethnic Asthma Disparities" title="title"/>
          <p:cNvSpPr txBox="1">
            <a:spLocks noChangeArrowheads="1"/>
          </p:cNvSpPr>
          <p:nvPr/>
        </p:nvSpPr>
        <p:spPr bwMode="auto">
          <a:xfrm>
            <a:off x="1524000" y="1519824"/>
            <a:ext cx="78486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Myriad Web Pro" charset="0"/>
              </a:defRPr>
            </a:lvl1pPr>
            <a:lvl2pPr marL="742950" indent="-285750">
              <a:defRPr>
                <a:solidFill>
                  <a:schemeClr val="tx1"/>
                </a:solidFill>
                <a:latin typeface="Myriad Web Pro" charset="0"/>
              </a:defRPr>
            </a:lvl2pPr>
            <a:lvl3pPr marL="1143000" indent="-228600">
              <a:defRPr>
                <a:solidFill>
                  <a:schemeClr val="tx1"/>
                </a:solidFill>
                <a:latin typeface="Myriad Web Pro" charset="0"/>
              </a:defRPr>
            </a:lvl3pPr>
            <a:lvl4pPr marL="1600200" indent="-228600">
              <a:defRPr>
                <a:solidFill>
                  <a:schemeClr val="tx1"/>
                </a:solidFill>
                <a:latin typeface="Myriad Web Pro" charset="0"/>
              </a:defRPr>
            </a:lvl4pPr>
            <a:lvl5pPr marL="2057400" indent="-228600">
              <a:defRPr>
                <a:solidFill>
                  <a:schemeClr val="tx1"/>
                </a:solidFill>
                <a:latin typeface="Myriad Web Pro" charset="0"/>
              </a:defRPr>
            </a:lvl5pPr>
            <a:lvl6pPr marL="2514600" indent="-228600" fontAlgn="base">
              <a:spcBef>
                <a:spcPct val="0"/>
              </a:spcBef>
              <a:spcAft>
                <a:spcPct val="0"/>
              </a:spcAft>
              <a:defRPr>
                <a:solidFill>
                  <a:schemeClr val="tx1"/>
                </a:solidFill>
                <a:latin typeface="Myriad Web Pro" charset="0"/>
              </a:defRPr>
            </a:lvl6pPr>
            <a:lvl7pPr marL="2971800" indent="-228600" fontAlgn="base">
              <a:spcBef>
                <a:spcPct val="0"/>
              </a:spcBef>
              <a:spcAft>
                <a:spcPct val="0"/>
              </a:spcAft>
              <a:defRPr>
                <a:solidFill>
                  <a:schemeClr val="tx1"/>
                </a:solidFill>
                <a:latin typeface="Myriad Web Pro" charset="0"/>
              </a:defRPr>
            </a:lvl7pPr>
            <a:lvl8pPr marL="3429000" indent="-228600" fontAlgn="base">
              <a:spcBef>
                <a:spcPct val="0"/>
              </a:spcBef>
              <a:spcAft>
                <a:spcPct val="0"/>
              </a:spcAft>
              <a:defRPr>
                <a:solidFill>
                  <a:schemeClr val="tx1"/>
                </a:solidFill>
                <a:latin typeface="Myriad Web Pro" charset="0"/>
              </a:defRPr>
            </a:lvl8pPr>
            <a:lvl9pPr marL="3886200" indent="-228600" fontAlgn="base">
              <a:spcBef>
                <a:spcPct val="0"/>
              </a:spcBef>
              <a:spcAft>
                <a:spcPct val="0"/>
              </a:spcAft>
              <a:defRPr>
                <a:solidFill>
                  <a:schemeClr val="tx1"/>
                </a:solidFill>
                <a:latin typeface="Myriad Web Pro" charset="0"/>
              </a:defRPr>
            </a:lvl9pPr>
          </a:lstStyle>
          <a:p>
            <a:pPr algn="ctr" fontAlgn="base">
              <a:spcBef>
                <a:spcPct val="0"/>
              </a:spcBef>
              <a:spcAft>
                <a:spcPct val="0"/>
              </a:spcAft>
            </a:pPr>
            <a:r>
              <a:rPr lang="en-US" sz="3600" b="1" dirty="0" smtClean="0">
                <a:solidFill>
                  <a:srgbClr val="FFFFFF"/>
                </a:solidFill>
                <a:latin typeface="Calibri" pitchFamily="34" charset="0"/>
              </a:rPr>
              <a:t>Coordinated Federal Action Plan to Reduce Racial and Ethnic </a:t>
            </a:r>
          </a:p>
          <a:p>
            <a:pPr algn="ctr" fontAlgn="base">
              <a:spcBef>
                <a:spcPct val="0"/>
              </a:spcBef>
              <a:spcAft>
                <a:spcPct val="0"/>
              </a:spcAft>
            </a:pPr>
            <a:r>
              <a:rPr lang="en-US" sz="3600" b="1" dirty="0" smtClean="0">
                <a:solidFill>
                  <a:srgbClr val="FFFFFF"/>
                </a:solidFill>
                <a:latin typeface="Calibri" pitchFamily="34" charset="0"/>
              </a:rPr>
              <a:t>Asthma Disparities</a:t>
            </a:r>
          </a:p>
        </p:txBody>
      </p:sp>
      <p:sp>
        <p:nvSpPr>
          <p:cNvPr id="5" name="TextBox 5" descr="The title is Coordinated Federal Action Plan to Reduce Racial and Ethnic Asthma Disparities" title="title"/>
          <p:cNvSpPr txBox="1">
            <a:spLocks noChangeArrowheads="1"/>
          </p:cNvSpPr>
          <p:nvPr/>
        </p:nvSpPr>
        <p:spPr bwMode="auto">
          <a:xfrm>
            <a:off x="1676400" y="1672224"/>
            <a:ext cx="78486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Myriad Web Pro" charset="0"/>
              </a:defRPr>
            </a:lvl1pPr>
            <a:lvl2pPr marL="742950" indent="-285750">
              <a:defRPr>
                <a:solidFill>
                  <a:schemeClr val="tx1"/>
                </a:solidFill>
                <a:latin typeface="Myriad Web Pro" charset="0"/>
              </a:defRPr>
            </a:lvl2pPr>
            <a:lvl3pPr marL="1143000" indent="-228600">
              <a:defRPr>
                <a:solidFill>
                  <a:schemeClr val="tx1"/>
                </a:solidFill>
                <a:latin typeface="Myriad Web Pro" charset="0"/>
              </a:defRPr>
            </a:lvl3pPr>
            <a:lvl4pPr marL="1600200" indent="-228600">
              <a:defRPr>
                <a:solidFill>
                  <a:schemeClr val="tx1"/>
                </a:solidFill>
                <a:latin typeface="Myriad Web Pro" charset="0"/>
              </a:defRPr>
            </a:lvl4pPr>
            <a:lvl5pPr marL="2057400" indent="-228600">
              <a:defRPr>
                <a:solidFill>
                  <a:schemeClr val="tx1"/>
                </a:solidFill>
                <a:latin typeface="Myriad Web Pro" charset="0"/>
              </a:defRPr>
            </a:lvl5pPr>
            <a:lvl6pPr marL="2514600" indent="-228600" fontAlgn="base">
              <a:spcBef>
                <a:spcPct val="0"/>
              </a:spcBef>
              <a:spcAft>
                <a:spcPct val="0"/>
              </a:spcAft>
              <a:defRPr>
                <a:solidFill>
                  <a:schemeClr val="tx1"/>
                </a:solidFill>
                <a:latin typeface="Myriad Web Pro" charset="0"/>
              </a:defRPr>
            </a:lvl6pPr>
            <a:lvl7pPr marL="2971800" indent="-228600" fontAlgn="base">
              <a:spcBef>
                <a:spcPct val="0"/>
              </a:spcBef>
              <a:spcAft>
                <a:spcPct val="0"/>
              </a:spcAft>
              <a:defRPr>
                <a:solidFill>
                  <a:schemeClr val="tx1"/>
                </a:solidFill>
                <a:latin typeface="Myriad Web Pro" charset="0"/>
              </a:defRPr>
            </a:lvl7pPr>
            <a:lvl8pPr marL="3429000" indent="-228600" fontAlgn="base">
              <a:spcBef>
                <a:spcPct val="0"/>
              </a:spcBef>
              <a:spcAft>
                <a:spcPct val="0"/>
              </a:spcAft>
              <a:defRPr>
                <a:solidFill>
                  <a:schemeClr val="tx1"/>
                </a:solidFill>
                <a:latin typeface="Myriad Web Pro" charset="0"/>
              </a:defRPr>
            </a:lvl8pPr>
            <a:lvl9pPr marL="3886200" indent="-228600" fontAlgn="base">
              <a:spcBef>
                <a:spcPct val="0"/>
              </a:spcBef>
              <a:spcAft>
                <a:spcPct val="0"/>
              </a:spcAft>
              <a:defRPr>
                <a:solidFill>
                  <a:schemeClr val="tx1"/>
                </a:solidFill>
                <a:latin typeface="Myriad Web Pro" charset="0"/>
              </a:defRPr>
            </a:lvl9pPr>
          </a:lstStyle>
          <a:p>
            <a:pPr algn="ctr" fontAlgn="base">
              <a:spcBef>
                <a:spcPct val="0"/>
              </a:spcBef>
              <a:spcAft>
                <a:spcPct val="0"/>
              </a:spcAft>
            </a:pPr>
            <a:r>
              <a:rPr lang="en-US" sz="3600" b="1" dirty="0" smtClean="0">
                <a:solidFill>
                  <a:srgbClr val="FFFFFF"/>
                </a:solidFill>
                <a:latin typeface="Calibri" pitchFamily="34" charset="0"/>
              </a:rPr>
              <a:t>Coordinated Federal Action Plan to Reduce Racial and Ethnic </a:t>
            </a:r>
          </a:p>
          <a:p>
            <a:pPr algn="ctr" fontAlgn="base">
              <a:spcBef>
                <a:spcPct val="0"/>
              </a:spcBef>
              <a:spcAft>
                <a:spcPct val="0"/>
              </a:spcAft>
            </a:pPr>
            <a:r>
              <a:rPr lang="en-US" sz="3600" b="1" dirty="0" smtClean="0">
                <a:solidFill>
                  <a:srgbClr val="FFFFFF"/>
                </a:solidFill>
                <a:latin typeface="Calibri" pitchFamily="34" charset="0"/>
              </a:rPr>
              <a:t>Asthma Disparities</a:t>
            </a:r>
          </a:p>
        </p:txBody>
      </p:sp>
      <p:pic>
        <p:nvPicPr>
          <p:cNvPr id="4098" name="Picture 2" descr="Display of coorination on the task for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28588" cy="6725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4958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516366"/>
            <a:ext cx="9144000" cy="1301676"/>
          </a:xfrm>
        </p:spPr>
        <p:txBody>
          <a:bodyPr>
            <a:normAutofit fontScale="90000"/>
          </a:bodyPr>
          <a:lstStyle/>
          <a:p>
            <a:r>
              <a:rPr lang="en-US" sz="1400" dirty="0">
                <a:latin typeface="Arial" pitchFamily="34" charset="0"/>
                <a:cs typeface="Arial" pitchFamily="34" charset="0"/>
              </a:rPr>
              <a:t/>
            </a:r>
            <a:br>
              <a:rPr lang="en-US" sz="1400" dirty="0">
                <a:latin typeface="Arial" pitchFamily="34" charset="0"/>
                <a:cs typeface="Arial" pitchFamily="34" charset="0"/>
              </a:rPr>
            </a:br>
            <a:r>
              <a:rPr lang="en-US" sz="4000" dirty="0"/>
              <a:t>Irma </a:t>
            </a:r>
            <a:r>
              <a:rPr lang="en-US" sz="4000" dirty="0" err="1"/>
              <a:t>Arispe</a:t>
            </a:r>
            <a:r>
              <a:rPr lang="en-US" sz="4000" dirty="0"/>
              <a:t>, PhD</a:t>
            </a:r>
            <a:br>
              <a:rPr lang="en-US" sz="4000" dirty="0"/>
            </a:br>
            <a:r>
              <a:rPr lang="en-US" sz="2200" dirty="0"/>
              <a:t>Associate Director</a:t>
            </a:r>
            <a:r>
              <a:rPr lang="en-US" sz="2200" dirty="0" smtClean="0"/>
              <a:t>, National </a:t>
            </a:r>
            <a:r>
              <a:rPr lang="en-US" sz="2200" dirty="0"/>
              <a:t>Center for Health </a:t>
            </a:r>
            <a:r>
              <a:rPr lang="en-US" sz="2200" dirty="0" smtClean="0"/>
              <a:t>Statistics</a:t>
            </a:r>
            <a:br>
              <a:rPr lang="en-US" sz="2200" dirty="0" smtClean="0"/>
            </a:br>
            <a:r>
              <a:rPr lang="en-US" sz="2200" dirty="0" smtClean="0"/>
              <a:t>Centers for Disease Control and Prevention</a:t>
            </a:r>
            <a:endParaRPr lang="en-US" sz="2200" dirty="0"/>
          </a:p>
        </p:txBody>
      </p:sp>
    </p:spTree>
    <p:extLst>
      <p:ext uri="{BB962C8B-B14F-4D97-AF65-F5344CB8AC3E}">
        <p14:creationId xmlns:p14="http://schemas.microsoft.com/office/powerpoint/2010/main" val="400482664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b="1" dirty="0" smtClean="0">
                <a:ea typeface="Tahoma" pitchFamily="34" charset="0"/>
                <a:cs typeface="Tahoma" pitchFamily="34" charset="0"/>
              </a:rPr>
              <a:t>NIOSH: Improve WRA Awareness</a:t>
            </a:r>
            <a:endParaRPr lang="en-US" dirty="0"/>
          </a:p>
        </p:txBody>
      </p:sp>
      <p:sp>
        <p:nvSpPr>
          <p:cNvPr id="7" name="Content Placeholder 6"/>
          <p:cNvSpPr>
            <a:spLocks noGrp="1"/>
          </p:cNvSpPr>
          <p:nvPr>
            <p:ph idx="1"/>
          </p:nvPr>
        </p:nvSpPr>
        <p:spPr>
          <a:xfrm>
            <a:off x="1600200" y="1676400"/>
            <a:ext cx="3138487" cy="4672584"/>
          </a:xfrm>
        </p:spPr>
        <p:txBody>
          <a:bodyPr/>
          <a:lstStyle/>
          <a:p>
            <a:r>
              <a:rPr lang="en-US" dirty="0" smtClean="0"/>
              <a:t>MMWR</a:t>
            </a:r>
          </a:p>
          <a:p>
            <a:endParaRPr lang="en-US" dirty="0"/>
          </a:p>
          <a:p>
            <a:endParaRPr lang="en-US" dirty="0" smtClean="0"/>
          </a:p>
          <a:p>
            <a:r>
              <a:rPr lang="en-US" dirty="0" smtClean="0"/>
              <a:t>Scientific </a:t>
            </a:r>
            <a:r>
              <a:rPr lang="en-US" dirty="0"/>
              <a:t>Publications</a:t>
            </a:r>
          </a:p>
          <a:p>
            <a:pPr marL="0" indent="0">
              <a:buNone/>
            </a:pPr>
            <a:endParaRPr lang="en-US" dirty="0"/>
          </a:p>
          <a:p>
            <a:pPr marL="0" indent="0">
              <a:buNone/>
            </a:pPr>
            <a:endParaRPr lang="en-US" dirty="0" smtClean="0"/>
          </a:p>
          <a:p>
            <a:r>
              <a:rPr lang="en-US" dirty="0" smtClean="0"/>
              <a:t>Twitter</a:t>
            </a:r>
            <a:endParaRPr lang="en-US" dirty="0"/>
          </a:p>
        </p:txBody>
      </p:sp>
      <p:grpSp>
        <p:nvGrpSpPr>
          <p:cNvPr id="6" name="Group 5" descr="This is a picture of an article on work-related asthma" title="MMWR"/>
          <p:cNvGrpSpPr/>
          <p:nvPr/>
        </p:nvGrpSpPr>
        <p:grpSpPr>
          <a:xfrm>
            <a:off x="4343400" y="1695452"/>
            <a:ext cx="4114800" cy="2495548"/>
            <a:chOff x="3589972" y="2680016"/>
            <a:chExt cx="5388928" cy="3720783"/>
          </a:xfrm>
        </p:grpSpPr>
        <p:pic>
          <p:nvPicPr>
            <p:cNvPr id="5" name="Picture 4" descr="this is a picture of an article in the Morbidity and Mortality Weekly Review on work-related asthma" title="MMWR"/>
            <p:cNvPicPr/>
            <p:nvPr/>
          </p:nvPicPr>
          <p:blipFill rotWithShape="1">
            <a:blip r:embed="rId3"/>
            <a:srcRect l="2422" t="12764" r="52137" b="6553"/>
            <a:stretch/>
          </p:blipFill>
          <p:spPr bwMode="auto">
            <a:xfrm>
              <a:off x="3589972" y="2680017"/>
              <a:ext cx="5388928" cy="3568383"/>
            </a:xfrm>
            <a:prstGeom prst="rect">
              <a:avLst/>
            </a:prstGeom>
            <a:ln>
              <a:noFill/>
            </a:ln>
            <a:extLst>
              <a:ext uri="{53640926-AAD7-44D8-BBD7-CCE9431645EC}">
                <a14:shadowObscured xmlns:a14="http://schemas.microsoft.com/office/drawing/2010/main"/>
              </a:ext>
            </a:extLst>
          </p:spPr>
        </p:pic>
        <p:sp>
          <p:nvSpPr>
            <p:cNvPr id="2" name="Rectangle 1"/>
            <p:cNvSpPr/>
            <p:nvPr/>
          </p:nvSpPr>
          <p:spPr bwMode="auto">
            <a:xfrm>
              <a:off x="3589972" y="2680016"/>
              <a:ext cx="5388928" cy="3720783"/>
            </a:xfrm>
            <a:prstGeom prst="rect">
              <a:avLst/>
            </a:prstGeom>
            <a:noFill/>
            <a:ln w="158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grpSp>
      <p:grpSp>
        <p:nvGrpSpPr>
          <p:cNvPr id="10" name="Group 9" descr="this is a picture of a publication on Physician-Patient communication regarding asthma and work" title="article 2"/>
          <p:cNvGrpSpPr/>
          <p:nvPr/>
        </p:nvGrpSpPr>
        <p:grpSpPr>
          <a:xfrm>
            <a:off x="5087143" y="3810000"/>
            <a:ext cx="3753853" cy="1657912"/>
            <a:chOff x="4261325" y="3052102"/>
            <a:chExt cx="4730275" cy="2333624"/>
          </a:xfrm>
        </p:grpSpPr>
        <p:pic>
          <p:nvPicPr>
            <p:cNvPr id="1026" name="Picture 2" descr="Thisis a picture of a publication about physician-patient communication about asthma and work" title="articl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12" t="15714" r="54047" b="17286"/>
            <a:stretch/>
          </p:blipFill>
          <p:spPr bwMode="auto">
            <a:xfrm>
              <a:off x="4261325" y="3052102"/>
              <a:ext cx="4730275" cy="2333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bwMode="auto">
            <a:xfrm>
              <a:off x="4261325" y="3052102"/>
              <a:ext cx="4730275" cy="2333624"/>
            </a:xfrm>
            <a:prstGeom prst="rect">
              <a:avLst/>
            </a:prstGeom>
            <a:no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grpSp>
      <p:pic>
        <p:nvPicPr>
          <p:cNvPr id="12" name="Picture 3" descr="Twitter logo"/>
          <p:cNvPicPr>
            <a:picLocks noChangeAspect="1" noChangeArrowheads="1"/>
          </p:cNvPicPr>
          <p:nvPr/>
        </p:nvPicPr>
        <p:blipFill>
          <a:blip r:embed="rId5" cstate="print"/>
          <a:srcRect/>
          <a:stretch>
            <a:fillRect/>
          </a:stretch>
        </p:blipFill>
        <p:spPr bwMode="auto">
          <a:xfrm>
            <a:off x="4572000" y="5257800"/>
            <a:ext cx="671513" cy="654404"/>
          </a:xfrm>
          <a:prstGeom prst="rect">
            <a:avLst/>
          </a:prstGeom>
          <a:noFill/>
          <a:ln w="9525">
            <a:noFill/>
            <a:miter lim="800000"/>
            <a:headEnd/>
            <a:tailEnd/>
          </a:ln>
        </p:spPr>
      </p:pic>
    </p:spTree>
    <p:extLst>
      <p:ext uri="{BB962C8B-B14F-4D97-AF65-F5344CB8AC3E}">
        <p14:creationId xmlns:p14="http://schemas.microsoft.com/office/powerpoint/2010/main" val="421834331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b="1" dirty="0" smtClean="0">
                <a:ea typeface="Tahoma" pitchFamily="34" charset="0"/>
                <a:cs typeface="Tahoma" pitchFamily="34" charset="0"/>
              </a:rPr>
              <a:t>NCCDPHP: Improve COPD Surveillance</a:t>
            </a:r>
            <a:endParaRPr lang="en-US" dirty="0"/>
          </a:p>
        </p:txBody>
      </p:sp>
      <p:pic>
        <p:nvPicPr>
          <p:cNvPr id="4098" name="Picture 2" descr="This is a picture of a publication in the Journal CHEST on COPD surviellance in the United STates" title="CHEST article"/>
          <p:cNvPicPr>
            <a:picLocks noChangeAspect="1" noChangeArrowheads="1"/>
          </p:cNvPicPr>
          <p:nvPr/>
        </p:nvPicPr>
        <p:blipFill rotWithShape="1">
          <a:blip r:embed="rId3">
            <a:extLst>
              <a:ext uri="{28A0092B-C50C-407E-A947-70E740481C1C}">
                <a14:useLocalDpi xmlns:a14="http://schemas.microsoft.com/office/drawing/2010/main" val="0"/>
              </a:ext>
            </a:extLst>
          </a:blip>
          <a:srcRect l="16636" t="22902" r="14818" b="7794"/>
          <a:stretch/>
        </p:blipFill>
        <p:spPr bwMode="auto">
          <a:xfrm>
            <a:off x="1535545" y="2048435"/>
            <a:ext cx="7266709" cy="4132729"/>
          </a:xfrm>
          <a:prstGeom prst="rect">
            <a:avLst/>
          </a:prstGeom>
          <a:noFill/>
          <a:ln w="381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2431394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b="1" dirty="0" smtClean="0">
                <a:ea typeface="Tahoma" pitchFamily="34" charset="0"/>
                <a:cs typeface="Tahoma" pitchFamily="34" charset="0"/>
              </a:rPr>
              <a:t>NCCDPHP: Improve COPD Surveillance</a:t>
            </a:r>
            <a:endParaRPr lang="en-US" dirty="0"/>
          </a:p>
        </p:txBody>
      </p:sp>
      <p:sp>
        <p:nvSpPr>
          <p:cNvPr id="4" name="Content Placeholder 1"/>
          <p:cNvSpPr txBox="1">
            <a:spLocks/>
          </p:cNvSpPr>
          <p:nvPr/>
        </p:nvSpPr>
        <p:spPr>
          <a:xfrm>
            <a:off x="1358900" y="1371600"/>
            <a:ext cx="7620000" cy="5486400"/>
          </a:xfrm>
          <a:prstGeom prst="rect">
            <a:avLst/>
          </a:prstGeom>
        </p:spPr>
        <p:txBody>
          <a:bodyPr>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endParaRPr lang="en-US" dirty="0" smtClean="0">
              <a:solidFill>
                <a:srgbClr val="000000"/>
              </a:solidFill>
            </a:endParaRPr>
          </a:p>
          <a:p>
            <a:r>
              <a:rPr lang="en-US" dirty="0" smtClean="0">
                <a:solidFill>
                  <a:srgbClr val="000000"/>
                </a:solidFill>
              </a:rPr>
              <a:t>National Health Interview Survey</a:t>
            </a:r>
          </a:p>
          <a:p>
            <a:pPr lvl="1">
              <a:buClr>
                <a:srgbClr val="000000"/>
              </a:buClr>
            </a:pPr>
            <a:r>
              <a:rPr lang="en-US" dirty="0" smtClean="0">
                <a:solidFill>
                  <a:srgbClr val="000000"/>
                </a:solidFill>
              </a:rPr>
              <a:t>Emphysema</a:t>
            </a:r>
          </a:p>
          <a:p>
            <a:pPr lvl="1">
              <a:buClr>
                <a:srgbClr val="000000"/>
              </a:buClr>
            </a:pPr>
            <a:r>
              <a:rPr lang="en-US" dirty="0" smtClean="0">
                <a:solidFill>
                  <a:srgbClr val="000000"/>
                </a:solidFill>
              </a:rPr>
              <a:t>Chronic bronchitis</a:t>
            </a:r>
          </a:p>
          <a:p>
            <a:pPr lvl="1">
              <a:buClr>
                <a:srgbClr val="000000"/>
              </a:buClr>
            </a:pPr>
            <a:r>
              <a:rPr lang="en-US" dirty="0" smtClean="0">
                <a:solidFill>
                  <a:srgbClr val="FF0000"/>
                </a:solidFill>
              </a:rPr>
              <a:t>*</a:t>
            </a:r>
            <a:r>
              <a:rPr lang="en-US" b="1" dirty="0" smtClean="0">
                <a:solidFill>
                  <a:srgbClr val="000000"/>
                </a:solidFill>
              </a:rPr>
              <a:t>Chronic obstructive pulmonary disease (COPD)</a:t>
            </a:r>
          </a:p>
        </p:txBody>
      </p:sp>
    </p:spTree>
    <p:extLst>
      <p:ext uri="{BB962C8B-B14F-4D97-AF65-F5344CB8AC3E}">
        <p14:creationId xmlns:p14="http://schemas.microsoft.com/office/powerpoint/2010/main" val="423303655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457200"/>
            <a:ext cx="7470775" cy="762000"/>
          </a:xfrm>
        </p:spPr>
        <p:txBody>
          <a:bodyPr/>
          <a:lstStyle/>
          <a:p>
            <a:r>
              <a:rPr lang="en-US" sz="2400" dirty="0"/>
              <a:t/>
            </a:r>
            <a:br>
              <a:rPr lang="en-US" sz="2400" dirty="0"/>
            </a:br>
            <a:endParaRPr lang="en-US" sz="2400" dirty="0"/>
          </a:p>
        </p:txBody>
      </p:sp>
      <p:sp>
        <p:nvSpPr>
          <p:cNvPr id="10" name="Title 2"/>
          <p:cNvSpPr txBox="1">
            <a:spLocks/>
          </p:cNvSpPr>
          <p:nvPr/>
        </p:nvSpPr>
        <p:spPr bwMode="auto">
          <a:xfrm>
            <a:off x="1600200" y="152400"/>
            <a:ext cx="74707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a:lstStyle>
          <a:p>
            <a:pPr>
              <a:defRPr/>
            </a:pPr>
            <a:r>
              <a:rPr lang="en-US" b="1" kern="0" dirty="0" smtClean="0">
                <a:ea typeface="Tahoma" pitchFamily="34" charset="0"/>
                <a:cs typeface="Tahoma" pitchFamily="34" charset="0"/>
              </a:rPr>
              <a:t>NCCDPHP: Increase COPD Awareness</a:t>
            </a:r>
            <a:endParaRPr lang="en-US" kern="0" dirty="0"/>
          </a:p>
        </p:txBody>
      </p:sp>
      <p:sp>
        <p:nvSpPr>
          <p:cNvPr id="14" name="Title 1"/>
          <p:cNvSpPr txBox="1">
            <a:spLocks/>
          </p:cNvSpPr>
          <p:nvPr/>
        </p:nvSpPr>
        <p:spPr bwMode="auto">
          <a:xfrm>
            <a:off x="1219200" y="5105400"/>
            <a:ext cx="2895600" cy="7762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lnSpc>
                <a:spcPts val="3000"/>
              </a:lnSpc>
              <a:spcBef>
                <a:spcPct val="0"/>
              </a:spcBef>
              <a:spcAft>
                <a:spcPct val="0"/>
              </a:spcAft>
              <a:defRPr sz="2800" b="1" kern="1200" baseline="0">
                <a:solidFill>
                  <a:schemeClr val="tx1"/>
                </a:solidFill>
                <a:effectLst/>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fontAlgn="base">
              <a:spcBef>
                <a:spcPct val="0"/>
              </a:spcBef>
              <a:spcAft>
                <a:spcPct val="0"/>
              </a:spcAft>
              <a:defRPr sz="4400">
                <a:solidFill>
                  <a:schemeClr val="tx1"/>
                </a:solidFill>
                <a:latin typeface="Myriad Pro"/>
              </a:defRPr>
            </a:lvl6pPr>
            <a:lvl7pPr marL="914400" algn="ctr" rtl="0" fontAlgn="base">
              <a:spcBef>
                <a:spcPct val="0"/>
              </a:spcBef>
              <a:spcAft>
                <a:spcPct val="0"/>
              </a:spcAft>
              <a:defRPr sz="4400">
                <a:solidFill>
                  <a:schemeClr val="tx1"/>
                </a:solidFill>
                <a:latin typeface="Myriad Pro"/>
              </a:defRPr>
            </a:lvl7pPr>
            <a:lvl8pPr marL="1371600" algn="ctr" rtl="0" fontAlgn="base">
              <a:spcBef>
                <a:spcPct val="0"/>
              </a:spcBef>
              <a:spcAft>
                <a:spcPct val="0"/>
              </a:spcAft>
              <a:defRPr sz="4400">
                <a:solidFill>
                  <a:schemeClr val="tx1"/>
                </a:solidFill>
                <a:latin typeface="Myriad Pro"/>
              </a:defRPr>
            </a:lvl8pPr>
            <a:lvl9pPr marL="1828800" algn="ctr" rtl="0" fontAlgn="base">
              <a:spcBef>
                <a:spcPct val="0"/>
              </a:spcBef>
              <a:spcAft>
                <a:spcPct val="0"/>
              </a:spcAft>
              <a:defRPr sz="4400">
                <a:solidFill>
                  <a:schemeClr val="tx1"/>
                </a:solidFill>
                <a:latin typeface="Myriad Pro"/>
              </a:defRPr>
            </a:lvl9pPr>
          </a:lstStyle>
          <a:p>
            <a:pPr>
              <a:defRPr/>
            </a:pPr>
            <a:r>
              <a:rPr lang="en-US" sz="2400" dirty="0" smtClean="0">
                <a:solidFill>
                  <a:srgbClr val="000000"/>
                </a:solidFill>
                <a:latin typeface="Calibri" pitchFamily="34" charset="0"/>
              </a:rPr>
              <a:t>Tips From Former Smokers Campaign</a:t>
            </a:r>
          </a:p>
        </p:txBody>
      </p:sp>
      <p:pic>
        <p:nvPicPr>
          <p:cNvPr id="15" name="Picture 2" descr="This is an article from Tips from former smokers " title="TIPS"/>
          <p:cNvPicPr>
            <a:picLocks noChangeAspect="1" noChangeArrowheads="1"/>
          </p:cNvPicPr>
          <p:nvPr/>
        </p:nvPicPr>
        <p:blipFill>
          <a:blip r:embed="rId3">
            <a:extLst>
              <a:ext uri="{28A0092B-C50C-407E-A947-70E740481C1C}">
                <a14:useLocalDpi xmlns:a14="http://schemas.microsoft.com/office/drawing/2010/main" val="0"/>
              </a:ext>
            </a:extLst>
          </a:blip>
          <a:srcRect l="19797" t="24828" r="32018" b="14082"/>
          <a:stretch>
            <a:fillRect/>
          </a:stretch>
        </p:blipFill>
        <p:spPr bwMode="auto">
          <a:xfrm>
            <a:off x="1535505" y="1524000"/>
            <a:ext cx="4027095" cy="3190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descr="this is a second picture of an article from Tips from Former Smokers" title="article 2"/>
          <p:cNvPicPr>
            <a:picLocks noChangeAspect="1" noChangeArrowheads="1"/>
          </p:cNvPicPr>
          <p:nvPr/>
        </p:nvPicPr>
        <p:blipFill>
          <a:blip r:embed="rId4">
            <a:extLst>
              <a:ext uri="{28A0092B-C50C-407E-A947-70E740481C1C}">
                <a14:useLocalDpi xmlns:a14="http://schemas.microsoft.com/office/drawing/2010/main" val="0"/>
              </a:ext>
            </a:extLst>
          </a:blip>
          <a:srcRect l="19695" t="14246" r="21123" b="7877"/>
          <a:stretch>
            <a:fillRect/>
          </a:stretch>
        </p:blipFill>
        <p:spPr bwMode="auto">
          <a:xfrm>
            <a:off x="4191000" y="2438400"/>
            <a:ext cx="4711699" cy="3874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086802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457200"/>
            <a:ext cx="7470775" cy="762000"/>
          </a:xfrm>
        </p:spPr>
        <p:txBody>
          <a:bodyPr/>
          <a:lstStyle/>
          <a:p>
            <a:r>
              <a:rPr lang="en-US" sz="2400" dirty="0"/>
              <a:t/>
            </a:r>
            <a:br>
              <a:rPr lang="en-US" sz="2400" dirty="0"/>
            </a:br>
            <a:endParaRPr lang="en-US" sz="2400" dirty="0"/>
          </a:p>
        </p:txBody>
      </p:sp>
      <p:sp>
        <p:nvSpPr>
          <p:cNvPr id="10" name="Title 2"/>
          <p:cNvSpPr txBox="1">
            <a:spLocks/>
          </p:cNvSpPr>
          <p:nvPr/>
        </p:nvSpPr>
        <p:spPr bwMode="auto">
          <a:xfrm>
            <a:off x="1600200" y="152400"/>
            <a:ext cx="74707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a:lstStyle>
          <a:p>
            <a:pPr>
              <a:defRPr/>
            </a:pPr>
            <a:r>
              <a:rPr lang="en-US" b="1" kern="0" dirty="0" smtClean="0">
                <a:ea typeface="Tahoma" pitchFamily="34" charset="0"/>
                <a:cs typeface="Tahoma" pitchFamily="34" charset="0"/>
              </a:rPr>
              <a:t>NCCDPHP: Increase COPD Awareness</a:t>
            </a:r>
            <a:endParaRPr lang="en-US" kern="0" dirty="0"/>
          </a:p>
        </p:txBody>
      </p:sp>
      <p:pic>
        <p:nvPicPr>
          <p:cNvPr id="2050" name="Picture 2" descr="This is a picture about a CDC Podcast on COPD awareness" title="podcast"/>
          <p:cNvPicPr>
            <a:picLocks noChangeAspect="1" noChangeArrowheads="1"/>
          </p:cNvPicPr>
          <p:nvPr/>
        </p:nvPicPr>
        <p:blipFill rotWithShape="1">
          <a:blip r:embed="rId3">
            <a:extLst>
              <a:ext uri="{28A0092B-C50C-407E-A947-70E740481C1C}">
                <a14:useLocalDpi xmlns:a14="http://schemas.microsoft.com/office/drawing/2010/main" val="0"/>
              </a:ext>
            </a:extLst>
          </a:blip>
          <a:srcRect l="12857" t="11000" r="29018" b="70734"/>
          <a:stretch/>
        </p:blipFill>
        <p:spPr bwMode="auto">
          <a:xfrm>
            <a:off x="3289301" y="1454392"/>
            <a:ext cx="5058423" cy="993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1"/>
          <p:cNvSpPr txBox="1">
            <a:spLocks/>
          </p:cNvSpPr>
          <p:nvPr/>
        </p:nvSpPr>
        <p:spPr>
          <a:xfrm>
            <a:off x="1358900" y="1371600"/>
            <a:ext cx="7620000" cy="5486400"/>
          </a:xfrm>
          <a:prstGeom prst="rect">
            <a:avLst/>
          </a:prstGeom>
        </p:spPr>
        <p:txBody>
          <a:bodyPr>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endParaRPr lang="en-US" dirty="0" smtClean="0">
              <a:solidFill>
                <a:srgbClr val="000000"/>
              </a:solidFill>
            </a:endParaRPr>
          </a:p>
          <a:p>
            <a:endParaRPr lang="en-US" dirty="0" smtClean="0">
              <a:solidFill>
                <a:srgbClr val="000000"/>
              </a:solidFill>
            </a:endParaRPr>
          </a:p>
          <a:p>
            <a:r>
              <a:rPr lang="en-US" dirty="0" smtClean="0">
                <a:solidFill>
                  <a:srgbClr val="000000"/>
                </a:solidFill>
              </a:rPr>
              <a:t>Podcasts</a:t>
            </a:r>
          </a:p>
          <a:p>
            <a:endParaRPr lang="en-US" dirty="0" smtClean="0">
              <a:solidFill>
                <a:srgbClr val="000000"/>
              </a:solidFill>
            </a:endParaRPr>
          </a:p>
          <a:p>
            <a:endParaRPr lang="en-US" dirty="0" smtClean="0">
              <a:solidFill>
                <a:srgbClr val="000000"/>
              </a:solidFill>
            </a:endParaRPr>
          </a:p>
          <a:p>
            <a:r>
              <a:rPr lang="en-US" dirty="0" smtClean="0">
                <a:solidFill>
                  <a:srgbClr val="000000"/>
                </a:solidFill>
              </a:rPr>
              <a:t>Twitter Chat</a:t>
            </a:r>
          </a:p>
        </p:txBody>
      </p:sp>
      <p:pic>
        <p:nvPicPr>
          <p:cNvPr id="2052" name="Picture 4" descr="This is a twitter feed about COPD and breathing easier" title="second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000" r="1875" b="9000"/>
          <a:stretch/>
        </p:blipFill>
        <p:spPr bwMode="auto">
          <a:xfrm>
            <a:off x="3505200" y="4114800"/>
            <a:ext cx="5226480" cy="269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descr="this is from a podcast on easy breathing" title="articl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57" t="41699" r="29018" b="37286"/>
          <a:stretch/>
        </p:blipFill>
        <p:spPr bwMode="auto">
          <a:xfrm>
            <a:off x="3289300" y="2447926"/>
            <a:ext cx="5058423"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descr="this is part of the same podcast article" title="podcast"/>
          <p:cNvPicPr>
            <a:picLocks noChangeAspect="1" noChangeArrowheads="1"/>
          </p:cNvPicPr>
          <p:nvPr/>
        </p:nvPicPr>
        <p:blipFill rotWithShape="1">
          <a:blip r:embed="rId5">
            <a:extLst>
              <a:ext uri="{28A0092B-C50C-407E-A947-70E740481C1C}">
                <a14:useLocalDpi xmlns:a14="http://schemas.microsoft.com/office/drawing/2010/main" val="0"/>
              </a:ext>
            </a:extLst>
          </a:blip>
          <a:srcRect l="13125" t="29714" r="28393" b="50000"/>
          <a:stretch/>
        </p:blipFill>
        <p:spPr bwMode="auto">
          <a:xfrm>
            <a:off x="3733800" y="2783944"/>
            <a:ext cx="5089491" cy="1103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descr="Twitter logo"/>
          <p:cNvPicPr>
            <a:picLocks noChangeAspect="1" noChangeArrowheads="1"/>
          </p:cNvPicPr>
          <p:nvPr/>
        </p:nvPicPr>
        <p:blipFill>
          <a:blip r:embed="rId6" cstate="print"/>
          <a:srcRect/>
          <a:stretch>
            <a:fillRect/>
          </a:stretch>
        </p:blipFill>
        <p:spPr bwMode="auto">
          <a:xfrm>
            <a:off x="2438400" y="4738070"/>
            <a:ext cx="671513" cy="654404"/>
          </a:xfrm>
          <a:prstGeom prst="rect">
            <a:avLst/>
          </a:prstGeom>
          <a:noFill/>
          <a:ln w="9525">
            <a:noFill/>
            <a:miter lim="800000"/>
            <a:headEnd/>
            <a:tailEnd/>
          </a:ln>
        </p:spPr>
      </p:pic>
    </p:spTree>
    <p:extLst>
      <p:ext uri="{BB962C8B-B14F-4D97-AF65-F5344CB8AC3E}">
        <p14:creationId xmlns:p14="http://schemas.microsoft.com/office/powerpoint/2010/main" val="166725308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b="1" dirty="0" smtClean="0">
                <a:ea typeface="Tahoma" pitchFamily="34" charset="0"/>
                <a:cs typeface="Tahoma" pitchFamily="34" charset="0"/>
              </a:rPr>
              <a:t>NCCDPHP: Improved Surveillance</a:t>
            </a:r>
            <a:endParaRPr lang="en-US" dirty="0"/>
          </a:p>
        </p:txBody>
      </p:sp>
      <p:sp>
        <p:nvSpPr>
          <p:cNvPr id="4" name="Content Placeholder 1"/>
          <p:cNvSpPr txBox="1">
            <a:spLocks/>
          </p:cNvSpPr>
          <p:nvPr/>
        </p:nvSpPr>
        <p:spPr>
          <a:xfrm>
            <a:off x="1524000" y="1524000"/>
            <a:ext cx="7454900" cy="5334000"/>
          </a:xfrm>
          <a:prstGeom prst="rect">
            <a:avLst/>
          </a:prstGeom>
        </p:spPr>
        <p:txBody>
          <a:bodyPr>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r>
              <a:rPr lang="en-US" dirty="0" smtClean="0">
                <a:solidFill>
                  <a:srgbClr val="000000"/>
                </a:solidFill>
              </a:rPr>
              <a:t>Behavioral Risk Factor Surveillance System</a:t>
            </a:r>
          </a:p>
          <a:p>
            <a:pPr lvl="1">
              <a:buClr>
                <a:srgbClr val="000000"/>
              </a:buClr>
            </a:pPr>
            <a:r>
              <a:rPr lang="en-US" dirty="0" smtClean="0">
                <a:solidFill>
                  <a:srgbClr val="000000"/>
                </a:solidFill>
              </a:rPr>
              <a:t>Days of perceived insufficient rest or sleep question</a:t>
            </a:r>
          </a:p>
          <a:p>
            <a:pPr lvl="1">
              <a:buClr>
                <a:srgbClr val="000000"/>
              </a:buClr>
            </a:pPr>
            <a:r>
              <a:rPr lang="en-US" dirty="0" smtClean="0">
                <a:solidFill>
                  <a:srgbClr val="000000"/>
                </a:solidFill>
              </a:rPr>
              <a:t>Insufficient Sleep module:</a:t>
            </a:r>
          </a:p>
          <a:p>
            <a:pPr lvl="2">
              <a:buClr>
                <a:srgbClr val="000000"/>
              </a:buClr>
            </a:pPr>
            <a:r>
              <a:rPr lang="en-US" dirty="0" smtClean="0">
                <a:solidFill>
                  <a:srgbClr val="000000"/>
                </a:solidFill>
              </a:rPr>
              <a:t>Usual sleep duration</a:t>
            </a:r>
          </a:p>
          <a:p>
            <a:pPr lvl="2">
              <a:buClr>
                <a:srgbClr val="000000"/>
              </a:buClr>
            </a:pPr>
            <a:r>
              <a:rPr lang="en-US" dirty="0" smtClean="0">
                <a:solidFill>
                  <a:srgbClr val="000000"/>
                </a:solidFill>
              </a:rPr>
              <a:t>Snoring</a:t>
            </a:r>
          </a:p>
          <a:p>
            <a:pPr lvl="2">
              <a:buClr>
                <a:srgbClr val="000000"/>
              </a:buClr>
            </a:pPr>
            <a:r>
              <a:rPr lang="en-US" dirty="0" smtClean="0">
                <a:solidFill>
                  <a:srgbClr val="000000"/>
                </a:solidFill>
              </a:rPr>
              <a:t>Excessive daytime sleepiness</a:t>
            </a:r>
          </a:p>
          <a:p>
            <a:pPr lvl="2">
              <a:buClr>
                <a:srgbClr val="000000"/>
              </a:buClr>
            </a:pPr>
            <a:r>
              <a:rPr lang="en-US" dirty="0" smtClean="0">
                <a:solidFill>
                  <a:srgbClr val="000000"/>
                </a:solidFill>
              </a:rPr>
              <a:t>Falling asleep  at the wheel</a:t>
            </a:r>
          </a:p>
          <a:p>
            <a:endParaRPr lang="en-US" dirty="0">
              <a:solidFill>
                <a:srgbClr val="000000"/>
              </a:solidFill>
            </a:endParaRPr>
          </a:p>
        </p:txBody>
      </p:sp>
    </p:spTree>
    <p:extLst>
      <p:ext uri="{BB962C8B-B14F-4D97-AF65-F5344CB8AC3E}">
        <p14:creationId xmlns:p14="http://schemas.microsoft.com/office/powerpoint/2010/main" val="66241663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b="1" dirty="0" smtClean="0">
                <a:ea typeface="Tahoma" pitchFamily="34" charset="0"/>
                <a:cs typeface="Tahoma" pitchFamily="34" charset="0"/>
              </a:rPr>
              <a:t>NCCDPHP: Improved Surveillance</a:t>
            </a:r>
            <a:endParaRPr lang="en-US" dirty="0"/>
          </a:p>
        </p:txBody>
      </p:sp>
      <p:sp>
        <p:nvSpPr>
          <p:cNvPr id="4" name="Content Placeholder 1"/>
          <p:cNvSpPr txBox="1">
            <a:spLocks/>
          </p:cNvSpPr>
          <p:nvPr/>
        </p:nvSpPr>
        <p:spPr>
          <a:xfrm>
            <a:off x="1358900" y="1447800"/>
            <a:ext cx="7620000" cy="5410200"/>
          </a:xfrm>
          <a:prstGeom prst="rect">
            <a:avLst/>
          </a:prstGeom>
        </p:spPr>
        <p:txBody>
          <a:bodyPr>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r>
              <a:rPr lang="en-US" dirty="0" smtClean="0">
                <a:solidFill>
                  <a:srgbClr val="000000"/>
                </a:solidFill>
              </a:rPr>
              <a:t>National Health and Nutrition Examination Survey</a:t>
            </a:r>
          </a:p>
          <a:p>
            <a:pPr lvl="1">
              <a:buClr>
                <a:srgbClr val="000000"/>
              </a:buClr>
            </a:pPr>
            <a:r>
              <a:rPr lang="en-US" dirty="0" smtClean="0">
                <a:solidFill>
                  <a:srgbClr val="000000"/>
                </a:solidFill>
              </a:rPr>
              <a:t>Sleep Disorders Questionnaire</a:t>
            </a:r>
          </a:p>
          <a:p>
            <a:pPr lvl="2">
              <a:buClr>
                <a:srgbClr val="000000"/>
              </a:buClr>
            </a:pPr>
            <a:r>
              <a:rPr lang="en-US" sz="2000" dirty="0">
                <a:solidFill>
                  <a:srgbClr val="000000"/>
                </a:solidFill>
              </a:rPr>
              <a:t>In 2005-2008 (extensive):</a:t>
            </a:r>
          </a:p>
          <a:p>
            <a:pPr lvl="3">
              <a:buClr>
                <a:srgbClr val="000000"/>
              </a:buClr>
            </a:pPr>
            <a:r>
              <a:rPr lang="en-US" sz="2000" dirty="0">
                <a:solidFill>
                  <a:srgbClr val="000000"/>
                </a:solidFill>
              </a:rPr>
              <a:t>General sleep– sleep duration,  sleep latency</a:t>
            </a:r>
          </a:p>
          <a:p>
            <a:pPr lvl="3">
              <a:buClr>
                <a:srgbClr val="000000"/>
              </a:buClr>
            </a:pPr>
            <a:r>
              <a:rPr lang="en-US" sz="2000" dirty="0">
                <a:solidFill>
                  <a:srgbClr val="000000"/>
                </a:solidFill>
              </a:rPr>
              <a:t>Sleep disorders/symptoms – OSA, insomnia, RLS</a:t>
            </a:r>
          </a:p>
          <a:p>
            <a:pPr lvl="3">
              <a:buClr>
                <a:srgbClr val="000000"/>
              </a:buClr>
            </a:pPr>
            <a:r>
              <a:rPr lang="en-US" sz="2000" dirty="0">
                <a:solidFill>
                  <a:srgbClr val="000000"/>
                </a:solidFill>
              </a:rPr>
              <a:t>Sleep-related difficulties</a:t>
            </a:r>
          </a:p>
          <a:p>
            <a:pPr lvl="2">
              <a:buClr>
                <a:srgbClr val="000000"/>
              </a:buClr>
            </a:pPr>
            <a:r>
              <a:rPr lang="en-US" sz="2000" dirty="0">
                <a:solidFill>
                  <a:srgbClr val="000000"/>
                </a:solidFill>
              </a:rPr>
              <a:t>In 2009-2010 (limited):</a:t>
            </a:r>
          </a:p>
          <a:p>
            <a:pPr lvl="3">
              <a:buClr>
                <a:srgbClr val="000000"/>
              </a:buClr>
            </a:pPr>
            <a:r>
              <a:rPr lang="en-US" sz="2000" dirty="0">
                <a:solidFill>
                  <a:srgbClr val="000000"/>
                </a:solidFill>
              </a:rPr>
              <a:t>How much sleep do you usually get at night on weekdays or workdays?</a:t>
            </a:r>
          </a:p>
          <a:p>
            <a:pPr lvl="3">
              <a:buClr>
                <a:srgbClr val="000000"/>
              </a:buClr>
            </a:pPr>
            <a:r>
              <a:rPr lang="en-US" sz="2000" dirty="0">
                <a:solidFill>
                  <a:srgbClr val="000000"/>
                </a:solidFill>
              </a:rPr>
              <a:t>Have you ever told a doctor or other health professional that you have trouble sleeping?</a:t>
            </a:r>
          </a:p>
          <a:p>
            <a:pPr lvl="3">
              <a:buClr>
                <a:srgbClr val="000000"/>
              </a:buClr>
            </a:pPr>
            <a:r>
              <a:rPr lang="en-US" sz="2000" dirty="0">
                <a:solidFill>
                  <a:srgbClr val="000000"/>
                </a:solidFill>
              </a:rPr>
              <a:t>Have you ever been told by a doctor or other health professional that you have a sleep disorder?</a:t>
            </a:r>
          </a:p>
          <a:p>
            <a:pPr lvl="1">
              <a:buClr>
                <a:srgbClr val="000000"/>
              </a:buClr>
            </a:pPr>
            <a:r>
              <a:rPr lang="en-US" dirty="0" smtClean="0">
                <a:solidFill>
                  <a:srgbClr val="000000"/>
                </a:solidFill>
              </a:rPr>
              <a:t>Actigraphy</a:t>
            </a:r>
          </a:p>
          <a:p>
            <a:endParaRPr lang="en-US" dirty="0">
              <a:solidFill>
                <a:srgbClr val="000000"/>
              </a:solidFill>
            </a:endParaRPr>
          </a:p>
        </p:txBody>
      </p:sp>
    </p:spTree>
    <p:extLst>
      <p:ext uri="{BB962C8B-B14F-4D97-AF65-F5344CB8AC3E}">
        <p14:creationId xmlns:p14="http://schemas.microsoft.com/office/powerpoint/2010/main" val="369378234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b="1" dirty="0" smtClean="0">
                <a:ea typeface="Tahoma" pitchFamily="34" charset="0"/>
                <a:cs typeface="Tahoma" pitchFamily="34" charset="0"/>
              </a:rPr>
              <a:t>NCCDPHP: Improved Surveillance</a:t>
            </a:r>
            <a:endParaRPr lang="en-US" dirty="0"/>
          </a:p>
        </p:txBody>
      </p:sp>
      <p:sp>
        <p:nvSpPr>
          <p:cNvPr id="4" name="Content Placeholder 1"/>
          <p:cNvSpPr txBox="1">
            <a:spLocks/>
          </p:cNvSpPr>
          <p:nvPr/>
        </p:nvSpPr>
        <p:spPr>
          <a:xfrm>
            <a:off x="1358900" y="1371600"/>
            <a:ext cx="7620000" cy="5486400"/>
          </a:xfrm>
          <a:prstGeom prst="rect">
            <a:avLst/>
          </a:prstGeom>
        </p:spPr>
        <p:txBody>
          <a:bodyPr>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indent="0" algn="ctr">
              <a:buFont typeface="Arial" pitchFamily="34" charset="0"/>
              <a:buNone/>
            </a:pPr>
            <a:endParaRPr lang="en-US" sz="400" b="1" dirty="0" smtClean="0">
              <a:solidFill>
                <a:srgbClr val="000000"/>
              </a:solidFill>
            </a:endParaRPr>
          </a:p>
          <a:p>
            <a:pPr marL="0" indent="0" algn="ctr">
              <a:buFont typeface="Arial" pitchFamily="34" charset="0"/>
              <a:buNone/>
            </a:pPr>
            <a:r>
              <a:rPr lang="en-US" b="1" dirty="0" smtClean="0">
                <a:solidFill>
                  <a:srgbClr val="000000"/>
                </a:solidFill>
              </a:rPr>
              <a:t>School Health</a:t>
            </a:r>
          </a:p>
          <a:p>
            <a:pPr marL="0" indent="0" algn="ctr">
              <a:buFont typeface="Arial" pitchFamily="34" charset="0"/>
              <a:buNone/>
            </a:pPr>
            <a:endParaRPr lang="en-US" sz="400" b="1" dirty="0" smtClean="0">
              <a:solidFill>
                <a:srgbClr val="000000"/>
              </a:solidFill>
            </a:endParaRPr>
          </a:p>
          <a:p>
            <a:r>
              <a:rPr lang="en-US" dirty="0" smtClean="0">
                <a:solidFill>
                  <a:srgbClr val="000000"/>
                </a:solidFill>
              </a:rPr>
              <a:t>Youth Risk Behavior Survey</a:t>
            </a:r>
          </a:p>
          <a:p>
            <a:pPr lvl="1">
              <a:buClr>
                <a:srgbClr val="000000"/>
              </a:buClr>
            </a:pPr>
            <a:r>
              <a:rPr lang="en-US" dirty="0" smtClean="0">
                <a:solidFill>
                  <a:srgbClr val="000000"/>
                </a:solidFill>
              </a:rPr>
              <a:t>Sleep duration on school nights</a:t>
            </a:r>
          </a:p>
          <a:p>
            <a:endParaRPr lang="en-US" dirty="0" smtClean="0">
              <a:solidFill>
                <a:srgbClr val="000000"/>
              </a:solidFill>
            </a:endParaRPr>
          </a:p>
          <a:p>
            <a:r>
              <a:rPr lang="en-US" dirty="0" smtClean="0">
                <a:solidFill>
                  <a:srgbClr val="000000"/>
                </a:solidFill>
              </a:rPr>
              <a:t>School </a:t>
            </a:r>
            <a:r>
              <a:rPr lang="en-US" dirty="0">
                <a:solidFill>
                  <a:srgbClr val="000000"/>
                </a:solidFill>
              </a:rPr>
              <a:t>Health Policies and Practices </a:t>
            </a:r>
            <a:r>
              <a:rPr lang="en-US" dirty="0" smtClean="0">
                <a:solidFill>
                  <a:srgbClr val="000000"/>
                </a:solidFill>
              </a:rPr>
              <a:t>Study</a:t>
            </a:r>
          </a:p>
          <a:p>
            <a:pPr lvl="1">
              <a:buClr>
                <a:srgbClr val="000000"/>
              </a:buClr>
            </a:pPr>
            <a:r>
              <a:rPr lang="en-US" dirty="0" smtClean="0">
                <a:solidFill>
                  <a:srgbClr val="000000"/>
                </a:solidFill>
              </a:rPr>
              <a:t>School </a:t>
            </a:r>
            <a:r>
              <a:rPr lang="en-US" dirty="0">
                <a:solidFill>
                  <a:srgbClr val="000000"/>
                </a:solidFill>
              </a:rPr>
              <a:t>start time </a:t>
            </a:r>
            <a:endParaRPr lang="en-US" dirty="0" smtClean="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201362472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b="1" dirty="0" smtClean="0">
                <a:ea typeface="Tahoma" pitchFamily="34" charset="0"/>
                <a:cs typeface="Tahoma" pitchFamily="34" charset="0"/>
              </a:rPr>
              <a:t>NCCDPHP: Increase Awareness</a:t>
            </a:r>
            <a:endParaRPr lang="en-US" dirty="0"/>
          </a:p>
        </p:txBody>
      </p:sp>
      <p:sp>
        <p:nvSpPr>
          <p:cNvPr id="4" name="Content Placeholder 1"/>
          <p:cNvSpPr txBox="1">
            <a:spLocks/>
          </p:cNvSpPr>
          <p:nvPr/>
        </p:nvSpPr>
        <p:spPr>
          <a:xfrm>
            <a:off x="1358900" y="1371600"/>
            <a:ext cx="7620000" cy="5486400"/>
          </a:xfrm>
          <a:prstGeom prst="rect">
            <a:avLst/>
          </a:prstGeom>
        </p:spPr>
        <p:txBody>
          <a:bodyPr>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r>
              <a:rPr lang="en-US" dirty="0">
                <a:solidFill>
                  <a:srgbClr val="000000"/>
                </a:solidFill>
              </a:rPr>
              <a:t>Podcasts</a:t>
            </a:r>
          </a:p>
          <a:p>
            <a:r>
              <a:rPr lang="en-US" dirty="0" smtClean="0">
                <a:solidFill>
                  <a:srgbClr val="000000"/>
                </a:solidFill>
              </a:rPr>
              <a:t>Scientific Publications</a:t>
            </a:r>
          </a:p>
          <a:p>
            <a:r>
              <a:rPr lang="en-US" dirty="0" smtClean="0">
                <a:solidFill>
                  <a:srgbClr val="000000"/>
                </a:solidFill>
              </a:rPr>
              <a:t>Sleep Essay</a:t>
            </a:r>
          </a:p>
          <a:p>
            <a:endParaRPr lang="en-US" dirty="0">
              <a:solidFill>
                <a:srgbClr val="000000"/>
              </a:solidFill>
            </a:endParaRPr>
          </a:p>
        </p:txBody>
      </p:sp>
      <p:pic>
        <p:nvPicPr>
          <p:cNvPr id="1026" name="Picture 2" descr="thisis a picture of an article about increasing awareness about sleep as a healthy behavior" title="chronic disease"/>
          <p:cNvPicPr>
            <a:picLocks noChangeAspect="1" noChangeArrowheads="1"/>
          </p:cNvPicPr>
          <p:nvPr/>
        </p:nvPicPr>
        <p:blipFill rotWithShape="1">
          <a:blip r:embed="rId3">
            <a:extLst>
              <a:ext uri="{28A0092B-C50C-407E-A947-70E740481C1C}">
                <a14:useLocalDpi xmlns:a14="http://schemas.microsoft.com/office/drawing/2010/main" val="0"/>
              </a:ext>
            </a:extLst>
          </a:blip>
          <a:srcRect l="26142" t="24628" r="12786" b="29086"/>
          <a:stretch/>
        </p:blipFill>
        <p:spPr bwMode="auto">
          <a:xfrm>
            <a:off x="483203" y="3244704"/>
            <a:ext cx="6032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descr="this is a picture about a sleep awareness podcast" title="podcast"/>
          <p:cNvGrpSpPr/>
          <p:nvPr/>
        </p:nvGrpSpPr>
        <p:grpSpPr>
          <a:xfrm>
            <a:off x="4682793" y="1942920"/>
            <a:ext cx="4288487" cy="2049571"/>
            <a:chOff x="605790" y="1223010"/>
            <a:chExt cx="7299960" cy="3433762"/>
          </a:xfrm>
        </p:grpSpPr>
        <p:pic>
          <p:nvPicPr>
            <p:cNvPr id="1027" name="Picture 3" descr="also part of the podcast picture" title="podcas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143" t="34229" r="28786" b="45028"/>
            <a:stretch/>
          </p:blipFill>
          <p:spPr bwMode="auto">
            <a:xfrm>
              <a:off x="605790" y="2377440"/>
              <a:ext cx="6195060" cy="1383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also part of the podcast picture" title="podcas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178" t="15486" r="29429" b="67200"/>
            <a:stretch/>
          </p:blipFill>
          <p:spPr bwMode="auto">
            <a:xfrm>
              <a:off x="605790" y="1223010"/>
              <a:ext cx="6229350" cy="1154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this is also part of the podcast " title="poscas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143" t="57886" r="28785" b="22571"/>
            <a:stretch/>
          </p:blipFill>
          <p:spPr bwMode="auto">
            <a:xfrm>
              <a:off x="1143000" y="2811780"/>
              <a:ext cx="6195060" cy="1303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also part of the podcast picture" title="podcas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822" t="57886" r="28785" b="21057"/>
            <a:stretch/>
          </p:blipFill>
          <p:spPr bwMode="auto">
            <a:xfrm>
              <a:off x="1676400" y="3252787"/>
              <a:ext cx="6229350" cy="1403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84548901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358900" y="1524000"/>
            <a:ext cx="7620000" cy="5181600"/>
          </a:xfrm>
          <a:prstGeom prst="rect">
            <a:avLst/>
          </a:prstGeom>
        </p:spPr>
        <p:txBody>
          <a:bodyPr>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179387" indent="0">
              <a:spcBef>
                <a:spcPct val="20000"/>
              </a:spcBef>
              <a:buClr>
                <a:srgbClr val="000000"/>
              </a:buClr>
              <a:buFont typeface="Arial" pitchFamily="34" charset="0"/>
              <a:buNone/>
            </a:pPr>
            <a:r>
              <a:rPr lang="en-US" dirty="0" smtClean="0">
                <a:solidFill>
                  <a:srgbClr val="000000"/>
                </a:solidFill>
              </a:rPr>
              <a:t>Goals</a:t>
            </a:r>
          </a:p>
          <a:p>
            <a:pPr marL="522287" indent="-342900">
              <a:spcBef>
                <a:spcPct val="20000"/>
              </a:spcBef>
              <a:buClr>
                <a:srgbClr val="000000"/>
              </a:buClr>
              <a:buFont typeface="+mj-lt"/>
              <a:buAutoNum type="arabicPeriod"/>
            </a:pPr>
            <a:r>
              <a:rPr lang="en-US" dirty="0" smtClean="0">
                <a:solidFill>
                  <a:srgbClr val="000000"/>
                </a:solidFill>
              </a:rPr>
              <a:t>To increase public awareness about sleep, sleep disorders, and the consequences of sleep deprivation</a:t>
            </a:r>
          </a:p>
          <a:p>
            <a:pPr marL="522287" indent="-342900">
              <a:spcBef>
                <a:spcPct val="20000"/>
              </a:spcBef>
              <a:buClr>
                <a:srgbClr val="000000"/>
              </a:buClr>
              <a:buFont typeface="+mj-lt"/>
              <a:buAutoNum type="arabicPeriod"/>
            </a:pPr>
            <a:r>
              <a:rPr lang="en-US" dirty="0" smtClean="0">
                <a:solidFill>
                  <a:srgbClr val="000000"/>
                </a:solidFill>
              </a:rPr>
              <a:t>To promote science-based public policies</a:t>
            </a:r>
          </a:p>
          <a:p>
            <a:pPr marL="522287" indent="-342900">
              <a:spcBef>
                <a:spcPct val="20000"/>
              </a:spcBef>
              <a:buClr>
                <a:srgbClr val="000000"/>
              </a:buClr>
              <a:buFont typeface="+mj-lt"/>
              <a:buAutoNum type="arabicPeriod"/>
            </a:pPr>
            <a:r>
              <a:rPr lang="en-US" dirty="0">
                <a:solidFill>
                  <a:srgbClr val="000000"/>
                </a:solidFill>
              </a:rPr>
              <a:t>T</a:t>
            </a:r>
            <a:r>
              <a:rPr lang="en-US" dirty="0" smtClean="0">
                <a:solidFill>
                  <a:srgbClr val="000000"/>
                </a:solidFill>
              </a:rPr>
              <a:t>o advance basic, clinical, applied, and population-based research</a:t>
            </a:r>
          </a:p>
          <a:p>
            <a:pPr marL="522287" indent="-342900">
              <a:spcBef>
                <a:spcPct val="20000"/>
              </a:spcBef>
              <a:buClr>
                <a:srgbClr val="000000"/>
              </a:buClr>
              <a:buFont typeface="+mj-lt"/>
              <a:buAutoNum type="arabicPeriod"/>
            </a:pPr>
            <a:r>
              <a:rPr lang="en-US" dirty="0">
                <a:solidFill>
                  <a:srgbClr val="000000"/>
                </a:solidFill>
              </a:rPr>
              <a:t>T</a:t>
            </a:r>
            <a:r>
              <a:rPr lang="en-US" dirty="0" smtClean="0">
                <a:solidFill>
                  <a:srgbClr val="000000"/>
                </a:solidFill>
              </a:rPr>
              <a:t>o promote recognition of and access to care for all individuals with sleep disorders.</a:t>
            </a:r>
            <a:endParaRPr lang="en-US" dirty="0">
              <a:solidFill>
                <a:srgbClr val="000000"/>
              </a:solidFill>
            </a:endParaRPr>
          </a:p>
        </p:txBody>
      </p:sp>
      <p:sp>
        <p:nvSpPr>
          <p:cNvPr id="3" name="Title 2"/>
          <p:cNvSpPr>
            <a:spLocks noGrp="1"/>
          </p:cNvSpPr>
          <p:nvPr>
            <p:ph type="title"/>
          </p:nvPr>
        </p:nvSpPr>
        <p:spPr/>
        <p:txBody>
          <a:bodyPr/>
          <a:lstStyle/>
          <a:p>
            <a:pPr>
              <a:defRPr/>
            </a:pPr>
            <a:r>
              <a:rPr lang="en-US" b="1" dirty="0" smtClean="0">
                <a:ea typeface="Tahoma" pitchFamily="34" charset="0"/>
                <a:cs typeface="Tahoma" pitchFamily="34" charset="0"/>
              </a:rPr>
              <a:t>NCCDPHP: National Sleep Awareness Roundtable (NSART)</a:t>
            </a:r>
            <a:endParaRPr lang="en-US" dirty="0"/>
          </a:p>
        </p:txBody>
      </p:sp>
    </p:spTree>
    <p:extLst>
      <p:ext uri="{BB962C8B-B14F-4D97-AF65-F5344CB8AC3E}">
        <p14:creationId xmlns:p14="http://schemas.microsoft.com/office/powerpoint/2010/main" val="3109915333"/>
      </p:ext>
    </p:extLst>
  </p:cSld>
  <p:clrMapOvr>
    <a:masterClrMapping/>
  </p:clrMapOvr>
  <p:timing>
    <p:tnLst>
      <p:par>
        <p:cTn id="1" dur="indefinite" restart="never" nodeType="tmRoot"/>
      </p:par>
    </p:tnLst>
  </p:timing>
</p:sld>
</file>

<file path=ppt/theme/_rels/theme11.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Urban">
  <a:themeElements>
    <a:clrScheme name="HP2020">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97233F"/>
      </a:hlink>
      <a:folHlink>
        <a:srgbClr val="CDD7E5"/>
      </a:folHlink>
    </a:clrScheme>
    <a:fontScheme name="Urban">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HHS Webinar 2013">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CHHSTP_PPT_dark(">
  <a:themeElements>
    <a:clrScheme name="NCEH Dark PPT Colors">
      <a:dk1>
        <a:srgbClr val="FFC000"/>
      </a:dk1>
      <a:lt1>
        <a:srgbClr val="0F56DC"/>
      </a:lt1>
      <a:dk2>
        <a:srgbClr val="FFFFFF"/>
      </a:dk2>
      <a:lt2>
        <a:srgbClr val="FFFFFF"/>
      </a:lt2>
      <a:accent1>
        <a:srgbClr val="007D57"/>
      </a:accent1>
      <a:accent2>
        <a:srgbClr val="4983F2"/>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Urban">
  <a:themeElements>
    <a:clrScheme name="HP2020">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97233F"/>
      </a:hlink>
      <a:folHlink>
        <a:srgbClr val="CDD7E5"/>
      </a:folHlink>
    </a:clrScheme>
    <a:fontScheme name="Urban">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Urban">
  <a:themeElements>
    <a:clrScheme name="HP2020">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97233F"/>
      </a:hlink>
      <a:folHlink>
        <a:srgbClr val="CDD7E5"/>
      </a:folHlink>
    </a:clrScheme>
    <a:fontScheme name="Urban">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Urban">
  <a:themeElements>
    <a:clrScheme name="HP2020">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97233F"/>
      </a:hlink>
      <a:folHlink>
        <a:srgbClr val="CDD7E5"/>
      </a:folHlink>
    </a:clrScheme>
    <a:fontScheme name="Urban">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HP 2020">
  <a:themeElements>
    <a:clrScheme name="HP2020">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97233F"/>
      </a:hlink>
      <a:folHlink>
        <a:srgbClr val="CDD7E5"/>
      </a:folHlink>
    </a:clrScheme>
    <a:fontScheme name="Urban">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55041</TotalTime>
  <Words>7645</Words>
  <Application>Microsoft Office PowerPoint</Application>
  <PresentationFormat>On-screen Show (4:3)</PresentationFormat>
  <Paragraphs>1180</Paragraphs>
  <Slides>117</Slides>
  <Notes>115</Notes>
  <HiddenSlides>0</HiddenSlides>
  <MMClips>0</MMClips>
  <ScaleCrop>false</ScaleCrop>
  <HeadingPairs>
    <vt:vector size="4" baseType="variant">
      <vt:variant>
        <vt:lpstr>Theme</vt:lpstr>
      </vt:variant>
      <vt:variant>
        <vt:i4>11</vt:i4>
      </vt:variant>
      <vt:variant>
        <vt:lpstr>Slide Titles</vt:lpstr>
      </vt:variant>
      <vt:variant>
        <vt:i4>117</vt:i4>
      </vt:variant>
    </vt:vector>
  </HeadingPairs>
  <TitlesOfParts>
    <vt:vector size="128" baseType="lpstr">
      <vt:lpstr>Office Theme</vt:lpstr>
      <vt:lpstr>NCHHSTP_PPT_dark(</vt:lpstr>
      <vt:lpstr>1_Urban</vt:lpstr>
      <vt:lpstr>2_Urban</vt:lpstr>
      <vt:lpstr>1_Office Theme</vt:lpstr>
      <vt:lpstr>Urban</vt:lpstr>
      <vt:lpstr>2_Office Theme</vt:lpstr>
      <vt:lpstr>HP 2020</vt:lpstr>
      <vt:lpstr>3_Office Theme</vt:lpstr>
      <vt:lpstr>3_Urban</vt:lpstr>
      <vt:lpstr>HHS Webinar 2013</vt:lpstr>
      <vt:lpstr>Sleeping, Breathing, and Quality of Life:  A Healthy People 2020 Progress Review  December 5, 2013</vt:lpstr>
      <vt:lpstr>Howard K. Koh, MD, MPH  Assistant Secretary for Health U.S. Department of Health and Human Services </vt:lpstr>
      <vt:lpstr>Overview and Presenters </vt:lpstr>
      <vt:lpstr>Healthy People 2020 Evolves</vt:lpstr>
      <vt:lpstr>Overview: Respiratory Diseases</vt:lpstr>
      <vt:lpstr>Overview: Respiratory Diseases </vt:lpstr>
      <vt:lpstr>Overview: Sleep Health</vt:lpstr>
      <vt:lpstr>Healthy People 2020 Progress Review: Sleeping, Breathing, and Quality of Life  December 5, 2013</vt:lpstr>
      <vt:lpstr> Irma Arispe, PhD Associate Director, National Center for Health Statistics Centers for Disease Control and Prevention</vt:lpstr>
      <vt:lpstr>Presentation Outline</vt:lpstr>
      <vt:lpstr>Burden of Respiratory Diseases, 2010  </vt:lpstr>
      <vt:lpstr>Asthma Prevalence, 1980–2012</vt:lpstr>
      <vt:lpstr>Current Asthma Prevalence, 2012</vt:lpstr>
      <vt:lpstr>Current Asthma Prevalence, 2010–2012</vt:lpstr>
      <vt:lpstr>Asthma Hospitalizations, 2010</vt:lpstr>
      <vt:lpstr>Asthma Deaths, 1999–2010</vt:lpstr>
      <vt:lpstr>Asthma Deaths</vt:lpstr>
      <vt:lpstr>Appropriate Asthma Care, 2008</vt:lpstr>
      <vt:lpstr>Activity Limitations due to Asthma Adults 18+ Years, 2008–2012</vt:lpstr>
      <vt:lpstr>Burden of Respiratory Diseases, 2010 </vt:lpstr>
      <vt:lpstr>COPD Prevalence, Adults 45+ Years, 2012</vt:lpstr>
      <vt:lpstr>COPD Prevalence, 1997–2012</vt:lpstr>
      <vt:lpstr>COPD Prevalence, Adults 45+ Years, 2010–2012</vt:lpstr>
      <vt:lpstr>COPD Hospitalizations, Adults 45+ Years, 2010</vt:lpstr>
      <vt:lpstr>COPD Deaths, Adults 45+ Years, 2010</vt:lpstr>
      <vt:lpstr>Activity Limitations due to COPD Adults 45+ Years, 2012</vt:lpstr>
      <vt:lpstr>Presentation Outline</vt:lpstr>
      <vt:lpstr>Sleep Health: Public Health Impact</vt:lpstr>
      <vt:lpstr>Persons With Sleep Apnea Symptoms who  Seek Medical Care, Adults 20+, 2005–2008</vt:lpstr>
      <vt:lpstr>Crashes Involving Drowsy Drivers, 2005–2011</vt:lpstr>
      <vt:lpstr>Sufficient Sleep, Adults, 2012</vt:lpstr>
      <vt:lpstr>Sufficient Sleep, High School Students, 2011</vt:lpstr>
      <vt:lpstr>Key Takeaways</vt:lpstr>
      <vt:lpstr>Appendix</vt:lpstr>
      <vt:lpstr>Objective Status: Respiratory Diseases</vt:lpstr>
      <vt:lpstr>Current HP2020 Objective Status:  Respiratory Diseases</vt:lpstr>
      <vt:lpstr>Objective Status: Sleep Health</vt:lpstr>
      <vt:lpstr>Asthma Health Care Encounter Rates 2001–2009</vt:lpstr>
      <vt:lpstr>       Asthma Emergency Department Visits</vt:lpstr>
      <vt:lpstr>       Asthma Hospitalizations by Age</vt:lpstr>
      <vt:lpstr>Asthma Patient Education</vt:lpstr>
      <vt:lpstr>COPD Physician Office Visits,  2008-2010</vt:lpstr>
      <vt:lpstr>COPD Physician Office Visits,  2008-2010</vt:lpstr>
      <vt:lpstr>Sleeping, Breathing, and Quality of Life:  Perspectives from:  National Heart, Lung, and Blood Institute National Institute of Allergy and Infectious Diseases National Institute of Environmental Health Sciences</vt:lpstr>
      <vt:lpstr>Today’s Research for Tomorrow’s Care: NHLBI Enduring Principles</vt:lpstr>
      <vt:lpstr>Chronic Obstructive Pulmonary Disease (COPD) Research </vt:lpstr>
      <vt:lpstr>Public Awareness of COPD  Learn More Breathe Better</vt:lpstr>
      <vt:lpstr>Improving Asthma Outcomes by  Adherence to Evidence-Based Care</vt:lpstr>
      <vt:lpstr>Clinical Research Addresses Critical Questions to Improve Asthma Care</vt:lpstr>
      <vt:lpstr>Developing Novel Therapies for Asthma: A Broad, Balanced, Cross-Disciplinary Portfolio</vt:lpstr>
      <vt:lpstr>Implementation Science Accelerates Adoption of Evidence-Based Care </vt:lpstr>
      <vt:lpstr>The National Asthma Education and Prevention Program (NAEPP): From Expert Panel Report-3 to Six Key Actions</vt:lpstr>
      <vt:lpstr>Mobilizing Partners to Put Guidelines Into Action for Improved Asthma Control </vt:lpstr>
      <vt:lpstr>Reducing Disparities: Coordinated  Federal Action Plan        </vt:lpstr>
      <vt:lpstr>Sleep and Health Outcomes</vt:lpstr>
      <vt:lpstr>Sleep and Weight Gain in Children: Racial Disparities </vt:lpstr>
      <vt:lpstr>Sleep and CVD Disparities:  Social Context and Systems Science </vt:lpstr>
      <vt:lpstr>Key Takeaways</vt:lpstr>
      <vt:lpstr>Vikas Kapil, DO, MPH, FACOEM Acting Deputy Director and Chief Medical Officer National Center for Environmental Health and  Agency for Toxic Substances and Disease Registry Centers for Disease Control and Prevention</vt:lpstr>
      <vt:lpstr>CDC </vt:lpstr>
      <vt:lpstr>Adults Reporting Good or Better Physical and Mental Health*   United States, 2010</vt:lpstr>
      <vt:lpstr>NCEH: America Breathing Easier Since 1999  CDC’s National Asthma Control Program</vt:lpstr>
      <vt:lpstr>NCEH: Reducing the Burden from Asthma CDC’s National Asthma Control Program</vt:lpstr>
      <vt:lpstr>NCEH: National Asthma Surveillance</vt:lpstr>
      <vt:lpstr>Asthma ED visits and population and risk-based Rates.</vt:lpstr>
      <vt:lpstr>NCEH: State Surveillance: Data Profiles</vt:lpstr>
      <vt:lpstr>Current Asthma Prevalence, Adults 18+ years</vt:lpstr>
      <vt:lpstr>NCEH: Education for a Partnership in Asthma Care</vt:lpstr>
      <vt:lpstr>NCEH: Education for a Partnership in Asthma Care</vt:lpstr>
      <vt:lpstr>NCCDPHP: COPD Efforts</vt:lpstr>
      <vt:lpstr>NCCDPHP: Strategic Framework - COPD</vt:lpstr>
      <vt:lpstr>NCCDPHP: Improve COPD Surveillance</vt:lpstr>
      <vt:lpstr>NCCDPHP: Improve COPD Surveillance</vt:lpstr>
      <vt:lpstr>NCCDPHP: Increase COPD Awareness</vt:lpstr>
      <vt:lpstr>NCCDPHP: Sleep Activities</vt:lpstr>
      <vt:lpstr>NCCDPHP: Improved Surveillance for Sleep Issues</vt:lpstr>
      <vt:lpstr>NCCDPHP: Improved Surveillance for Sleep Issues</vt:lpstr>
      <vt:lpstr>NCCDPHP: Improved Surveillance for Sleep Issues</vt:lpstr>
      <vt:lpstr>NCCDPHP: Improved Surveillance for Sleep Issues</vt:lpstr>
      <vt:lpstr>NCCDPHP: Improved Surveillance for Sleep Issues </vt:lpstr>
      <vt:lpstr>NIOSH: Work-Related Asthma (WRA)</vt:lpstr>
      <vt:lpstr>NIOSH: Work- Related COPD</vt:lpstr>
      <vt:lpstr>NIOSH: Early Detection of Work-Related COPD</vt:lpstr>
      <vt:lpstr>NIOSH: Sleep &amp; Work Schedule Research</vt:lpstr>
      <vt:lpstr>EPA’s Asthma Program</vt:lpstr>
      <vt:lpstr>CDC Program Summary</vt:lpstr>
      <vt:lpstr>Appendix </vt:lpstr>
      <vt:lpstr>NCEH: Advancing knowledge on asthma interventions</vt:lpstr>
      <vt:lpstr>President’s task force on Environmental Health risks and afety risks to children. </vt:lpstr>
      <vt:lpstr>NIOSH: Improve WRA Awareness</vt:lpstr>
      <vt:lpstr>NCCDPHP: Improve COPD Surveillance</vt:lpstr>
      <vt:lpstr>NCCDPHP: Improve COPD Surveillance</vt:lpstr>
      <vt:lpstr> </vt:lpstr>
      <vt:lpstr> </vt:lpstr>
      <vt:lpstr>NCCDPHP: Improved Surveillance</vt:lpstr>
      <vt:lpstr>NCCDPHP: Improved Surveillance</vt:lpstr>
      <vt:lpstr>NCCDPHP: Improved Surveillance</vt:lpstr>
      <vt:lpstr>NCCDPHP: Increase Awareness</vt:lpstr>
      <vt:lpstr>NCCDPHP: National Sleep Awareness Roundtable (NSART)</vt:lpstr>
      <vt:lpstr>Home-Based Case Management for Asthma</vt:lpstr>
      <vt:lpstr>     Who We Are </vt:lpstr>
      <vt:lpstr>     Asthma Burden for Children with               Medicaid - Michigan</vt:lpstr>
      <vt:lpstr>     What We Do</vt:lpstr>
      <vt:lpstr>     Tailored Environmental Interventions:      Case Management</vt:lpstr>
      <vt:lpstr>     Our Impact</vt:lpstr>
      <vt:lpstr>Getting Early Results: Evaluating the System</vt:lpstr>
      <vt:lpstr>  MATCH Study:  Utilization</vt:lpstr>
      <vt:lpstr>“This is the woman who saved my life”</vt:lpstr>
      <vt:lpstr>     Key Takeaways</vt:lpstr>
      <vt:lpstr>For more information, please contact:</vt:lpstr>
      <vt:lpstr>Roundtable Discussion Please take a moment to fill out our brief survey  </vt:lpstr>
      <vt:lpstr>LHI Infographic Gallery http://www.healthypeople.gov/2020/LHI/infographicGallery.aspx</vt:lpstr>
      <vt:lpstr>Healthy People 2020 Progress Review Webinar </vt:lpstr>
      <vt:lpstr>Stay Connected</vt:lpstr>
      <vt:lpstr>Healthy People 2020  Oral Health LHI Webinar</vt:lpstr>
      <vt:lpstr>Healthy People 2020  Sharing Library</vt:lpstr>
      <vt:lpstr>Healthy People 2020  Progress Review Planning Group</vt:lpstr>
    </vt:vector>
  </TitlesOfParts>
  <Company>DHHS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DHHS</dc:creator>
  <cp:lastModifiedBy>CDC User</cp:lastModifiedBy>
  <cp:revision>1025</cp:revision>
  <cp:lastPrinted>2013-12-02T18:02:32Z</cp:lastPrinted>
  <dcterms:created xsi:type="dcterms:W3CDTF">2012-06-04T17:32:29Z</dcterms:created>
  <dcterms:modified xsi:type="dcterms:W3CDTF">2013-12-04T19:15:15Z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