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notesSlides/notesSlide21.xml" ContentType="application/vnd.openxmlformats-officedocument.presentationml.notesSlide+xml"/>
  <Override PartName="/ppt/charts/chart10.xml" ContentType="application/vnd.openxmlformats-officedocument.drawingml.chart+xml"/>
  <Override PartName="/ppt/drawings/drawing6.xml" ContentType="application/vnd.openxmlformats-officedocument.drawingml.chartshapes+xml"/>
  <Override PartName="/ppt/notesSlides/notesSlide22.xml" ContentType="application/vnd.openxmlformats-officedocument.presentationml.notesSlide+xml"/>
  <Override PartName="/ppt/charts/chart11.xml" ContentType="application/vnd.openxmlformats-officedocument.drawingml.chart+xml"/>
  <Override PartName="/ppt/drawings/drawing7.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5"/>
    <p:sldMasterId id="2147483934" r:id="rId6"/>
    <p:sldMasterId id="2147483939" r:id="rId7"/>
    <p:sldMasterId id="2147483953" r:id="rId8"/>
    <p:sldMasterId id="2147483966" r:id="rId9"/>
    <p:sldMasterId id="2147483985" r:id="rId10"/>
    <p:sldMasterId id="2147483990" r:id="rId11"/>
  </p:sldMasterIdLst>
  <p:notesMasterIdLst>
    <p:notesMasterId r:id="rId101"/>
  </p:notesMasterIdLst>
  <p:handoutMasterIdLst>
    <p:handoutMasterId r:id="rId102"/>
  </p:handoutMasterIdLst>
  <p:sldIdLst>
    <p:sldId id="418" r:id="rId12"/>
    <p:sldId id="419" r:id="rId13"/>
    <p:sldId id="420" r:id="rId14"/>
    <p:sldId id="421" r:id="rId15"/>
    <p:sldId id="422" r:id="rId16"/>
    <p:sldId id="423" r:id="rId17"/>
    <p:sldId id="490" r:id="rId18"/>
    <p:sldId id="491" r:id="rId19"/>
    <p:sldId id="492" r:id="rId20"/>
    <p:sldId id="514" r:id="rId21"/>
    <p:sldId id="494" r:id="rId22"/>
    <p:sldId id="495" r:id="rId23"/>
    <p:sldId id="496"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431" r:id="rId42"/>
    <p:sldId id="432" r:id="rId43"/>
    <p:sldId id="433"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70" r:id="rId81"/>
    <p:sldId id="471" r:id="rId82"/>
    <p:sldId id="472" r:id="rId83"/>
    <p:sldId id="473" r:id="rId84"/>
    <p:sldId id="474" r:id="rId85"/>
    <p:sldId id="475" r:id="rId86"/>
    <p:sldId id="476" r:id="rId87"/>
    <p:sldId id="477" r:id="rId88"/>
    <p:sldId id="478" r:id="rId89"/>
    <p:sldId id="479" r:id="rId90"/>
    <p:sldId id="480" r:id="rId91"/>
    <p:sldId id="481" r:id="rId92"/>
    <p:sldId id="482" r:id="rId93"/>
    <p:sldId id="483" r:id="rId94"/>
    <p:sldId id="484" r:id="rId95"/>
    <p:sldId id="485" r:id="rId96"/>
    <p:sldId id="486" r:id="rId97"/>
    <p:sldId id="487" r:id="rId98"/>
    <p:sldId id="488" r:id="rId99"/>
    <p:sldId id="489" r:id="rId10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0D38AE23-1081-4ECD-BBAD-AB0413D777EE}">
          <p14:sldIdLst>
            <p14:sldId id="418"/>
            <p14:sldId id="419"/>
            <p14:sldId id="420"/>
            <p14:sldId id="421"/>
            <p14:sldId id="422"/>
            <p14:sldId id="423"/>
            <p14:sldId id="490"/>
            <p14:sldId id="491"/>
            <p14:sldId id="492"/>
            <p14:sldId id="514"/>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Lst>
        </p14:section>
        <p14:section name="Untitled Section" id="{BAE7BCB7-E496-40E5-B415-5235E1402A5F}">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emsiri, Sirin (CDC/OSELS/NCHS)" initials="SY" lastIdx="1" clrIdx="0"/>
  <p:cmAuthor id="1" name="Sartor, Elyse (HHS/OASH)" initials="SE(" lastIdx="1" clrIdx="1"/>
  <p:cmAuthor id="2" name="CDC User" initials="CU"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3F72"/>
    <a:srgbClr val="D60093"/>
    <a:srgbClr val="FF0066"/>
    <a:srgbClr val="FF33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5" autoAdjust="0"/>
    <p:restoredTop sz="79351" autoAdjust="0"/>
  </p:normalViewPr>
  <p:slideViewPr>
    <p:cSldViewPr>
      <p:cViewPr>
        <p:scale>
          <a:sx n="70" d="100"/>
          <a:sy n="70" d="100"/>
        </p:scale>
        <p:origin x="-162"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30"/>
    </p:cViewPr>
  </p:sorterViewPr>
  <p:notesViewPr>
    <p:cSldViewPr>
      <p:cViewPr varScale="1">
        <p:scale>
          <a:sx n="61" d="100"/>
          <a:sy n="61" d="100"/>
        </p:scale>
        <p:origin x="-2563"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tableStyles" Target="tableStyles.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heme" Target="theme/theme1.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64829396325463E-2"/>
          <c:y val="4.0200486664251169E-2"/>
          <c:w val="0.87818813744172386"/>
          <c:h val="0.72971107032476623"/>
        </c:manualLayout>
      </c:layout>
      <c:lineChart>
        <c:grouping val="standard"/>
        <c:varyColors val="0"/>
        <c:ser>
          <c:idx val="0"/>
          <c:order val="0"/>
          <c:tx>
            <c:strRef>
              <c:f>Sheet1!$B$1</c:f>
              <c:strCache>
                <c:ptCount val="1"/>
                <c:pt idx="0">
                  <c:v>65 and over</c:v>
                </c:pt>
              </c:strCache>
            </c:strRef>
          </c:tx>
          <c:spPr>
            <a:ln w="57150">
              <a:solidFill>
                <a:schemeClr val="tx2"/>
              </a:solidFill>
            </a:ln>
          </c:spPr>
          <c:marker>
            <c:symbol val="none"/>
          </c:marker>
          <c:dPt>
            <c:idx val="12"/>
            <c:bubble3D val="0"/>
          </c:dPt>
          <c:dPt>
            <c:idx val="13"/>
            <c:bubble3D val="0"/>
            <c:spPr>
              <a:ln w="57150">
                <a:solidFill>
                  <a:schemeClr val="tx2"/>
                </a:solidFill>
                <a:prstDash val="dash"/>
              </a:ln>
            </c:spPr>
          </c:dPt>
          <c:dPt>
            <c:idx val="14"/>
            <c:bubble3D val="0"/>
            <c:spPr>
              <a:ln w="57150">
                <a:solidFill>
                  <a:schemeClr val="tx2"/>
                </a:solidFill>
                <a:prstDash val="dash"/>
              </a:ln>
            </c:spPr>
          </c:dPt>
          <c:dPt>
            <c:idx val="15"/>
            <c:bubble3D val="0"/>
            <c:spPr>
              <a:ln w="57150">
                <a:solidFill>
                  <a:schemeClr val="tx2"/>
                </a:solidFill>
                <a:prstDash val="dash"/>
              </a:ln>
            </c:spPr>
          </c:dPt>
          <c:dPt>
            <c:idx val="16"/>
            <c:bubble3D val="0"/>
            <c:spPr>
              <a:ln w="57150">
                <a:solidFill>
                  <a:schemeClr val="tx2"/>
                </a:solidFill>
                <a:prstDash val="dash"/>
              </a:ln>
            </c:spPr>
          </c:dPt>
          <c:cat>
            <c:numRef>
              <c:f>Sheet1!$A$2:$A$18</c:f>
              <c:numCache>
                <c:formatCode>General</c:formatCode>
                <c:ptCount val="17"/>
                <c:pt idx="0">
                  <c:v>1900</c:v>
                </c:pt>
                <c:pt idx="1">
                  <c:v>1910</c:v>
                </c:pt>
                <c:pt idx="2">
                  <c:v>1920</c:v>
                </c:pt>
                <c:pt idx="3">
                  <c:v>1930</c:v>
                </c:pt>
                <c:pt idx="4">
                  <c:v>1940</c:v>
                </c:pt>
                <c:pt idx="5">
                  <c:v>1950</c:v>
                </c:pt>
                <c:pt idx="6">
                  <c:v>1960</c:v>
                </c:pt>
                <c:pt idx="7">
                  <c:v>1970</c:v>
                </c:pt>
                <c:pt idx="8">
                  <c:v>1980</c:v>
                </c:pt>
                <c:pt idx="9">
                  <c:v>1990</c:v>
                </c:pt>
                <c:pt idx="10">
                  <c:v>2000</c:v>
                </c:pt>
                <c:pt idx="11">
                  <c:v>2005</c:v>
                </c:pt>
                <c:pt idx="12">
                  <c:v>2010</c:v>
                </c:pt>
                <c:pt idx="13">
                  <c:v>2020</c:v>
                </c:pt>
                <c:pt idx="14">
                  <c:v>2030</c:v>
                </c:pt>
                <c:pt idx="15">
                  <c:v>2040</c:v>
                </c:pt>
                <c:pt idx="16">
                  <c:v>2050</c:v>
                </c:pt>
              </c:numCache>
            </c:numRef>
          </c:cat>
          <c:val>
            <c:numRef>
              <c:f>Sheet1!$B$2:$B$18</c:f>
              <c:numCache>
                <c:formatCode>0.0</c:formatCode>
                <c:ptCount val="17"/>
                <c:pt idx="0">
                  <c:v>3.1</c:v>
                </c:pt>
                <c:pt idx="1">
                  <c:v>3.9</c:v>
                </c:pt>
                <c:pt idx="2">
                  <c:v>4.9000000000000004</c:v>
                </c:pt>
                <c:pt idx="3">
                  <c:v>6.6</c:v>
                </c:pt>
                <c:pt idx="4">
                  <c:v>9</c:v>
                </c:pt>
                <c:pt idx="5">
                  <c:v>12.3</c:v>
                </c:pt>
                <c:pt idx="6">
                  <c:v>16.2</c:v>
                </c:pt>
                <c:pt idx="7">
                  <c:v>20.100000000000001</c:v>
                </c:pt>
                <c:pt idx="8">
                  <c:v>25.5</c:v>
                </c:pt>
                <c:pt idx="9">
                  <c:v>31.2</c:v>
                </c:pt>
                <c:pt idx="10">
                  <c:v>35</c:v>
                </c:pt>
                <c:pt idx="11">
                  <c:v>36.700000000000003</c:v>
                </c:pt>
                <c:pt idx="12">
                  <c:v>40.299999999999997</c:v>
                </c:pt>
                <c:pt idx="13">
                  <c:v>54.8</c:v>
                </c:pt>
                <c:pt idx="14">
                  <c:v>72.099999999999994</c:v>
                </c:pt>
                <c:pt idx="15">
                  <c:v>81.2</c:v>
                </c:pt>
                <c:pt idx="16">
                  <c:v>88.5</c:v>
                </c:pt>
              </c:numCache>
            </c:numRef>
          </c:val>
          <c:smooth val="0"/>
        </c:ser>
        <c:ser>
          <c:idx val="1"/>
          <c:order val="1"/>
          <c:tx>
            <c:strRef>
              <c:f>Sheet1!$C$1</c:f>
              <c:strCache>
                <c:ptCount val="1"/>
                <c:pt idx="0">
                  <c:v>85 and over</c:v>
                </c:pt>
              </c:strCache>
            </c:strRef>
          </c:tx>
          <c:spPr>
            <a:ln w="57150">
              <a:solidFill>
                <a:schemeClr val="accent3">
                  <a:lumMod val="75000"/>
                </a:schemeClr>
              </a:solidFill>
            </a:ln>
          </c:spPr>
          <c:marker>
            <c:symbol val="none"/>
          </c:marker>
          <c:dPt>
            <c:idx val="13"/>
            <c:bubble3D val="0"/>
            <c:spPr>
              <a:ln w="57150">
                <a:solidFill>
                  <a:schemeClr val="accent3">
                    <a:lumMod val="75000"/>
                  </a:schemeClr>
                </a:solidFill>
                <a:prstDash val="sysDash"/>
              </a:ln>
            </c:spPr>
          </c:dPt>
          <c:dPt>
            <c:idx val="14"/>
            <c:bubble3D val="0"/>
            <c:spPr>
              <a:ln w="57150">
                <a:solidFill>
                  <a:schemeClr val="accent3">
                    <a:lumMod val="75000"/>
                  </a:schemeClr>
                </a:solidFill>
                <a:prstDash val="sysDash"/>
              </a:ln>
            </c:spPr>
          </c:dPt>
          <c:dPt>
            <c:idx val="15"/>
            <c:bubble3D val="0"/>
            <c:spPr>
              <a:ln w="57150">
                <a:solidFill>
                  <a:schemeClr val="accent3">
                    <a:lumMod val="75000"/>
                  </a:schemeClr>
                </a:solidFill>
                <a:prstDash val="sysDash"/>
              </a:ln>
            </c:spPr>
          </c:dPt>
          <c:dPt>
            <c:idx val="16"/>
            <c:bubble3D val="0"/>
            <c:spPr>
              <a:ln w="57150">
                <a:solidFill>
                  <a:schemeClr val="accent3">
                    <a:lumMod val="75000"/>
                  </a:schemeClr>
                </a:solidFill>
                <a:prstDash val="sysDash"/>
              </a:ln>
            </c:spPr>
          </c:dPt>
          <c:cat>
            <c:numRef>
              <c:f>Sheet1!$A$2:$A$18</c:f>
              <c:numCache>
                <c:formatCode>General</c:formatCode>
                <c:ptCount val="17"/>
                <c:pt idx="0">
                  <c:v>1900</c:v>
                </c:pt>
                <c:pt idx="1">
                  <c:v>1910</c:v>
                </c:pt>
                <c:pt idx="2">
                  <c:v>1920</c:v>
                </c:pt>
                <c:pt idx="3">
                  <c:v>1930</c:v>
                </c:pt>
                <c:pt idx="4">
                  <c:v>1940</c:v>
                </c:pt>
                <c:pt idx="5">
                  <c:v>1950</c:v>
                </c:pt>
                <c:pt idx="6">
                  <c:v>1960</c:v>
                </c:pt>
                <c:pt idx="7">
                  <c:v>1970</c:v>
                </c:pt>
                <c:pt idx="8">
                  <c:v>1980</c:v>
                </c:pt>
                <c:pt idx="9">
                  <c:v>1990</c:v>
                </c:pt>
                <c:pt idx="10">
                  <c:v>2000</c:v>
                </c:pt>
                <c:pt idx="11">
                  <c:v>2005</c:v>
                </c:pt>
                <c:pt idx="12">
                  <c:v>2010</c:v>
                </c:pt>
                <c:pt idx="13">
                  <c:v>2020</c:v>
                </c:pt>
                <c:pt idx="14">
                  <c:v>2030</c:v>
                </c:pt>
                <c:pt idx="15">
                  <c:v>2040</c:v>
                </c:pt>
                <c:pt idx="16">
                  <c:v>2050</c:v>
                </c:pt>
              </c:numCache>
            </c:numRef>
          </c:cat>
          <c:val>
            <c:numRef>
              <c:f>Sheet1!$C$2:$C$18</c:f>
              <c:numCache>
                <c:formatCode>0.0</c:formatCode>
                <c:ptCount val="17"/>
                <c:pt idx="0">
                  <c:v>0.1</c:v>
                </c:pt>
                <c:pt idx="1">
                  <c:v>0.2</c:v>
                </c:pt>
                <c:pt idx="2">
                  <c:v>0.2</c:v>
                </c:pt>
                <c:pt idx="3">
                  <c:v>0.3</c:v>
                </c:pt>
                <c:pt idx="4">
                  <c:v>0.4</c:v>
                </c:pt>
                <c:pt idx="5">
                  <c:v>0.6</c:v>
                </c:pt>
                <c:pt idx="6">
                  <c:v>0.9</c:v>
                </c:pt>
                <c:pt idx="7">
                  <c:v>1.5</c:v>
                </c:pt>
                <c:pt idx="8">
                  <c:v>2.2000000000000002</c:v>
                </c:pt>
                <c:pt idx="9">
                  <c:v>3.1</c:v>
                </c:pt>
                <c:pt idx="10">
                  <c:v>4.2</c:v>
                </c:pt>
                <c:pt idx="11">
                  <c:v>4.7</c:v>
                </c:pt>
                <c:pt idx="12">
                  <c:v>5.5</c:v>
                </c:pt>
                <c:pt idx="13">
                  <c:v>6.6</c:v>
                </c:pt>
                <c:pt idx="14">
                  <c:v>8.6999999999999993</c:v>
                </c:pt>
                <c:pt idx="15">
                  <c:v>14.2</c:v>
                </c:pt>
                <c:pt idx="16">
                  <c:v>19</c:v>
                </c:pt>
              </c:numCache>
            </c:numRef>
          </c:val>
          <c:smooth val="0"/>
        </c:ser>
        <c:dLbls>
          <c:showLegendKey val="0"/>
          <c:showVal val="0"/>
          <c:showCatName val="0"/>
          <c:showSerName val="0"/>
          <c:showPercent val="0"/>
          <c:showBubbleSize val="0"/>
        </c:dLbls>
        <c:marker val="1"/>
        <c:smooth val="0"/>
        <c:axId val="32298112"/>
        <c:axId val="32299648"/>
      </c:lineChart>
      <c:catAx>
        <c:axId val="32298112"/>
        <c:scaling>
          <c:orientation val="minMax"/>
        </c:scaling>
        <c:delete val="0"/>
        <c:axPos val="b"/>
        <c:numFmt formatCode="General" sourceLinked="1"/>
        <c:majorTickMark val="in"/>
        <c:minorTickMark val="none"/>
        <c:tickLblPos val="nextTo"/>
        <c:crossAx val="32299648"/>
        <c:crosses val="autoZero"/>
        <c:auto val="1"/>
        <c:lblAlgn val="ctr"/>
        <c:lblOffset val="100"/>
        <c:tickLblSkip val="1"/>
        <c:noMultiLvlLbl val="0"/>
      </c:catAx>
      <c:valAx>
        <c:axId val="32299648"/>
        <c:scaling>
          <c:orientation val="minMax"/>
          <c:max val="10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crossAx val="32298112"/>
        <c:crosses val="autoZero"/>
        <c:crossBetween val="midCat"/>
        <c:majorUnit val="20"/>
      </c:valAx>
    </c:plotArea>
    <c:plotVisOnly val="1"/>
    <c:dispBlanksAs val="gap"/>
    <c:showDLblsOverMax val="0"/>
  </c:chart>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8561124981329"/>
          <c:y val="0.17621185220053212"/>
          <c:w val="0.8169531081342104"/>
          <c:h val="0.74611366848374727"/>
        </c:manualLayout>
      </c:layout>
      <c:barChart>
        <c:barDir val="col"/>
        <c:grouping val="clustered"/>
        <c:varyColors val="0"/>
        <c:ser>
          <c:idx val="0"/>
          <c:order val="0"/>
          <c:tx>
            <c:strRef>
              <c:f>Sheet1!$B$1</c:f>
              <c:strCache>
                <c:ptCount val="1"/>
                <c:pt idx="0">
                  <c:v>Column1</c:v>
                </c:pt>
              </c:strCache>
            </c:strRef>
          </c:tx>
          <c:spPr>
            <a:solidFill>
              <a:schemeClr val="accent1"/>
            </a:solidFill>
            <a:ln>
              <a:solidFill>
                <a:schemeClr val="tx1"/>
              </a:solidFill>
            </a:ln>
          </c:spPr>
          <c:invertIfNegative val="0"/>
          <c:dPt>
            <c:idx val="0"/>
            <c:invertIfNegative val="0"/>
            <c:bubble3D val="0"/>
          </c:dPt>
          <c:dPt>
            <c:idx val="1"/>
            <c:invertIfNegative val="0"/>
            <c:bubble3D val="0"/>
          </c:dPt>
          <c:dPt>
            <c:idx val="2"/>
            <c:invertIfNegative val="0"/>
            <c:bubble3D val="0"/>
          </c:dPt>
          <c:dPt>
            <c:idx val="3"/>
            <c:invertIfNegative val="0"/>
            <c:bubble3D val="0"/>
            <c:spPr>
              <a:solidFill>
                <a:schemeClr val="accent1"/>
              </a:solidFill>
              <a:ln>
                <a:solidFill>
                  <a:schemeClr val="tx1"/>
                </a:solidFill>
              </a:ln>
            </c:spPr>
          </c:dPt>
          <c:dPt>
            <c:idx val="4"/>
            <c:invertIfNegative val="0"/>
            <c:bubble3D val="0"/>
            <c:spPr>
              <a:solidFill>
                <a:schemeClr val="accent1"/>
              </a:solidFill>
              <a:ln>
                <a:solidFill>
                  <a:schemeClr val="tx1"/>
                </a:solidFill>
              </a:ln>
            </c:spPr>
          </c:dPt>
          <c:dPt>
            <c:idx val="5"/>
            <c:invertIfNegative val="0"/>
            <c:bubble3D val="0"/>
            <c:spPr>
              <a:solidFill>
                <a:schemeClr val="accent1"/>
              </a:solidFill>
              <a:ln>
                <a:solidFill>
                  <a:schemeClr val="tx1"/>
                </a:solidFill>
              </a:ln>
            </c:spPr>
          </c:dPt>
          <c:dPt>
            <c:idx val="6"/>
            <c:invertIfNegative val="0"/>
            <c:bubble3D val="0"/>
            <c:spPr>
              <a:solidFill>
                <a:schemeClr val="accent1"/>
              </a:solidFill>
              <a:ln>
                <a:solidFill>
                  <a:schemeClr val="tx1"/>
                </a:solidFill>
              </a:ln>
            </c:spPr>
          </c:dPt>
          <c:dPt>
            <c:idx val="7"/>
            <c:invertIfNegative val="0"/>
            <c:bubble3D val="0"/>
            <c:spPr>
              <a:solidFill>
                <a:schemeClr val="accent1"/>
              </a:solidFill>
              <a:ln>
                <a:solidFill>
                  <a:schemeClr val="tx1"/>
                </a:solidFill>
              </a:ln>
            </c:spPr>
          </c:dPt>
          <c:dPt>
            <c:idx val="8"/>
            <c:invertIfNegative val="0"/>
            <c:bubble3D val="0"/>
            <c:spPr>
              <a:solidFill>
                <a:schemeClr val="accent1"/>
              </a:solidFill>
              <a:ln>
                <a:solidFill>
                  <a:schemeClr val="tx1"/>
                </a:solidFill>
              </a:ln>
            </c:spPr>
          </c:dPt>
          <c:dPt>
            <c:idx val="9"/>
            <c:invertIfNegative val="0"/>
            <c:bubble3D val="0"/>
            <c:spPr>
              <a:solidFill>
                <a:schemeClr val="accent1"/>
              </a:solidFill>
              <a:ln>
                <a:solidFill>
                  <a:schemeClr val="tx1"/>
                </a:solidFill>
              </a:ln>
            </c:spPr>
          </c:dPt>
          <c:dPt>
            <c:idx val="10"/>
            <c:invertIfNegative val="0"/>
            <c:bubble3D val="0"/>
            <c:spPr>
              <a:solidFill>
                <a:schemeClr val="accent1"/>
              </a:solidFill>
              <a:ln>
                <a:solidFill>
                  <a:schemeClr val="tx1"/>
                </a:solidFill>
              </a:ln>
            </c:spPr>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errBars>
            <c:errBarType val="both"/>
            <c:errValType val="cust"/>
            <c:noEndCap val="0"/>
            <c:plus>
              <c:numRef>
                <c:f>Sheet1!$D$2:$D$11</c:f>
                <c:numCache>
                  <c:formatCode>General</c:formatCode>
                  <c:ptCount val="10"/>
                </c:numCache>
              </c:numRef>
            </c:plus>
            <c:minus>
              <c:numRef>
                <c:f>Sheet1!$C$2:$C$10</c:f>
                <c:numCache>
                  <c:formatCode>General</c:formatCode>
                  <c:ptCount val="9"/>
                </c:numCache>
              </c:numRef>
            </c:minus>
          </c:errBars>
          <c:cat>
            <c:numRef>
              <c:f>Sheet1!$A$2:$A$11</c:f>
              <c:numCache>
                <c:formatCode>General</c:formatCode>
                <c:ptCount val="10"/>
                <c:pt idx="0">
                  <c:v>2012</c:v>
                </c:pt>
                <c:pt idx="2">
                  <c:v>2011</c:v>
                </c:pt>
                <c:pt idx="4">
                  <c:v>2010</c:v>
                </c:pt>
                <c:pt idx="6">
                  <c:v>2009</c:v>
                </c:pt>
                <c:pt idx="8">
                  <c:v>2008</c:v>
                </c:pt>
              </c:numCache>
            </c:numRef>
          </c:cat>
          <c:val>
            <c:numRef>
              <c:f>Sheet1!$B$2:$B$11</c:f>
              <c:numCache>
                <c:formatCode>General</c:formatCode>
                <c:ptCount val="10"/>
                <c:pt idx="0">
                  <c:v>1.696</c:v>
                </c:pt>
                <c:pt idx="2">
                  <c:v>1.7569999999999999</c:v>
                </c:pt>
                <c:pt idx="4">
                  <c:v>1.804</c:v>
                </c:pt>
                <c:pt idx="8">
                  <c:v>2.0150000000000001</c:v>
                </c:pt>
              </c:numCache>
            </c:numRef>
          </c:val>
        </c:ser>
        <c:ser>
          <c:idx val="1"/>
          <c:order val="1"/>
          <c:tx>
            <c:strRef>
              <c:f>Sheet1!$G$1</c:f>
              <c:strCache>
                <c:ptCount val="1"/>
                <c:pt idx="0">
                  <c:v>Target</c:v>
                </c:pt>
              </c:strCache>
            </c:strRef>
          </c:tx>
          <c:spPr>
            <a:noFill/>
            <a:ln>
              <a:noFill/>
            </a:ln>
          </c:spPr>
          <c:invertIfNegative val="0"/>
          <c:trendline>
            <c:spPr>
              <a:ln w="38100">
                <a:solidFill>
                  <a:schemeClr val="tx1">
                    <a:shade val="95000"/>
                    <a:satMod val="105000"/>
                  </a:schemeClr>
                </a:solidFill>
                <a:prstDash val="sysDash"/>
              </a:ln>
            </c:spPr>
            <c:trendlineType val="linear"/>
            <c:dispRSqr val="0"/>
            <c:dispEq val="0"/>
          </c:trendline>
          <c:val>
            <c:numRef>
              <c:f>Sheet1!$G$2:$G$11</c:f>
              <c:numCache>
                <c:formatCode>General</c:formatCode>
                <c:ptCount val="10"/>
                <c:pt idx="0">
                  <c:v>2.2000000000000002</c:v>
                </c:pt>
                <c:pt idx="8">
                  <c:v>2.2000000000000002</c:v>
                </c:pt>
              </c:numCache>
            </c:numRef>
          </c:val>
        </c:ser>
        <c:dLbls>
          <c:showLegendKey val="0"/>
          <c:showVal val="0"/>
          <c:showCatName val="0"/>
          <c:showSerName val="0"/>
          <c:showPercent val="0"/>
          <c:showBubbleSize val="0"/>
        </c:dLbls>
        <c:gapWidth val="0"/>
        <c:overlap val="100"/>
        <c:axId val="73512832"/>
        <c:axId val="73514368"/>
      </c:barChart>
      <c:catAx>
        <c:axId val="73512832"/>
        <c:scaling>
          <c:orientation val="maxMin"/>
        </c:scaling>
        <c:delete val="0"/>
        <c:axPos val="b"/>
        <c:numFmt formatCode="General" sourceLinked="1"/>
        <c:majorTickMark val="none"/>
        <c:minorTickMark val="none"/>
        <c:tickLblPos val="nextTo"/>
        <c:spPr>
          <a:ln>
            <a:solidFill>
              <a:schemeClr val="tx1"/>
            </a:solidFill>
          </a:ln>
        </c:spPr>
        <c:crossAx val="73514368"/>
        <c:crosses val="autoZero"/>
        <c:auto val="1"/>
        <c:lblAlgn val="ctr"/>
        <c:lblOffset val="9"/>
        <c:noMultiLvlLbl val="0"/>
      </c:catAx>
      <c:valAx>
        <c:axId val="73514368"/>
        <c:scaling>
          <c:orientation val="minMax"/>
          <c:max val="3"/>
          <c:min val="0"/>
        </c:scaling>
        <c:delete val="0"/>
        <c:axPos val="l"/>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crossAx val="73512832"/>
        <c:crosses val="max"/>
        <c:crossBetween val="between"/>
        <c:majorUnit val="1"/>
      </c:valAx>
      <c:spPr>
        <a:ln>
          <a:noFill/>
        </a:ln>
      </c:spPr>
    </c:plotArea>
    <c:plotVisOnly val="1"/>
    <c:dispBlanksAs val="gap"/>
    <c:showDLblsOverMax val="0"/>
  </c:chart>
  <c:txPr>
    <a:bodyPr/>
    <a:lstStyle/>
    <a:p>
      <a:pPr>
        <a:defRPr sz="1800" baseline="0">
          <a:latin typeface="Tahoma" panose="020B0604030504040204"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04506617523876"/>
          <c:y val="5.9932263348924666E-2"/>
          <c:w val="0.70936939451911596"/>
          <c:h val="0.81887409954577794"/>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dPt>
          <c:dPt>
            <c:idx val="1"/>
            <c:invertIfNegative val="0"/>
            <c:bubble3D val="0"/>
            <c:spPr>
              <a:solidFill>
                <a:schemeClr val="tx2">
                  <a:lumMod val="60000"/>
                  <a:lumOff val="40000"/>
                </a:schemeClr>
              </a:solidFill>
              <a:ln>
                <a:solidFill>
                  <a:schemeClr val="tx1"/>
                </a:solidFill>
              </a:ln>
            </c:spPr>
          </c:dPt>
          <c:dPt>
            <c:idx val="2"/>
            <c:invertIfNegative val="0"/>
            <c:bubble3D val="0"/>
            <c:spPr>
              <a:solidFill>
                <a:schemeClr val="accent1">
                  <a:lumMod val="60000"/>
                  <a:lumOff val="40000"/>
                </a:schemeClr>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tx2">
                  <a:lumMod val="60000"/>
                  <a:lumOff val="40000"/>
                </a:schemeClr>
              </a:solidFill>
              <a:ln>
                <a:solidFill>
                  <a:schemeClr val="tx1"/>
                </a:solidFill>
              </a:ln>
            </c:spPr>
          </c:dPt>
          <c:dPt>
            <c:idx val="5"/>
            <c:invertIfNegative val="0"/>
            <c:bubble3D val="0"/>
            <c:spPr>
              <a:solidFill>
                <a:schemeClr val="tx2">
                  <a:lumMod val="60000"/>
                  <a:lumOff val="40000"/>
                </a:schemeClr>
              </a:solidFill>
              <a:ln>
                <a:solidFill>
                  <a:schemeClr val="tx1"/>
                </a:solidFill>
              </a:ln>
            </c:spPr>
          </c:dPt>
          <c:dPt>
            <c:idx val="6"/>
            <c:invertIfNegative val="0"/>
            <c:bubble3D val="0"/>
            <c:spPr>
              <a:solidFill>
                <a:schemeClr val="accent1">
                  <a:lumMod val="60000"/>
                  <a:lumOff val="40000"/>
                </a:schemeClr>
              </a:solidFill>
              <a:ln>
                <a:solidFill>
                  <a:schemeClr val="tx1"/>
                </a:solidFill>
              </a:ln>
            </c:spPr>
          </c:dPt>
          <c:dPt>
            <c:idx val="7"/>
            <c:invertIfNegative val="0"/>
            <c:bubble3D val="0"/>
            <c:spPr>
              <a:solidFill>
                <a:schemeClr val="tx2">
                  <a:lumMod val="60000"/>
                  <a:lumOff val="40000"/>
                </a:schemeClr>
              </a:solidFill>
              <a:ln>
                <a:solidFill>
                  <a:schemeClr val="tx1"/>
                </a:solidFill>
              </a:ln>
            </c:spPr>
          </c:dPt>
          <c:dPt>
            <c:idx val="8"/>
            <c:invertIfNegative val="0"/>
            <c:bubble3D val="0"/>
            <c:spPr>
              <a:solidFill>
                <a:schemeClr val="tx2">
                  <a:lumMod val="60000"/>
                  <a:lumOff val="40000"/>
                </a:schemeClr>
              </a:solidFill>
              <a:ln>
                <a:solidFill>
                  <a:schemeClr val="tx1"/>
                </a:solidFill>
              </a:ln>
            </c:spPr>
          </c:dPt>
          <c:dPt>
            <c:idx val="9"/>
            <c:invertIfNegative val="0"/>
            <c:bubble3D val="0"/>
            <c:spPr>
              <a:solidFill>
                <a:schemeClr val="accent1">
                  <a:lumMod val="60000"/>
                  <a:lumOff val="40000"/>
                </a:schemeClr>
              </a:solidFill>
              <a:ln>
                <a:solidFill>
                  <a:schemeClr val="tx1"/>
                </a:solidFill>
              </a:ln>
            </c:spPr>
          </c:dPt>
          <c:dPt>
            <c:idx val="10"/>
            <c:invertIfNegative val="0"/>
            <c:bubble3D val="0"/>
            <c:spPr>
              <a:solidFill>
                <a:schemeClr val="tx2">
                  <a:lumMod val="60000"/>
                  <a:lumOff val="40000"/>
                </a:schemeClr>
              </a:solidFill>
              <a:ln>
                <a:solidFill>
                  <a:schemeClr val="tx1"/>
                </a:solidFill>
              </a:ln>
            </c:spPr>
          </c:dPt>
          <c:dPt>
            <c:idx val="11"/>
            <c:invertIfNegative val="0"/>
            <c:bubble3D val="0"/>
            <c:spPr>
              <a:solidFill>
                <a:schemeClr val="tx2">
                  <a:lumMod val="60000"/>
                  <a:lumOff val="40000"/>
                </a:schemeClr>
              </a:solidFill>
              <a:ln>
                <a:solidFill>
                  <a:schemeClr val="tx1"/>
                </a:solidFill>
              </a:ln>
            </c:spPr>
          </c:dPt>
          <c:dPt>
            <c:idx val="12"/>
            <c:invertIfNegative val="0"/>
            <c:bubble3D val="0"/>
            <c:spPr>
              <a:solidFill>
                <a:schemeClr val="tx2">
                  <a:lumMod val="60000"/>
                  <a:lumOff val="40000"/>
                </a:schemeClr>
              </a:solidFill>
              <a:ln>
                <a:solidFill>
                  <a:schemeClr val="tx1"/>
                </a:solidFill>
              </a:ln>
            </c:spPr>
          </c:dPt>
          <c:dPt>
            <c:idx val="13"/>
            <c:invertIfNegative val="0"/>
            <c:bubble3D val="0"/>
            <c:spPr>
              <a:solidFill>
                <a:schemeClr val="accent1">
                  <a:lumMod val="60000"/>
                  <a:lumOff val="40000"/>
                </a:schemeClr>
              </a:solidFill>
              <a:ln>
                <a:solidFill>
                  <a:schemeClr val="tx1"/>
                </a:solidFill>
              </a:ln>
            </c:spPr>
          </c:dPt>
          <c:dPt>
            <c:idx val="14"/>
            <c:invertIfNegative val="0"/>
            <c:bubble3D val="0"/>
            <c:spPr>
              <a:solidFill>
                <a:schemeClr val="tx2">
                  <a:lumMod val="60000"/>
                  <a:lumOff val="40000"/>
                </a:schemeClr>
              </a:solidFill>
              <a:ln>
                <a:solidFill>
                  <a:schemeClr val="tx1"/>
                </a:solidFill>
              </a:ln>
            </c:spPr>
          </c:dPt>
          <c:dPt>
            <c:idx val="15"/>
            <c:invertIfNegative val="0"/>
            <c:bubble3D val="0"/>
            <c:spPr>
              <a:solidFill>
                <a:schemeClr val="tx2">
                  <a:lumMod val="60000"/>
                  <a:lumOff val="40000"/>
                </a:schemeClr>
              </a:solidFill>
              <a:ln>
                <a:solidFill>
                  <a:schemeClr val="tx1"/>
                </a:solidFill>
              </a:ln>
            </c:spPr>
          </c:dPt>
          <c:dPt>
            <c:idx val="16"/>
            <c:invertIfNegative val="0"/>
            <c:bubble3D val="0"/>
            <c:spPr>
              <a:solidFill>
                <a:schemeClr val="accent1">
                  <a:lumMod val="60000"/>
                  <a:lumOff val="40000"/>
                </a:schemeClr>
              </a:solidFill>
              <a:ln>
                <a:solidFill>
                  <a:schemeClr val="tx1"/>
                </a:solidFill>
              </a:ln>
            </c:spPr>
          </c:dPt>
          <c:dPt>
            <c:idx val="17"/>
            <c:invertIfNegative val="0"/>
            <c:bubble3D val="0"/>
            <c:spPr>
              <a:solidFill>
                <a:schemeClr val="tx2">
                  <a:lumMod val="60000"/>
                  <a:lumOff val="40000"/>
                </a:schemeClr>
              </a:solidFill>
              <a:ln>
                <a:solidFill>
                  <a:schemeClr val="tx1"/>
                </a:solidFill>
              </a:ln>
            </c:spPr>
          </c:dPt>
          <c:dPt>
            <c:idx val="18"/>
            <c:invertIfNegative val="0"/>
            <c:bubble3D val="0"/>
            <c:spPr>
              <a:solidFill>
                <a:schemeClr val="tx2">
                  <a:lumMod val="60000"/>
                  <a:lumOff val="40000"/>
                </a:schemeClr>
              </a:solidFill>
              <a:ln>
                <a:solidFill>
                  <a:schemeClr val="tx1"/>
                </a:solidFill>
              </a:ln>
            </c:spPr>
          </c:dPt>
          <c:dPt>
            <c:idx val="19"/>
            <c:invertIfNegative val="0"/>
            <c:bubble3D val="0"/>
            <c:spPr>
              <a:solidFill>
                <a:schemeClr val="accent1">
                  <a:lumMod val="60000"/>
                  <a:lumOff val="40000"/>
                </a:schemeClr>
              </a:solidFill>
              <a:ln>
                <a:solidFill>
                  <a:schemeClr val="tx1"/>
                </a:solidFill>
              </a:ln>
            </c:spPr>
          </c:dPt>
          <c:errBars>
            <c:errBarType val="both"/>
            <c:errValType val="cust"/>
            <c:noEndCap val="0"/>
            <c:plus>
              <c:numRef>
                <c:f>Sheet1!$D$2:$D$22</c:f>
                <c:numCache>
                  <c:formatCode>General</c:formatCode>
                  <c:ptCount val="21"/>
                  <c:pt idx="1">
                    <c:v>1.2544</c:v>
                  </c:pt>
                  <c:pt idx="2">
                    <c:v>0.87024000000000001</c:v>
                  </c:pt>
                  <c:pt idx="3">
                    <c:v>0</c:v>
                  </c:pt>
                  <c:pt idx="4">
                    <c:v>0</c:v>
                  </c:pt>
                  <c:pt idx="5">
                    <c:v>1.47</c:v>
                  </c:pt>
                  <c:pt idx="6">
                    <c:v>1.18188</c:v>
                  </c:pt>
                  <c:pt idx="7">
                    <c:v>0</c:v>
                  </c:pt>
                  <c:pt idx="8">
                    <c:v>1.47</c:v>
                  </c:pt>
                  <c:pt idx="9">
                    <c:v>1.2798800000000001</c:v>
                  </c:pt>
                  <c:pt idx="10">
                    <c:v>0</c:v>
                  </c:pt>
                  <c:pt idx="11">
                    <c:v>0</c:v>
                  </c:pt>
                  <c:pt idx="12">
                    <c:v>3.0379999999999998</c:v>
                  </c:pt>
                  <c:pt idx="13">
                    <c:v>3.2026399999999997</c:v>
                  </c:pt>
                  <c:pt idx="14">
                    <c:v>0</c:v>
                  </c:pt>
                  <c:pt idx="15">
                    <c:v>4.2728000000000002</c:v>
                  </c:pt>
                  <c:pt idx="16">
                    <c:v>3.0164399999999998</c:v>
                  </c:pt>
                  <c:pt idx="18">
                    <c:v>1.3719999999999999</c:v>
                  </c:pt>
                  <c:pt idx="19">
                    <c:v>0.96823999999999999</c:v>
                  </c:pt>
                  <c:pt idx="20">
                    <c:v>0</c:v>
                  </c:pt>
                </c:numCache>
              </c:numRef>
            </c:plus>
            <c:minus>
              <c:numRef>
                <c:f>Sheet1!$D$2:$D$22</c:f>
                <c:numCache>
                  <c:formatCode>General</c:formatCode>
                  <c:ptCount val="21"/>
                  <c:pt idx="1">
                    <c:v>1.2544</c:v>
                  </c:pt>
                  <c:pt idx="2">
                    <c:v>0.87024000000000001</c:v>
                  </c:pt>
                  <c:pt idx="3">
                    <c:v>0</c:v>
                  </c:pt>
                  <c:pt idx="4">
                    <c:v>0</c:v>
                  </c:pt>
                  <c:pt idx="5">
                    <c:v>1.47</c:v>
                  </c:pt>
                  <c:pt idx="6">
                    <c:v>1.18188</c:v>
                  </c:pt>
                  <c:pt idx="7">
                    <c:v>0</c:v>
                  </c:pt>
                  <c:pt idx="8">
                    <c:v>1.47</c:v>
                  </c:pt>
                  <c:pt idx="9">
                    <c:v>1.2798800000000001</c:v>
                  </c:pt>
                  <c:pt idx="10">
                    <c:v>0</c:v>
                  </c:pt>
                  <c:pt idx="11">
                    <c:v>0</c:v>
                  </c:pt>
                  <c:pt idx="12">
                    <c:v>3.0379999999999998</c:v>
                  </c:pt>
                  <c:pt idx="13">
                    <c:v>3.2026399999999997</c:v>
                  </c:pt>
                  <c:pt idx="14">
                    <c:v>0</c:v>
                  </c:pt>
                  <c:pt idx="15">
                    <c:v>4.2728000000000002</c:v>
                  </c:pt>
                  <c:pt idx="16">
                    <c:v>3.0164399999999998</c:v>
                  </c:pt>
                  <c:pt idx="18">
                    <c:v>1.3719999999999999</c:v>
                  </c:pt>
                  <c:pt idx="19">
                    <c:v>0.96823999999999999</c:v>
                  </c:pt>
                  <c:pt idx="20">
                    <c:v>0</c:v>
                  </c:pt>
                </c:numCache>
              </c:numRef>
            </c:minus>
          </c:errBars>
          <c:cat>
            <c:strRef>
              <c:f>Sheet1!$A$2:$A$22</c:f>
              <c:strCache>
                <c:ptCount val="19"/>
                <c:pt idx="1">
                  <c:v>Total</c:v>
                </c:pt>
                <c:pt idx="5">
                  <c:v>Female</c:v>
                </c:pt>
                <c:pt idx="8">
                  <c:v>Male</c:v>
                </c:pt>
                <c:pt idx="12">
                  <c:v>Black</c:v>
                </c:pt>
                <c:pt idx="15">
                  <c:v>Hispanic</c:v>
                </c:pt>
                <c:pt idx="18">
                  <c:v>White</c:v>
                </c:pt>
              </c:strCache>
            </c:strRef>
          </c:cat>
          <c:val>
            <c:numRef>
              <c:f>Sheet1!$B$2:$B$22</c:f>
              <c:numCache>
                <c:formatCode>General</c:formatCode>
                <c:ptCount val="21"/>
                <c:pt idx="1">
                  <c:v>29.34</c:v>
                </c:pt>
                <c:pt idx="2">
                  <c:v>32.171999999999997</c:v>
                </c:pt>
                <c:pt idx="5">
                  <c:v>31.2</c:v>
                </c:pt>
                <c:pt idx="6">
                  <c:v>34.914000000000001</c:v>
                </c:pt>
                <c:pt idx="8">
                  <c:v>24.34</c:v>
                </c:pt>
                <c:pt idx="9">
                  <c:v>28.579000000000001</c:v>
                </c:pt>
                <c:pt idx="12">
                  <c:v>35.81</c:v>
                </c:pt>
                <c:pt idx="13">
                  <c:v>38.982999999999997</c:v>
                </c:pt>
                <c:pt idx="15">
                  <c:v>31.96</c:v>
                </c:pt>
                <c:pt idx="16">
                  <c:v>33.99</c:v>
                </c:pt>
                <c:pt idx="18">
                  <c:v>27.17</c:v>
                </c:pt>
                <c:pt idx="19">
                  <c:v>31.042000000000002</c:v>
                </c:pt>
              </c:numCache>
            </c:numRef>
          </c:val>
        </c:ser>
        <c:ser>
          <c:idx val="1"/>
          <c:order val="1"/>
          <c:tx>
            <c:strRef>
              <c:f>Sheet1!$F$1</c:f>
              <c:strCache>
                <c:ptCount val="1"/>
                <c:pt idx="0">
                  <c:v>Target</c:v>
                </c:pt>
              </c:strCache>
            </c:strRef>
          </c:tx>
          <c:spPr>
            <a:noFill/>
            <a:ln>
              <a:noFill/>
            </a:ln>
          </c:spPr>
          <c:invertIfNegative val="0"/>
          <c:trendline>
            <c:spPr>
              <a:ln w="38100">
                <a:solidFill>
                  <a:schemeClr val="tx1">
                    <a:shade val="95000"/>
                    <a:satMod val="105000"/>
                  </a:schemeClr>
                </a:solidFill>
                <a:prstDash val="sysDash"/>
              </a:ln>
            </c:spPr>
            <c:trendlineType val="linear"/>
            <c:dispRSqr val="0"/>
            <c:dispEq val="0"/>
          </c:trendline>
          <c:val>
            <c:numRef>
              <c:f>Sheet1!$F$2:$F$22</c:f>
              <c:numCache>
                <c:formatCode>General</c:formatCode>
                <c:ptCount val="21"/>
                <c:pt idx="0">
                  <c:v>26.4</c:v>
                </c:pt>
                <c:pt idx="20">
                  <c:v>26.4</c:v>
                </c:pt>
              </c:numCache>
            </c:numRef>
          </c:val>
        </c:ser>
        <c:dLbls>
          <c:showLegendKey val="0"/>
          <c:showVal val="0"/>
          <c:showCatName val="0"/>
          <c:showSerName val="0"/>
          <c:showPercent val="0"/>
          <c:showBubbleSize val="0"/>
        </c:dLbls>
        <c:gapWidth val="0"/>
        <c:overlap val="100"/>
        <c:axId val="76863744"/>
        <c:axId val="76869632"/>
      </c:barChart>
      <c:catAx>
        <c:axId val="76863744"/>
        <c:scaling>
          <c:orientation val="maxMin"/>
        </c:scaling>
        <c:delete val="0"/>
        <c:axPos val="l"/>
        <c:numFmt formatCode="General" sourceLinked="1"/>
        <c:majorTickMark val="none"/>
        <c:minorTickMark val="none"/>
        <c:tickLblPos val="nextTo"/>
        <c:spPr>
          <a:ln>
            <a:solidFill>
              <a:schemeClr val="tx1"/>
            </a:solidFill>
          </a:ln>
        </c:spPr>
        <c:crossAx val="76869632"/>
        <c:crosses val="autoZero"/>
        <c:auto val="1"/>
        <c:lblAlgn val="ctr"/>
        <c:lblOffset val="9"/>
        <c:noMultiLvlLbl val="0"/>
      </c:catAx>
      <c:valAx>
        <c:axId val="76869632"/>
        <c:scaling>
          <c:orientation val="minMax"/>
          <c:max val="50"/>
          <c:min val="0"/>
        </c:scaling>
        <c:delete val="0"/>
        <c:axPos val="b"/>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txPr>
          <a:bodyPr/>
          <a:lstStyle/>
          <a:p>
            <a:pPr>
              <a:defRPr sz="1600"/>
            </a:pPr>
            <a:endParaRPr lang="en-US"/>
          </a:p>
        </c:txPr>
        <c:crossAx val="76863744"/>
        <c:crosses val="max"/>
        <c:crossBetween val="between"/>
        <c:majorUnit val="10"/>
      </c:valAx>
      <c:spPr>
        <a:ln>
          <a:noFill/>
        </a:ln>
      </c:spPr>
    </c:plotArea>
    <c:plotVisOnly val="1"/>
    <c:dispBlanksAs val="gap"/>
    <c:showDLblsOverMax val="0"/>
  </c:chart>
  <c:txPr>
    <a:bodyPr/>
    <a:lstStyle/>
    <a:p>
      <a:pPr>
        <a:defRPr sz="1800" baseline="0">
          <a:latin typeface="Tahoma" panose="020B060403050404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64829396325463E-2"/>
          <c:y val="4.0200486664251169E-2"/>
          <c:w val="0.87818813744172386"/>
          <c:h val="0.72971107032476623"/>
        </c:manualLayout>
      </c:layout>
      <c:lineChart>
        <c:grouping val="standard"/>
        <c:varyColors val="0"/>
        <c:ser>
          <c:idx val="0"/>
          <c:order val="0"/>
          <c:tx>
            <c:strRef>
              <c:f>Sheet1!$B$1</c:f>
              <c:strCache>
                <c:ptCount val="1"/>
                <c:pt idx="0">
                  <c:v>65 and over</c:v>
                </c:pt>
              </c:strCache>
            </c:strRef>
          </c:tx>
          <c:spPr>
            <a:ln w="57150">
              <a:solidFill>
                <a:schemeClr val="tx2"/>
              </a:solidFill>
            </a:ln>
          </c:spPr>
          <c:marker>
            <c:symbol val="none"/>
          </c:marker>
          <c:dPt>
            <c:idx val="12"/>
            <c:bubble3D val="0"/>
          </c:dPt>
          <c:dPt>
            <c:idx val="13"/>
            <c:bubble3D val="0"/>
            <c:spPr>
              <a:ln w="57150">
                <a:solidFill>
                  <a:schemeClr val="tx2"/>
                </a:solidFill>
                <a:prstDash val="dash"/>
              </a:ln>
            </c:spPr>
          </c:dPt>
          <c:dPt>
            <c:idx val="14"/>
            <c:bubble3D val="0"/>
            <c:spPr>
              <a:ln w="57150">
                <a:solidFill>
                  <a:schemeClr val="tx2"/>
                </a:solidFill>
                <a:prstDash val="dash"/>
              </a:ln>
            </c:spPr>
          </c:dPt>
          <c:dPt>
            <c:idx val="15"/>
            <c:bubble3D val="0"/>
            <c:spPr>
              <a:ln w="57150">
                <a:solidFill>
                  <a:schemeClr val="tx2"/>
                </a:solidFill>
                <a:prstDash val="dash"/>
              </a:ln>
            </c:spPr>
          </c:dPt>
          <c:dPt>
            <c:idx val="16"/>
            <c:bubble3D val="0"/>
            <c:spPr>
              <a:ln w="57150">
                <a:solidFill>
                  <a:schemeClr val="tx2"/>
                </a:solidFill>
                <a:prstDash val="dash"/>
              </a:ln>
            </c:spPr>
          </c:dPt>
          <c:cat>
            <c:numRef>
              <c:f>Sheet1!$A$2:$A$18</c:f>
              <c:numCache>
                <c:formatCode>General</c:formatCode>
                <c:ptCount val="17"/>
                <c:pt idx="0">
                  <c:v>1900</c:v>
                </c:pt>
                <c:pt idx="1">
                  <c:v>1910</c:v>
                </c:pt>
                <c:pt idx="2">
                  <c:v>1920</c:v>
                </c:pt>
                <c:pt idx="3">
                  <c:v>1930</c:v>
                </c:pt>
                <c:pt idx="4">
                  <c:v>1940</c:v>
                </c:pt>
                <c:pt idx="5">
                  <c:v>1950</c:v>
                </c:pt>
                <c:pt idx="6">
                  <c:v>1960</c:v>
                </c:pt>
                <c:pt idx="7">
                  <c:v>1970</c:v>
                </c:pt>
                <c:pt idx="8">
                  <c:v>1980</c:v>
                </c:pt>
                <c:pt idx="9">
                  <c:v>1990</c:v>
                </c:pt>
                <c:pt idx="10">
                  <c:v>2000</c:v>
                </c:pt>
                <c:pt idx="11">
                  <c:v>2005</c:v>
                </c:pt>
                <c:pt idx="12">
                  <c:v>2010</c:v>
                </c:pt>
                <c:pt idx="13">
                  <c:v>2020</c:v>
                </c:pt>
                <c:pt idx="14">
                  <c:v>2030</c:v>
                </c:pt>
                <c:pt idx="15">
                  <c:v>2040</c:v>
                </c:pt>
                <c:pt idx="16">
                  <c:v>2050</c:v>
                </c:pt>
              </c:numCache>
            </c:numRef>
          </c:cat>
          <c:val>
            <c:numRef>
              <c:f>Sheet1!$B$2:$B$18</c:f>
              <c:numCache>
                <c:formatCode>0.0</c:formatCode>
                <c:ptCount val="17"/>
                <c:pt idx="0">
                  <c:v>3.1</c:v>
                </c:pt>
                <c:pt idx="1">
                  <c:v>3.9</c:v>
                </c:pt>
                <c:pt idx="2">
                  <c:v>4.9000000000000004</c:v>
                </c:pt>
                <c:pt idx="3">
                  <c:v>6.6</c:v>
                </c:pt>
                <c:pt idx="4">
                  <c:v>9</c:v>
                </c:pt>
                <c:pt idx="5">
                  <c:v>12.3</c:v>
                </c:pt>
                <c:pt idx="6">
                  <c:v>16.2</c:v>
                </c:pt>
                <c:pt idx="7">
                  <c:v>20.100000000000001</c:v>
                </c:pt>
                <c:pt idx="8">
                  <c:v>25.5</c:v>
                </c:pt>
                <c:pt idx="9">
                  <c:v>31.2</c:v>
                </c:pt>
                <c:pt idx="10">
                  <c:v>35</c:v>
                </c:pt>
                <c:pt idx="11">
                  <c:v>36.700000000000003</c:v>
                </c:pt>
                <c:pt idx="12">
                  <c:v>40.299999999999997</c:v>
                </c:pt>
                <c:pt idx="13">
                  <c:v>54.8</c:v>
                </c:pt>
                <c:pt idx="14">
                  <c:v>72.099999999999994</c:v>
                </c:pt>
                <c:pt idx="15">
                  <c:v>81.2</c:v>
                </c:pt>
                <c:pt idx="16">
                  <c:v>88.5</c:v>
                </c:pt>
              </c:numCache>
            </c:numRef>
          </c:val>
          <c:smooth val="0"/>
        </c:ser>
        <c:ser>
          <c:idx val="1"/>
          <c:order val="1"/>
          <c:tx>
            <c:strRef>
              <c:f>Sheet1!$C$1</c:f>
              <c:strCache>
                <c:ptCount val="1"/>
                <c:pt idx="0">
                  <c:v>85 and over</c:v>
                </c:pt>
              </c:strCache>
            </c:strRef>
          </c:tx>
          <c:spPr>
            <a:ln w="57150">
              <a:solidFill>
                <a:schemeClr val="accent3">
                  <a:lumMod val="75000"/>
                </a:schemeClr>
              </a:solidFill>
            </a:ln>
          </c:spPr>
          <c:marker>
            <c:symbol val="none"/>
          </c:marker>
          <c:dPt>
            <c:idx val="13"/>
            <c:bubble3D val="0"/>
            <c:spPr>
              <a:ln w="57150">
                <a:solidFill>
                  <a:schemeClr val="accent3">
                    <a:lumMod val="75000"/>
                  </a:schemeClr>
                </a:solidFill>
                <a:prstDash val="sysDash"/>
              </a:ln>
            </c:spPr>
          </c:dPt>
          <c:dPt>
            <c:idx val="14"/>
            <c:bubble3D val="0"/>
            <c:spPr>
              <a:ln w="57150">
                <a:solidFill>
                  <a:schemeClr val="accent3">
                    <a:lumMod val="75000"/>
                  </a:schemeClr>
                </a:solidFill>
                <a:prstDash val="sysDash"/>
              </a:ln>
            </c:spPr>
          </c:dPt>
          <c:dPt>
            <c:idx val="15"/>
            <c:bubble3D val="0"/>
            <c:spPr>
              <a:ln w="57150">
                <a:solidFill>
                  <a:schemeClr val="accent3">
                    <a:lumMod val="75000"/>
                  </a:schemeClr>
                </a:solidFill>
                <a:prstDash val="sysDash"/>
              </a:ln>
            </c:spPr>
          </c:dPt>
          <c:dPt>
            <c:idx val="16"/>
            <c:bubble3D val="0"/>
            <c:spPr>
              <a:ln w="57150">
                <a:solidFill>
                  <a:schemeClr val="accent3">
                    <a:lumMod val="75000"/>
                  </a:schemeClr>
                </a:solidFill>
                <a:prstDash val="sysDash"/>
              </a:ln>
            </c:spPr>
          </c:dPt>
          <c:cat>
            <c:numRef>
              <c:f>Sheet1!$A$2:$A$18</c:f>
              <c:numCache>
                <c:formatCode>General</c:formatCode>
                <c:ptCount val="17"/>
                <c:pt idx="0">
                  <c:v>1900</c:v>
                </c:pt>
                <c:pt idx="1">
                  <c:v>1910</c:v>
                </c:pt>
                <c:pt idx="2">
                  <c:v>1920</c:v>
                </c:pt>
                <c:pt idx="3">
                  <c:v>1930</c:v>
                </c:pt>
                <c:pt idx="4">
                  <c:v>1940</c:v>
                </c:pt>
                <c:pt idx="5">
                  <c:v>1950</c:v>
                </c:pt>
                <c:pt idx="6">
                  <c:v>1960</c:v>
                </c:pt>
                <c:pt idx="7">
                  <c:v>1970</c:v>
                </c:pt>
                <c:pt idx="8">
                  <c:v>1980</c:v>
                </c:pt>
                <c:pt idx="9">
                  <c:v>1990</c:v>
                </c:pt>
                <c:pt idx="10">
                  <c:v>2000</c:v>
                </c:pt>
                <c:pt idx="11">
                  <c:v>2005</c:v>
                </c:pt>
                <c:pt idx="12">
                  <c:v>2010</c:v>
                </c:pt>
                <c:pt idx="13">
                  <c:v>2020</c:v>
                </c:pt>
                <c:pt idx="14">
                  <c:v>2030</c:v>
                </c:pt>
                <c:pt idx="15">
                  <c:v>2040</c:v>
                </c:pt>
                <c:pt idx="16">
                  <c:v>2050</c:v>
                </c:pt>
              </c:numCache>
            </c:numRef>
          </c:cat>
          <c:val>
            <c:numRef>
              <c:f>Sheet1!$C$2:$C$18</c:f>
              <c:numCache>
                <c:formatCode>0.0</c:formatCode>
                <c:ptCount val="17"/>
                <c:pt idx="0">
                  <c:v>0.1</c:v>
                </c:pt>
                <c:pt idx="1">
                  <c:v>0.2</c:v>
                </c:pt>
                <c:pt idx="2">
                  <c:v>0.2</c:v>
                </c:pt>
                <c:pt idx="3">
                  <c:v>0.3</c:v>
                </c:pt>
                <c:pt idx="4">
                  <c:v>0.4</c:v>
                </c:pt>
                <c:pt idx="5">
                  <c:v>0.6</c:v>
                </c:pt>
                <c:pt idx="6">
                  <c:v>0.9</c:v>
                </c:pt>
                <c:pt idx="7">
                  <c:v>1.5</c:v>
                </c:pt>
                <c:pt idx="8">
                  <c:v>2.2000000000000002</c:v>
                </c:pt>
                <c:pt idx="9">
                  <c:v>3.1</c:v>
                </c:pt>
                <c:pt idx="10">
                  <c:v>4.2</c:v>
                </c:pt>
                <c:pt idx="11">
                  <c:v>4.7</c:v>
                </c:pt>
                <c:pt idx="12">
                  <c:v>5.5</c:v>
                </c:pt>
                <c:pt idx="13">
                  <c:v>6.6</c:v>
                </c:pt>
                <c:pt idx="14">
                  <c:v>8.6999999999999993</c:v>
                </c:pt>
                <c:pt idx="15">
                  <c:v>14.2</c:v>
                </c:pt>
                <c:pt idx="16">
                  <c:v>19</c:v>
                </c:pt>
              </c:numCache>
            </c:numRef>
          </c:val>
          <c:smooth val="0"/>
        </c:ser>
        <c:dLbls>
          <c:showLegendKey val="0"/>
          <c:showVal val="0"/>
          <c:showCatName val="0"/>
          <c:showSerName val="0"/>
          <c:showPercent val="0"/>
          <c:showBubbleSize val="0"/>
        </c:dLbls>
        <c:marker val="1"/>
        <c:smooth val="0"/>
        <c:axId val="33056256"/>
        <c:axId val="33057792"/>
      </c:lineChart>
      <c:catAx>
        <c:axId val="33056256"/>
        <c:scaling>
          <c:orientation val="minMax"/>
        </c:scaling>
        <c:delete val="0"/>
        <c:axPos val="b"/>
        <c:numFmt formatCode="General" sourceLinked="1"/>
        <c:majorTickMark val="in"/>
        <c:minorTickMark val="none"/>
        <c:tickLblPos val="nextTo"/>
        <c:crossAx val="33057792"/>
        <c:crosses val="autoZero"/>
        <c:auto val="1"/>
        <c:lblAlgn val="ctr"/>
        <c:lblOffset val="100"/>
        <c:tickLblSkip val="1"/>
        <c:noMultiLvlLbl val="0"/>
      </c:catAx>
      <c:valAx>
        <c:axId val="33057792"/>
        <c:scaling>
          <c:orientation val="minMax"/>
          <c:max val="10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crossAx val="33056256"/>
        <c:crosses val="autoZero"/>
        <c:crossBetween val="midCat"/>
        <c:majorUnit val="20"/>
      </c:valAx>
    </c:plotArea>
    <c:plotVisOnly val="1"/>
    <c:dispBlanksAs val="gap"/>
    <c:showDLblsOverMax val="0"/>
  </c:chart>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12989695732477E-2"/>
          <c:y val="4.6979103573591766E-2"/>
          <c:w val="0.92289479440069988"/>
          <c:h val="0.82405738946093277"/>
        </c:manualLayout>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0 to 1</c:v>
                </c:pt>
                <c:pt idx="1">
                  <c:v>2 to 3</c:v>
                </c:pt>
                <c:pt idx="2">
                  <c:v>4 to 5</c:v>
                </c:pt>
                <c:pt idx="3">
                  <c:v>6+</c:v>
                </c:pt>
              </c:strCache>
            </c:strRef>
          </c:cat>
          <c:val>
            <c:numRef>
              <c:f>Sheet1!$B$2:$B$5</c:f>
              <c:numCache>
                <c:formatCode>General</c:formatCode>
                <c:ptCount val="4"/>
                <c:pt idx="0">
                  <c:v>31.4</c:v>
                </c:pt>
                <c:pt idx="1">
                  <c:v>31</c:v>
                </c:pt>
                <c:pt idx="2">
                  <c:v>22.1</c:v>
                </c:pt>
                <c:pt idx="3">
                  <c:v>15.5</c:v>
                </c:pt>
              </c:numCache>
            </c:numRef>
          </c:val>
        </c:ser>
        <c:ser>
          <c:idx val="1"/>
          <c:order val="1"/>
          <c:tx>
            <c:strRef>
              <c:f>Sheet1!$C$1</c:f>
              <c:strCache>
                <c:ptCount val="1"/>
              </c:strCache>
            </c:strRef>
          </c:tx>
          <c:invertIfNegative val="0"/>
          <c:cat>
            <c:strRef>
              <c:f>Sheet1!$A$2:$A$5</c:f>
              <c:strCache>
                <c:ptCount val="4"/>
                <c:pt idx="0">
                  <c:v>0 to 1</c:v>
                </c:pt>
                <c:pt idx="1">
                  <c:v>2 to 3</c:v>
                </c:pt>
                <c:pt idx="2">
                  <c:v>4 to 5</c:v>
                </c:pt>
                <c:pt idx="3">
                  <c:v>6+</c:v>
                </c:pt>
              </c:strCache>
            </c:strRef>
          </c:cat>
          <c:val>
            <c:numRef>
              <c:f>Sheet1!$C$2:$C$5</c:f>
              <c:numCache>
                <c:formatCode>General</c:formatCode>
                <c:ptCount val="4"/>
              </c:numCache>
            </c:numRef>
          </c:val>
        </c:ser>
        <c:ser>
          <c:idx val="2"/>
          <c:order val="2"/>
          <c:tx>
            <c:strRef>
              <c:f>Sheet1!$D$1</c:f>
              <c:strCache>
                <c:ptCount val="1"/>
              </c:strCache>
            </c:strRef>
          </c:tx>
          <c:invertIfNegative val="0"/>
          <c:cat>
            <c:strRef>
              <c:f>Sheet1!$A$2:$A$5</c:f>
              <c:strCache>
                <c:ptCount val="4"/>
                <c:pt idx="0">
                  <c:v>0 to 1</c:v>
                </c:pt>
                <c:pt idx="1">
                  <c:v>2 to 3</c:v>
                </c:pt>
                <c:pt idx="2">
                  <c:v>4 to 5</c:v>
                </c:pt>
                <c:pt idx="3">
                  <c:v>6+</c:v>
                </c:pt>
              </c:strCache>
            </c:strRef>
          </c:cat>
          <c:val>
            <c:numRef>
              <c:f>Sheet1!$D$2:$D$5</c:f>
              <c:numCache>
                <c:formatCode>General</c:formatCode>
                <c:ptCount val="4"/>
              </c:numCache>
            </c:numRef>
          </c:val>
        </c:ser>
        <c:dLbls>
          <c:showLegendKey val="0"/>
          <c:showVal val="0"/>
          <c:showCatName val="0"/>
          <c:showSerName val="0"/>
          <c:showPercent val="0"/>
          <c:showBubbleSize val="0"/>
        </c:dLbls>
        <c:gapWidth val="188"/>
        <c:overlap val="100"/>
        <c:axId val="33970816"/>
        <c:axId val="33972608"/>
      </c:barChart>
      <c:catAx>
        <c:axId val="33970816"/>
        <c:scaling>
          <c:orientation val="minMax"/>
        </c:scaling>
        <c:delete val="0"/>
        <c:axPos val="b"/>
        <c:majorTickMark val="none"/>
        <c:minorTickMark val="none"/>
        <c:tickLblPos val="nextTo"/>
        <c:crossAx val="33972608"/>
        <c:crosses val="autoZero"/>
        <c:auto val="1"/>
        <c:lblAlgn val="ctr"/>
        <c:lblOffset val="100"/>
        <c:tickLblSkip val="1"/>
        <c:noMultiLvlLbl val="0"/>
      </c:catAx>
      <c:valAx>
        <c:axId val="33972608"/>
        <c:scaling>
          <c:orientation val="minMax"/>
          <c:max val="4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txPr>
          <a:bodyPr/>
          <a:lstStyle/>
          <a:p>
            <a:pPr>
              <a:defRPr sz="1600"/>
            </a:pPr>
            <a:endParaRPr lang="en-US"/>
          </a:p>
        </c:txPr>
        <c:crossAx val="33970816"/>
        <c:crossesAt val="1"/>
        <c:crossBetween val="between"/>
        <c:majorUnit val="10"/>
      </c:valAx>
    </c:plotArea>
    <c:plotVisOnly val="1"/>
    <c:dispBlanksAs val="gap"/>
    <c:showDLblsOverMax val="0"/>
  </c:chart>
  <c:txPr>
    <a:bodyPr/>
    <a:lstStyle/>
    <a:p>
      <a:pPr>
        <a:defRPr sz="1800" baseline="0">
          <a:latin typeface="Tahoma" panose="020B060403050404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0 to 1</c:v>
                </c:pt>
              </c:strCache>
            </c:strRef>
          </c:tx>
          <c:invertIfNegative val="0"/>
          <c:dLbls>
            <c:dLbl>
              <c:idx val="0"/>
              <c:layout/>
              <c:tx>
                <c:rich>
                  <a:bodyPr/>
                  <a:lstStyle/>
                  <a:p>
                    <a:r>
                      <a:rPr lang="en-US" dirty="0" smtClean="0">
                        <a:solidFill>
                          <a:schemeClr val="bg1"/>
                        </a:solidFill>
                      </a:rPr>
                      <a:t>34%</a:t>
                    </a:r>
                    <a:endParaRPr lang="en-US" dirty="0"/>
                  </a:p>
                </c:rich>
              </c:tx>
              <c:showLegendKey val="0"/>
              <c:showVal val="1"/>
              <c:showCatName val="0"/>
              <c:showSerName val="0"/>
              <c:showPercent val="0"/>
              <c:showBubbleSize val="0"/>
            </c:dLbl>
            <c:dLbl>
              <c:idx val="1"/>
              <c:layout/>
              <c:tx>
                <c:rich>
                  <a:bodyPr/>
                  <a:lstStyle/>
                  <a:p>
                    <a:r>
                      <a:rPr lang="en-US" dirty="0" smtClean="0">
                        <a:solidFill>
                          <a:schemeClr val="bg1"/>
                        </a:solidFill>
                      </a:rPr>
                      <a:t>7%</a:t>
                    </a:r>
                    <a:endParaRPr lang="en-US" dirty="0"/>
                  </a:p>
                </c:rich>
              </c:tx>
              <c:showLegendKey val="0"/>
              <c:showVal val="1"/>
              <c:showCatName val="0"/>
              <c:showSerName val="0"/>
              <c:showPercent val="0"/>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Sheet1!$A$2:$A$3</c:f>
              <c:strCache>
                <c:ptCount val="2"/>
                <c:pt idx="0">
                  <c:v>Benefocoaries</c:v>
                </c:pt>
                <c:pt idx="1">
                  <c:v>Spending</c:v>
                </c:pt>
              </c:strCache>
            </c:strRef>
          </c:cat>
          <c:val>
            <c:numRef>
              <c:f>Sheet1!$B$2:$B$3</c:f>
              <c:numCache>
                <c:formatCode>General</c:formatCode>
                <c:ptCount val="2"/>
                <c:pt idx="0">
                  <c:v>34</c:v>
                </c:pt>
                <c:pt idx="1">
                  <c:v>7</c:v>
                </c:pt>
              </c:numCache>
            </c:numRef>
          </c:val>
        </c:ser>
        <c:ser>
          <c:idx val="1"/>
          <c:order val="1"/>
          <c:tx>
            <c:strRef>
              <c:f>Sheet1!$C$1</c:f>
              <c:strCache>
                <c:ptCount val="1"/>
                <c:pt idx="0">
                  <c:v>2 to 3</c:v>
                </c:pt>
              </c:strCache>
            </c:strRef>
          </c:tx>
          <c:invertIfNegative val="0"/>
          <c:dLbls>
            <c:dLbl>
              <c:idx val="0"/>
              <c:layout/>
              <c:tx>
                <c:rich>
                  <a:bodyPr/>
                  <a:lstStyle/>
                  <a:p>
                    <a:r>
                      <a:rPr lang="en-US" dirty="0" smtClean="0">
                        <a:solidFill>
                          <a:schemeClr val="bg1"/>
                        </a:solidFill>
                      </a:rPr>
                      <a:t>30%</a:t>
                    </a:r>
                    <a:endParaRPr lang="en-US" dirty="0"/>
                  </a:p>
                </c:rich>
              </c:tx>
              <c:showLegendKey val="0"/>
              <c:showVal val="1"/>
              <c:showCatName val="0"/>
              <c:showSerName val="0"/>
              <c:showPercent val="0"/>
              <c:showBubbleSize val="0"/>
            </c:dLbl>
            <c:dLbl>
              <c:idx val="1"/>
              <c:layout/>
              <c:tx>
                <c:rich>
                  <a:bodyPr/>
                  <a:lstStyle/>
                  <a:p>
                    <a:r>
                      <a:rPr lang="en-US" dirty="0" smtClean="0">
                        <a:solidFill>
                          <a:schemeClr val="bg1"/>
                        </a:solidFill>
                      </a:rPr>
                      <a:t>18%</a:t>
                    </a:r>
                    <a:endParaRPr lang="en-US" dirty="0"/>
                  </a:p>
                </c:rich>
              </c:tx>
              <c:showLegendKey val="0"/>
              <c:showVal val="1"/>
              <c:showCatName val="0"/>
              <c:showSerName val="0"/>
              <c:showPercent val="0"/>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Sheet1!$A$2:$A$3</c:f>
              <c:strCache>
                <c:ptCount val="2"/>
                <c:pt idx="0">
                  <c:v>Benefocoaries</c:v>
                </c:pt>
                <c:pt idx="1">
                  <c:v>Spending</c:v>
                </c:pt>
              </c:strCache>
            </c:strRef>
          </c:cat>
          <c:val>
            <c:numRef>
              <c:f>Sheet1!$C$2:$C$3</c:f>
              <c:numCache>
                <c:formatCode>General</c:formatCode>
                <c:ptCount val="2"/>
                <c:pt idx="0">
                  <c:v>30</c:v>
                </c:pt>
                <c:pt idx="1">
                  <c:v>18</c:v>
                </c:pt>
              </c:numCache>
            </c:numRef>
          </c:val>
        </c:ser>
        <c:ser>
          <c:idx val="2"/>
          <c:order val="2"/>
          <c:tx>
            <c:strRef>
              <c:f>Sheet1!$D$1</c:f>
              <c:strCache>
                <c:ptCount val="1"/>
                <c:pt idx="0">
                  <c:v>4 to 5</c:v>
                </c:pt>
              </c:strCache>
            </c:strRef>
          </c:tx>
          <c:invertIfNegative val="0"/>
          <c:dLbls>
            <c:dLbl>
              <c:idx val="0"/>
              <c:layout/>
              <c:tx>
                <c:rich>
                  <a:bodyPr/>
                  <a:lstStyle/>
                  <a:p>
                    <a:r>
                      <a:rPr lang="en-US" dirty="0" smtClean="0">
                        <a:solidFill>
                          <a:schemeClr val="bg1"/>
                        </a:solidFill>
                      </a:rPr>
                      <a:t>21%</a:t>
                    </a:r>
                    <a:endParaRPr lang="en-US" dirty="0"/>
                  </a:p>
                </c:rich>
              </c:tx>
              <c:showLegendKey val="0"/>
              <c:showVal val="1"/>
              <c:showCatName val="0"/>
              <c:showSerName val="0"/>
              <c:showPercent val="0"/>
              <c:showBubbleSize val="0"/>
            </c:dLbl>
            <c:dLbl>
              <c:idx val="1"/>
              <c:layout/>
              <c:tx>
                <c:rich>
                  <a:bodyPr/>
                  <a:lstStyle/>
                  <a:p>
                    <a:r>
                      <a:rPr lang="en-US" dirty="0" smtClean="0">
                        <a:solidFill>
                          <a:schemeClr val="bg1"/>
                        </a:solidFill>
                      </a:rPr>
                      <a:t>26%</a:t>
                    </a:r>
                    <a:endParaRPr lang="en-US" dirty="0"/>
                  </a:p>
                </c:rich>
              </c:tx>
              <c:showLegendKey val="0"/>
              <c:showVal val="1"/>
              <c:showCatName val="0"/>
              <c:showSerName val="0"/>
              <c:showPercent val="0"/>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Sheet1!$A$2:$A$3</c:f>
              <c:strCache>
                <c:ptCount val="2"/>
                <c:pt idx="0">
                  <c:v>Benefocoaries</c:v>
                </c:pt>
                <c:pt idx="1">
                  <c:v>Spending</c:v>
                </c:pt>
              </c:strCache>
            </c:strRef>
          </c:cat>
          <c:val>
            <c:numRef>
              <c:f>Sheet1!$D$2:$D$3</c:f>
              <c:numCache>
                <c:formatCode>General</c:formatCode>
                <c:ptCount val="2"/>
                <c:pt idx="0">
                  <c:v>21</c:v>
                </c:pt>
                <c:pt idx="1">
                  <c:v>26</c:v>
                </c:pt>
              </c:numCache>
            </c:numRef>
          </c:val>
        </c:ser>
        <c:ser>
          <c:idx val="3"/>
          <c:order val="3"/>
          <c:tx>
            <c:strRef>
              <c:f>Sheet1!$E$1</c:f>
              <c:strCache>
                <c:ptCount val="1"/>
                <c:pt idx="0">
                  <c:v>6+</c:v>
                </c:pt>
              </c:strCache>
            </c:strRef>
          </c:tx>
          <c:invertIfNegative val="0"/>
          <c:dLbls>
            <c:dLbl>
              <c:idx val="0"/>
              <c:layout/>
              <c:tx>
                <c:rich>
                  <a:bodyPr/>
                  <a:lstStyle/>
                  <a:p>
                    <a:r>
                      <a:rPr lang="en-US" dirty="0" smtClean="0">
                        <a:solidFill>
                          <a:schemeClr val="bg1"/>
                        </a:solidFill>
                      </a:rPr>
                      <a:t>14%</a:t>
                    </a:r>
                    <a:endParaRPr lang="en-US" dirty="0"/>
                  </a:p>
                </c:rich>
              </c:tx>
              <c:showLegendKey val="0"/>
              <c:showVal val="1"/>
              <c:showCatName val="0"/>
              <c:showSerName val="0"/>
              <c:showPercent val="0"/>
              <c:showBubbleSize val="0"/>
            </c:dLbl>
            <c:dLbl>
              <c:idx val="1"/>
              <c:layout/>
              <c:tx>
                <c:rich>
                  <a:bodyPr/>
                  <a:lstStyle/>
                  <a:p>
                    <a:r>
                      <a:rPr lang="en-US" dirty="0" smtClean="0">
                        <a:solidFill>
                          <a:schemeClr val="bg1"/>
                        </a:solidFill>
                      </a:rPr>
                      <a:t>49%</a:t>
                    </a:r>
                    <a:endParaRPr lang="en-US" dirty="0"/>
                  </a:p>
                </c:rich>
              </c:tx>
              <c:showLegendKey val="0"/>
              <c:showVal val="1"/>
              <c:showCatName val="0"/>
              <c:showSerName val="0"/>
              <c:showPercent val="0"/>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Sheet1!$A$2:$A$3</c:f>
              <c:strCache>
                <c:ptCount val="2"/>
                <c:pt idx="0">
                  <c:v>Benefocoaries</c:v>
                </c:pt>
                <c:pt idx="1">
                  <c:v>Spending</c:v>
                </c:pt>
              </c:strCache>
            </c:strRef>
          </c:cat>
          <c:val>
            <c:numRef>
              <c:f>Sheet1!$E$2:$E$3</c:f>
              <c:numCache>
                <c:formatCode>General</c:formatCode>
                <c:ptCount val="2"/>
                <c:pt idx="0">
                  <c:v>14</c:v>
                </c:pt>
                <c:pt idx="1">
                  <c:v>49</c:v>
                </c:pt>
              </c:numCache>
            </c:numRef>
          </c:val>
        </c:ser>
        <c:dLbls>
          <c:showLegendKey val="0"/>
          <c:showVal val="0"/>
          <c:showCatName val="0"/>
          <c:showSerName val="0"/>
          <c:showPercent val="0"/>
          <c:showBubbleSize val="0"/>
        </c:dLbls>
        <c:gapWidth val="178"/>
        <c:overlap val="100"/>
        <c:axId val="34086272"/>
        <c:axId val="34092160"/>
      </c:barChart>
      <c:catAx>
        <c:axId val="34086272"/>
        <c:scaling>
          <c:orientation val="minMax"/>
        </c:scaling>
        <c:delete val="1"/>
        <c:axPos val="b"/>
        <c:majorTickMark val="out"/>
        <c:minorTickMark val="none"/>
        <c:tickLblPos val="nextTo"/>
        <c:crossAx val="34092160"/>
        <c:crosses val="autoZero"/>
        <c:auto val="1"/>
        <c:lblAlgn val="ctr"/>
        <c:lblOffset val="100"/>
        <c:noMultiLvlLbl val="0"/>
      </c:catAx>
      <c:valAx>
        <c:axId val="34092160"/>
        <c:scaling>
          <c:orientation val="minMax"/>
        </c:scaling>
        <c:delete val="0"/>
        <c:axPos val="l"/>
        <c:majorGridlines>
          <c:spPr>
            <a:ln>
              <a:noFill/>
            </a:ln>
          </c:spPr>
        </c:majorGridlines>
        <c:numFmt formatCode="0%" sourceLinked="1"/>
        <c:majorTickMark val="none"/>
        <c:minorTickMark val="none"/>
        <c:tickLblPos val="none"/>
        <c:spPr>
          <a:ln>
            <a:noFill/>
          </a:ln>
        </c:spPr>
        <c:crossAx val="34086272"/>
        <c:crosses val="autoZero"/>
        <c:crossBetween val="between"/>
      </c:valAx>
    </c:plotArea>
    <c:legend>
      <c:legendPos val="r"/>
      <c:layout>
        <c:manualLayout>
          <c:xMode val="edge"/>
          <c:yMode val="edge"/>
          <c:x val="0.79246979262727302"/>
          <c:y val="0.35621901428988045"/>
          <c:w val="0.16673950733222567"/>
          <c:h val="0.3542285339332583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460559937738845E-2"/>
          <c:y val="9.125708500393033E-2"/>
          <c:w val="0.91214129483814665"/>
          <c:h val="0.76624395343402452"/>
        </c:manualLayout>
      </c:layout>
      <c:barChart>
        <c:barDir val="bar"/>
        <c:grouping val="clustered"/>
        <c:varyColors val="0"/>
        <c:ser>
          <c:idx val="1"/>
          <c:order val="0"/>
          <c:tx>
            <c:strRef>
              <c:f>Sheet1!$A$3</c:f>
              <c:strCache>
                <c:ptCount val="1"/>
                <c:pt idx="0">
                  <c:v>Stroke</c:v>
                </c:pt>
              </c:strCache>
            </c:strRef>
          </c:tx>
          <c:spPr>
            <a:solidFill>
              <a:schemeClr val="accent5">
                <a:lumMod val="75000"/>
              </a:schemeClr>
            </a:solidFill>
          </c:spPr>
          <c:invertIfNegative val="0"/>
          <c:dLbls>
            <c:dLbl>
              <c:idx val="0"/>
              <c:layout>
                <c:manualLayout>
                  <c:x val="-1.3725481672931903E-17"/>
                  <c:y val="-4.6519090042643719E-3"/>
                </c:manualLayout>
              </c:layout>
              <c:spPr/>
              <c:txPr>
                <a:bodyPr/>
                <a:lstStyle/>
                <a:p>
                  <a:pPr>
                    <a:defRPr sz="145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dLbl>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Sheet1!$B$1</c:f>
              <c:strCache>
                <c:ptCount val="1"/>
                <c:pt idx="0">
                  <c:v>Percent change 2000-2010</c:v>
                </c:pt>
              </c:strCache>
            </c:strRef>
          </c:cat>
          <c:val>
            <c:numRef>
              <c:f>Sheet1!$B$3</c:f>
              <c:numCache>
                <c:formatCode>0.0</c:formatCode>
                <c:ptCount val="1"/>
                <c:pt idx="0">
                  <c:v>-35.79638752052545</c:v>
                </c:pt>
              </c:numCache>
            </c:numRef>
          </c:val>
        </c:ser>
        <c:ser>
          <c:idx val="2"/>
          <c:order val="1"/>
          <c:tx>
            <c:strRef>
              <c:f>Sheet1!$A$4</c:f>
              <c:strCache>
                <c:ptCount val="1"/>
                <c:pt idx="0">
                  <c:v>Heart Diseases</c:v>
                </c:pt>
              </c:strCache>
            </c:strRef>
          </c:tx>
          <c:spPr>
            <a:solidFill>
              <a:schemeClr val="accent5">
                <a:lumMod val="60000"/>
                <a:lumOff val="40000"/>
              </a:schemeClr>
            </a:solidFill>
          </c:spPr>
          <c:invertIfNegative val="0"/>
          <c:dLbls>
            <c:dLbl>
              <c:idx val="0"/>
              <c:layout>
                <c:manualLayout>
                  <c:x val="4.4920277119202502E-3"/>
                  <c:y val="-4.6519090042643719E-3"/>
                </c:manualLayout>
              </c:layout>
              <c:spPr/>
              <c:txPr>
                <a:bodyPr/>
                <a:lstStyle/>
                <a:p>
                  <a:pPr>
                    <a:defRPr sz="145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dLbl>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Sheet1!$B$1</c:f>
              <c:strCache>
                <c:ptCount val="1"/>
                <c:pt idx="0">
                  <c:v>Percent change 2000-2010</c:v>
                </c:pt>
              </c:strCache>
            </c:strRef>
          </c:cat>
          <c:val>
            <c:numRef>
              <c:f>Sheet1!$B$4</c:f>
              <c:numCache>
                <c:formatCode>0.0</c:formatCode>
                <c:ptCount val="1"/>
                <c:pt idx="0">
                  <c:v>-30.473602484472057</c:v>
                </c:pt>
              </c:numCache>
            </c:numRef>
          </c:val>
        </c:ser>
        <c:ser>
          <c:idx val="3"/>
          <c:order val="2"/>
          <c:tx>
            <c:strRef>
              <c:f>Sheet1!$A$5</c:f>
              <c:strCache>
                <c:ptCount val="1"/>
                <c:pt idx="0">
                  <c:v>Influenza and pneumonia</c:v>
                </c:pt>
              </c:strCache>
            </c:strRef>
          </c:tx>
          <c:spPr>
            <a:solidFill>
              <a:schemeClr val="tx2">
                <a:lumMod val="20000"/>
                <a:lumOff val="80000"/>
              </a:schemeClr>
            </a:solidFill>
          </c:spPr>
          <c:invertIfNegative val="0"/>
          <c:dLbls>
            <c:dLbl>
              <c:idx val="0"/>
              <c:layout>
                <c:manualLayout>
                  <c:x val="2.9949209432597948E-3"/>
                  <c:y val="-1.8607636017057488E-2"/>
                </c:manualLayout>
              </c:layout>
              <c:spPr/>
              <c:txPr>
                <a:bodyPr/>
                <a:lstStyle/>
                <a:p>
                  <a:pPr>
                    <a:defRPr sz="145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dLbl>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Sheet1!$B$1</c:f>
              <c:strCache>
                <c:ptCount val="1"/>
                <c:pt idx="0">
                  <c:v>Percent change 2000-2010</c:v>
                </c:pt>
              </c:strCache>
            </c:strRef>
          </c:cat>
          <c:val>
            <c:numRef>
              <c:f>Sheet1!$B$5</c:f>
              <c:numCache>
                <c:formatCode>0.0</c:formatCode>
                <c:ptCount val="1"/>
                <c:pt idx="0">
                  <c:v>-31.645569620253166</c:v>
                </c:pt>
              </c:numCache>
            </c:numRef>
          </c:val>
        </c:ser>
        <c:ser>
          <c:idx val="6"/>
          <c:order val="3"/>
          <c:tx>
            <c:strRef>
              <c:f>Sheet1!$A$8</c:f>
              <c:strCache>
                <c:ptCount val="1"/>
                <c:pt idx="0">
                  <c:v>Chronic lower respiratory diseases</c:v>
                </c:pt>
              </c:strCache>
            </c:strRef>
          </c:tx>
          <c:spPr>
            <a:solidFill>
              <a:schemeClr val="accent1"/>
            </a:solidFill>
          </c:spPr>
          <c:invertIfNegative val="0"/>
          <c:dLbls>
            <c:dLbl>
              <c:idx val="0"/>
              <c:spPr/>
              <c:txPr>
                <a:bodyPr/>
                <a:lstStyle/>
                <a:p>
                  <a:pPr>
                    <a:defRPr sz="145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dLbl>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Sheet1!$B$1</c:f>
              <c:strCache>
                <c:ptCount val="1"/>
                <c:pt idx="0">
                  <c:v>Percent change 2000-2010</c:v>
                </c:pt>
              </c:strCache>
            </c:strRef>
          </c:cat>
          <c:val>
            <c:numRef>
              <c:f>Sheet1!$B$8</c:f>
              <c:numCache>
                <c:formatCode>0.0</c:formatCode>
                <c:ptCount val="1"/>
                <c:pt idx="0">
                  <c:v>-4.5248868778280542</c:v>
                </c:pt>
              </c:numCache>
            </c:numRef>
          </c:val>
        </c:ser>
        <c:ser>
          <c:idx val="7"/>
          <c:order val="4"/>
          <c:tx>
            <c:strRef>
              <c:f>Sheet1!$A$9</c:f>
              <c:strCache>
                <c:ptCount val="1"/>
                <c:pt idx="0">
                  <c:v>Alzheimer's disease</c:v>
                </c:pt>
              </c:strCache>
            </c:strRef>
          </c:tx>
          <c:spPr>
            <a:solidFill>
              <a:schemeClr val="tx2"/>
            </a:solidFill>
          </c:spPr>
          <c:invertIfNegative val="0"/>
          <c:dPt>
            <c:idx val="0"/>
            <c:invertIfNegative val="0"/>
            <c:bubble3D val="0"/>
          </c:dPt>
          <c:dLbls>
            <c:dLbl>
              <c:idx val="0"/>
              <c:layout>
                <c:manualLayout>
                  <c:x val="-2.9946851412801668E-3"/>
                  <c:y val="-9.3038180085287438E-3"/>
                </c:manualLayout>
              </c:layout>
              <c:spPr/>
              <c:txPr>
                <a:bodyPr/>
                <a:lstStyle/>
                <a:p>
                  <a:pPr>
                    <a:defRPr sz="145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dLbl>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Sheet1!$B$1</c:f>
              <c:strCache>
                <c:ptCount val="1"/>
                <c:pt idx="0">
                  <c:v>Percent change 2000-2010</c:v>
                </c:pt>
              </c:strCache>
            </c:strRef>
          </c:cat>
          <c:val>
            <c:numRef>
              <c:f>Sheet1!$B$9</c:f>
              <c:numCache>
                <c:formatCode>0.0</c:formatCode>
                <c:ptCount val="1"/>
                <c:pt idx="0">
                  <c:v>38.674033149171265</c:v>
                </c:pt>
              </c:numCache>
            </c:numRef>
          </c:val>
        </c:ser>
        <c:dLbls>
          <c:showLegendKey val="0"/>
          <c:showVal val="0"/>
          <c:showCatName val="0"/>
          <c:showSerName val="0"/>
          <c:showPercent val="0"/>
          <c:showBubbleSize val="0"/>
        </c:dLbls>
        <c:gapWidth val="10"/>
        <c:overlap val="-4"/>
        <c:axId val="34195328"/>
        <c:axId val="34196864"/>
      </c:barChart>
      <c:catAx>
        <c:axId val="34195328"/>
        <c:scaling>
          <c:orientation val="minMax"/>
        </c:scaling>
        <c:delete val="1"/>
        <c:axPos val="l"/>
        <c:majorTickMark val="out"/>
        <c:minorTickMark val="none"/>
        <c:tickLblPos val="none"/>
        <c:crossAx val="34196864"/>
        <c:crosses val="autoZero"/>
        <c:auto val="1"/>
        <c:lblAlgn val="ctr"/>
        <c:lblOffset val="100"/>
        <c:noMultiLvlLbl val="0"/>
      </c:catAx>
      <c:valAx>
        <c:axId val="34196864"/>
        <c:scaling>
          <c:orientation val="minMax"/>
          <c:max val="50"/>
          <c:min val="-50"/>
        </c:scaling>
        <c:delete val="0"/>
        <c:axPos val="b"/>
        <c:numFmt formatCode="0" sourceLinked="0"/>
        <c:majorTickMark val="in"/>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34195328"/>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665921554448E-2"/>
          <c:y val="4.1150747920888159E-2"/>
          <c:w val="0.86262304493243247"/>
          <c:h val="0.76469734492542474"/>
        </c:manualLayout>
      </c:layout>
      <c:lineChart>
        <c:grouping val="standard"/>
        <c:varyColors val="0"/>
        <c:ser>
          <c:idx val="1"/>
          <c:order val="0"/>
          <c:tx>
            <c:strRef>
              <c:f>Sheet1!$B$1</c:f>
              <c:strCache>
                <c:ptCount val="1"/>
                <c:pt idx="0">
                  <c:v>Hebert et al. Neurology, 80, 2013</c:v>
                </c:pt>
              </c:strCache>
            </c:strRef>
          </c:tx>
          <c:spPr>
            <a:ln>
              <a:solidFill>
                <a:schemeClr val="tx2">
                  <a:lumMod val="50000"/>
                </a:schemeClr>
              </a:solidFill>
              <a:prstDash val="dash"/>
            </a:ln>
          </c:spPr>
          <c:marker>
            <c:symbol val="none"/>
          </c:marker>
          <c:cat>
            <c:numRef>
              <c:f>Sheet1!$A$2:$A$6</c:f>
              <c:numCache>
                <c:formatCode>General</c:formatCode>
                <c:ptCount val="5"/>
                <c:pt idx="0">
                  <c:v>2010</c:v>
                </c:pt>
                <c:pt idx="1">
                  <c:v>2020</c:v>
                </c:pt>
                <c:pt idx="2">
                  <c:v>2030</c:v>
                </c:pt>
                <c:pt idx="3">
                  <c:v>2040</c:v>
                </c:pt>
                <c:pt idx="4">
                  <c:v>2050</c:v>
                </c:pt>
              </c:numCache>
            </c:numRef>
          </c:cat>
          <c:val>
            <c:numRef>
              <c:f>Sheet1!$B$2:$B$6</c:f>
              <c:numCache>
                <c:formatCode>General</c:formatCode>
                <c:ptCount val="5"/>
                <c:pt idx="0">
                  <c:v>4.7</c:v>
                </c:pt>
                <c:pt idx="1">
                  <c:v>5.8</c:v>
                </c:pt>
                <c:pt idx="2">
                  <c:v>8.4</c:v>
                </c:pt>
                <c:pt idx="3">
                  <c:v>11.6</c:v>
                </c:pt>
                <c:pt idx="4">
                  <c:v>13.8</c:v>
                </c:pt>
              </c:numCache>
            </c:numRef>
          </c:val>
          <c:smooth val="0"/>
        </c:ser>
        <c:dLbls>
          <c:showLegendKey val="0"/>
          <c:showVal val="0"/>
          <c:showCatName val="0"/>
          <c:showSerName val="0"/>
          <c:showPercent val="0"/>
          <c:showBubbleSize val="0"/>
        </c:dLbls>
        <c:marker val="1"/>
        <c:smooth val="0"/>
        <c:axId val="34226560"/>
        <c:axId val="34228096"/>
      </c:lineChart>
      <c:catAx>
        <c:axId val="34226560"/>
        <c:scaling>
          <c:orientation val="minMax"/>
        </c:scaling>
        <c:delete val="0"/>
        <c:axPos val="b"/>
        <c:numFmt formatCode="General" sourceLinked="1"/>
        <c:majorTickMark val="in"/>
        <c:minorTickMark val="in"/>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crossAx val="34228096"/>
        <c:crosses val="autoZero"/>
        <c:auto val="0"/>
        <c:lblAlgn val="ctr"/>
        <c:lblOffset val="100"/>
        <c:noMultiLvlLbl val="0"/>
      </c:catAx>
      <c:valAx>
        <c:axId val="34228096"/>
        <c:scaling>
          <c:orientation val="minMax"/>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34226560"/>
        <c:crosses val="autoZero"/>
        <c:crossBetween val="between"/>
      </c:valAx>
      <c:spPr>
        <a:noFill/>
        <a:ln w="23549">
          <a:noFill/>
        </a:ln>
      </c:spPr>
    </c:plotArea>
    <c:plotVisOnly val="1"/>
    <c:dispBlanksAs val="gap"/>
    <c:showDLblsOverMax val="0"/>
  </c:chart>
  <c:txPr>
    <a:bodyPr/>
    <a:lstStyle/>
    <a:p>
      <a:pPr>
        <a:defRPr sz="1669"/>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333188855980159E-2"/>
          <c:y val="4.4409667541557306E-2"/>
          <c:w val="0.87693635772592649"/>
          <c:h val="0.82253018372703413"/>
        </c:manualLayout>
      </c:layout>
      <c:barChart>
        <c:barDir val="col"/>
        <c:grouping val="clustered"/>
        <c:varyColors val="0"/>
        <c:ser>
          <c:idx val="0"/>
          <c:order val="0"/>
          <c:tx>
            <c:strRef>
              <c:f>Sheet1!$B$1</c:f>
              <c:strCache>
                <c:ptCount val="1"/>
                <c:pt idx="0">
                  <c:v>Direct Cost</c:v>
                </c:pt>
              </c:strCache>
            </c:strRef>
          </c:tx>
          <c:invertIfNegative val="0"/>
          <c:dPt>
            <c:idx val="1"/>
            <c:invertIfNegative val="0"/>
            <c:bubble3D val="0"/>
            <c:spPr>
              <a:pattFill prst="wdUpDiag">
                <a:fgClr>
                  <a:schemeClr val="accent1"/>
                </a:fgClr>
                <a:bgClr>
                  <a:schemeClr val="bg1"/>
                </a:bgClr>
              </a:pattFill>
            </c:spPr>
          </c:dPt>
          <c:dLbls>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Sheet1!$A$2:$A$3</c:f>
              <c:strCache>
                <c:ptCount val="2"/>
                <c:pt idx="0">
                  <c:v>2010</c:v>
                </c:pt>
                <c:pt idx="1">
                  <c:v>2040*</c:v>
                </c:pt>
              </c:strCache>
            </c:strRef>
          </c:cat>
          <c:val>
            <c:numRef>
              <c:f>Sheet1!$B$2:$B$3</c:f>
              <c:numCache>
                <c:formatCode>General</c:formatCode>
                <c:ptCount val="2"/>
                <c:pt idx="0">
                  <c:v>109</c:v>
                </c:pt>
                <c:pt idx="1">
                  <c:v>259</c:v>
                </c:pt>
              </c:numCache>
            </c:numRef>
          </c:val>
        </c:ser>
        <c:ser>
          <c:idx val="1"/>
          <c:order val="1"/>
          <c:tx>
            <c:strRef>
              <c:f>Sheet1!$C$1</c:f>
              <c:strCache>
                <c:ptCount val="1"/>
                <c:pt idx="0">
                  <c:v>Direct + Minimum Informal Care Cost</c:v>
                </c:pt>
              </c:strCache>
            </c:strRef>
          </c:tx>
          <c:invertIfNegative val="0"/>
          <c:dPt>
            <c:idx val="1"/>
            <c:invertIfNegative val="0"/>
            <c:bubble3D val="0"/>
            <c:spPr>
              <a:pattFill prst="wdUpDiag">
                <a:fgClr>
                  <a:schemeClr val="accent2"/>
                </a:fgClr>
                <a:bgClr>
                  <a:schemeClr val="bg1"/>
                </a:bgClr>
              </a:pattFill>
            </c:spPr>
          </c:dPt>
          <c:dLbls>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Sheet1!$A$2:$A$3</c:f>
              <c:strCache>
                <c:ptCount val="2"/>
                <c:pt idx="0">
                  <c:v>2010</c:v>
                </c:pt>
                <c:pt idx="1">
                  <c:v>2040*</c:v>
                </c:pt>
              </c:strCache>
            </c:strRef>
          </c:cat>
          <c:val>
            <c:numRef>
              <c:f>Sheet1!$C$2:$C$3</c:f>
              <c:numCache>
                <c:formatCode>General</c:formatCode>
                <c:ptCount val="2"/>
                <c:pt idx="0">
                  <c:v>159</c:v>
                </c:pt>
                <c:pt idx="1">
                  <c:v>379</c:v>
                </c:pt>
              </c:numCache>
            </c:numRef>
          </c:val>
        </c:ser>
        <c:ser>
          <c:idx val="2"/>
          <c:order val="2"/>
          <c:tx>
            <c:strRef>
              <c:f>Sheet1!$D$1</c:f>
              <c:strCache>
                <c:ptCount val="1"/>
                <c:pt idx="0">
                  <c:v>Direct + Maximum Informal Care Cost</c:v>
                </c:pt>
              </c:strCache>
            </c:strRef>
          </c:tx>
          <c:invertIfNegative val="0"/>
          <c:dPt>
            <c:idx val="1"/>
            <c:invertIfNegative val="0"/>
            <c:bubble3D val="0"/>
            <c:spPr>
              <a:pattFill prst="wdUpDiag">
                <a:fgClr>
                  <a:schemeClr val="accent3"/>
                </a:fgClr>
                <a:bgClr>
                  <a:schemeClr val="bg1"/>
                </a:bgClr>
              </a:pattFill>
            </c:spPr>
          </c:dPt>
          <c:dLbls>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dLbls>
          <c:cat>
            <c:strRef>
              <c:f>Sheet1!$A$2:$A$3</c:f>
              <c:strCache>
                <c:ptCount val="2"/>
                <c:pt idx="0">
                  <c:v>2010</c:v>
                </c:pt>
                <c:pt idx="1">
                  <c:v>2040*</c:v>
                </c:pt>
              </c:strCache>
            </c:strRef>
          </c:cat>
          <c:val>
            <c:numRef>
              <c:f>Sheet1!$D$2:$D$3</c:f>
              <c:numCache>
                <c:formatCode>General</c:formatCode>
                <c:ptCount val="2"/>
                <c:pt idx="0">
                  <c:v>215</c:v>
                </c:pt>
                <c:pt idx="1">
                  <c:v>511</c:v>
                </c:pt>
              </c:numCache>
            </c:numRef>
          </c:val>
        </c:ser>
        <c:dLbls>
          <c:showLegendKey val="0"/>
          <c:showVal val="0"/>
          <c:showCatName val="0"/>
          <c:showSerName val="0"/>
          <c:showPercent val="0"/>
          <c:showBubbleSize val="0"/>
        </c:dLbls>
        <c:gapWidth val="150"/>
        <c:axId val="34415360"/>
        <c:axId val="34416896"/>
      </c:barChart>
      <c:catAx>
        <c:axId val="34415360"/>
        <c:scaling>
          <c:orientation val="minMax"/>
        </c:scaling>
        <c:delete val="0"/>
        <c:axPos val="b"/>
        <c:numFmt formatCode="General" sourceLinked="1"/>
        <c:majorTickMark val="in"/>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34416896"/>
        <c:crosses val="autoZero"/>
        <c:auto val="1"/>
        <c:lblAlgn val="ctr"/>
        <c:lblOffset val="100"/>
        <c:noMultiLvlLbl val="0"/>
      </c:catAx>
      <c:valAx>
        <c:axId val="34416896"/>
        <c:scaling>
          <c:orientation val="minMax"/>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34415360"/>
        <c:crosses val="autoZero"/>
        <c:crossBetween val="between"/>
      </c:valAx>
      <c:spPr>
        <a:ln>
          <a:noFill/>
          <a:prstDash val="dash"/>
        </a:ln>
      </c:spPr>
    </c:plotArea>
    <c:legend>
      <c:legendPos val="r"/>
      <c:layout>
        <c:manualLayout>
          <c:xMode val="edge"/>
          <c:yMode val="edge"/>
          <c:x val="0.13928483710178433"/>
          <c:y val="2.1484470691163594E-2"/>
          <c:w val="0.49221363384622796"/>
          <c:h val="0.22925328083989505"/>
        </c:manualLayout>
      </c:layout>
      <c:overlay val="0"/>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8561124981329"/>
          <c:y val="0.17621185220053212"/>
          <c:w val="0.8169531081342104"/>
          <c:h val="0.74611366848374727"/>
        </c:manualLayout>
      </c:layout>
      <c:barChart>
        <c:barDir val="col"/>
        <c:grouping val="clustered"/>
        <c:varyColors val="0"/>
        <c:ser>
          <c:idx val="0"/>
          <c:order val="0"/>
          <c:tx>
            <c:strRef>
              <c:f>Sheet1!$B$1</c:f>
              <c:strCache>
                <c:ptCount val="1"/>
                <c:pt idx="0">
                  <c:v>Column1</c:v>
                </c:pt>
              </c:strCache>
            </c:strRef>
          </c:tx>
          <c:spPr>
            <a:solidFill>
              <a:schemeClr val="accent1"/>
            </a:solidFill>
            <a:ln>
              <a:solidFill>
                <a:schemeClr val="tx1"/>
              </a:solidFill>
            </a:ln>
          </c:spPr>
          <c:invertIfNegative val="0"/>
          <c:dPt>
            <c:idx val="0"/>
            <c:invertIfNegative val="0"/>
            <c:bubble3D val="0"/>
          </c:dPt>
          <c:dPt>
            <c:idx val="1"/>
            <c:invertIfNegative val="0"/>
            <c:bubble3D val="0"/>
          </c:dPt>
          <c:dPt>
            <c:idx val="2"/>
            <c:invertIfNegative val="0"/>
            <c:bubble3D val="0"/>
          </c:dPt>
          <c:dPt>
            <c:idx val="3"/>
            <c:invertIfNegative val="0"/>
            <c:bubble3D val="0"/>
            <c:spPr>
              <a:solidFill>
                <a:schemeClr val="accent1"/>
              </a:solidFill>
              <a:ln>
                <a:solidFill>
                  <a:schemeClr val="tx1"/>
                </a:solidFill>
              </a:ln>
            </c:spPr>
          </c:dPt>
          <c:dPt>
            <c:idx val="4"/>
            <c:invertIfNegative val="0"/>
            <c:bubble3D val="0"/>
            <c:spPr>
              <a:solidFill>
                <a:schemeClr val="accent1"/>
              </a:solidFill>
              <a:ln>
                <a:solidFill>
                  <a:schemeClr val="tx1"/>
                </a:solidFill>
              </a:ln>
            </c:spPr>
          </c:dPt>
          <c:dPt>
            <c:idx val="5"/>
            <c:invertIfNegative val="0"/>
            <c:bubble3D val="0"/>
            <c:spPr>
              <a:solidFill>
                <a:schemeClr val="accent1"/>
              </a:solidFill>
              <a:ln>
                <a:solidFill>
                  <a:schemeClr val="tx1"/>
                </a:solidFill>
              </a:ln>
            </c:spPr>
          </c:dPt>
          <c:dPt>
            <c:idx val="6"/>
            <c:invertIfNegative val="0"/>
            <c:bubble3D val="0"/>
            <c:spPr>
              <a:solidFill>
                <a:schemeClr val="accent1"/>
              </a:solidFill>
              <a:ln>
                <a:solidFill>
                  <a:schemeClr val="tx1"/>
                </a:solidFill>
              </a:ln>
            </c:spPr>
          </c:dPt>
          <c:dPt>
            <c:idx val="7"/>
            <c:invertIfNegative val="0"/>
            <c:bubble3D val="0"/>
            <c:spPr>
              <a:solidFill>
                <a:schemeClr val="accent1"/>
              </a:solidFill>
              <a:ln>
                <a:solidFill>
                  <a:schemeClr val="tx1"/>
                </a:solidFill>
              </a:ln>
            </c:spPr>
          </c:dPt>
          <c:dPt>
            <c:idx val="8"/>
            <c:invertIfNegative val="0"/>
            <c:bubble3D val="0"/>
            <c:spPr>
              <a:solidFill>
                <a:schemeClr val="accent1"/>
              </a:solidFill>
              <a:ln>
                <a:solidFill>
                  <a:schemeClr val="tx1"/>
                </a:solidFill>
              </a:ln>
            </c:spPr>
          </c:dPt>
          <c:dPt>
            <c:idx val="9"/>
            <c:invertIfNegative val="0"/>
            <c:bubble3D val="0"/>
            <c:spPr>
              <a:solidFill>
                <a:schemeClr val="accent1"/>
              </a:solidFill>
              <a:ln>
                <a:solidFill>
                  <a:schemeClr val="tx1"/>
                </a:solidFill>
              </a:ln>
            </c:spPr>
          </c:dPt>
          <c:dPt>
            <c:idx val="10"/>
            <c:invertIfNegative val="0"/>
            <c:bubble3D val="0"/>
            <c:spPr>
              <a:solidFill>
                <a:schemeClr val="accent1"/>
              </a:solidFill>
              <a:ln>
                <a:solidFill>
                  <a:schemeClr val="tx1"/>
                </a:solidFill>
              </a:ln>
            </c:spPr>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errBars>
            <c:errBarType val="both"/>
            <c:errValType val="cust"/>
            <c:noEndCap val="0"/>
            <c:plus>
              <c:numRef>
                <c:f>Sheet1!$D$2:$D$10</c:f>
                <c:numCache>
                  <c:formatCode>General</c:formatCode>
                  <c:ptCount val="9"/>
                </c:numCache>
              </c:numRef>
            </c:plus>
            <c:minus>
              <c:numRef>
                <c:f>Sheet1!$C$3:$C$9</c:f>
                <c:numCache>
                  <c:formatCode>General</c:formatCode>
                  <c:ptCount val="7"/>
                </c:numCache>
              </c:numRef>
            </c:minus>
          </c:errBars>
          <c:cat>
            <c:numRef>
              <c:f>Sheet1!$A$2:$A$10</c:f>
              <c:numCache>
                <c:formatCode>General</c:formatCode>
                <c:ptCount val="9"/>
                <c:pt idx="1">
                  <c:v>2011</c:v>
                </c:pt>
                <c:pt idx="3">
                  <c:v>2010</c:v>
                </c:pt>
                <c:pt idx="5">
                  <c:v>2009</c:v>
                </c:pt>
                <c:pt idx="7">
                  <c:v>2008</c:v>
                </c:pt>
              </c:numCache>
            </c:numRef>
          </c:cat>
          <c:val>
            <c:numRef>
              <c:f>Sheet1!$B$2:$B$10</c:f>
              <c:numCache>
                <c:formatCode>General</c:formatCode>
                <c:ptCount val="9"/>
                <c:pt idx="1">
                  <c:v>13.125</c:v>
                </c:pt>
                <c:pt idx="3">
                  <c:v>8.8529999999999998</c:v>
                </c:pt>
                <c:pt idx="7">
                  <c:v>6.4470000000000001</c:v>
                </c:pt>
              </c:numCache>
            </c:numRef>
          </c:val>
        </c:ser>
        <c:ser>
          <c:idx val="1"/>
          <c:order val="1"/>
          <c:tx>
            <c:strRef>
              <c:f>Sheet1!$G$1</c:f>
              <c:strCache>
                <c:ptCount val="1"/>
                <c:pt idx="0">
                  <c:v>Target</c:v>
                </c:pt>
              </c:strCache>
            </c:strRef>
          </c:tx>
          <c:spPr>
            <a:noFill/>
            <a:ln>
              <a:noFill/>
            </a:ln>
          </c:spPr>
          <c:invertIfNegative val="0"/>
          <c:trendline>
            <c:spPr>
              <a:ln w="38100">
                <a:solidFill>
                  <a:schemeClr val="tx1">
                    <a:shade val="95000"/>
                    <a:satMod val="105000"/>
                  </a:schemeClr>
                </a:solidFill>
                <a:prstDash val="sysDash"/>
              </a:ln>
            </c:spPr>
            <c:trendlineType val="linear"/>
            <c:dispRSqr val="0"/>
            <c:dispEq val="0"/>
          </c:trendline>
          <c:val>
            <c:numRef>
              <c:f>Sheet1!$G$2:$G$10</c:f>
              <c:numCache>
                <c:formatCode>General</c:formatCode>
                <c:ptCount val="9"/>
                <c:pt idx="1">
                  <c:v>7</c:v>
                </c:pt>
                <c:pt idx="7">
                  <c:v>7</c:v>
                </c:pt>
              </c:numCache>
            </c:numRef>
          </c:val>
        </c:ser>
        <c:dLbls>
          <c:showLegendKey val="0"/>
          <c:showVal val="0"/>
          <c:showCatName val="0"/>
          <c:showSerName val="0"/>
          <c:showPercent val="0"/>
          <c:showBubbleSize val="0"/>
        </c:dLbls>
        <c:gapWidth val="0"/>
        <c:overlap val="100"/>
        <c:axId val="34834688"/>
        <c:axId val="34844672"/>
      </c:barChart>
      <c:catAx>
        <c:axId val="34834688"/>
        <c:scaling>
          <c:orientation val="maxMin"/>
        </c:scaling>
        <c:delete val="0"/>
        <c:axPos val="b"/>
        <c:numFmt formatCode="General" sourceLinked="1"/>
        <c:majorTickMark val="none"/>
        <c:minorTickMark val="none"/>
        <c:tickLblPos val="nextTo"/>
        <c:spPr>
          <a:ln>
            <a:solidFill>
              <a:schemeClr val="tx1"/>
            </a:solidFill>
          </a:ln>
        </c:spPr>
        <c:crossAx val="34844672"/>
        <c:crosses val="autoZero"/>
        <c:auto val="1"/>
        <c:lblAlgn val="ctr"/>
        <c:lblOffset val="9"/>
        <c:noMultiLvlLbl val="0"/>
      </c:catAx>
      <c:valAx>
        <c:axId val="34844672"/>
        <c:scaling>
          <c:orientation val="minMax"/>
          <c:max val="15"/>
          <c:min val="0"/>
        </c:scaling>
        <c:delete val="0"/>
        <c:axPos val="l"/>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crossAx val="34834688"/>
        <c:crosses val="max"/>
        <c:crossBetween val="between"/>
        <c:majorUnit val="5"/>
      </c:valAx>
      <c:spPr>
        <a:ln>
          <a:noFill/>
        </a:ln>
      </c:spPr>
    </c:plotArea>
    <c:plotVisOnly val="1"/>
    <c:dispBlanksAs val="gap"/>
    <c:showDLblsOverMax val="0"/>
  </c:chart>
  <c:txPr>
    <a:bodyPr/>
    <a:lstStyle/>
    <a:p>
      <a:pPr>
        <a:defRPr sz="1800" baseline="0">
          <a:latin typeface="Tahoma" panose="020B060403050404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82668226533829"/>
          <c:y val="1.5251975954547378E-2"/>
          <c:w val="0.70936939451911596"/>
          <c:h val="0.81855039228221782"/>
        </c:manualLayout>
      </c:layout>
      <c:barChart>
        <c:barDir val="bar"/>
        <c:grouping val="clustered"/>
        <c:varyColors val="0"/>
        <c:ser>
          <c:idx val="0"/>
          <c:order val="0"/>
          <c:tx>
            <c:strRef>
              <c:f>Sheet1!$B$1</c:f>
              <c:strCache>
                <c:ptCount val="1"/>
                <c:pt idx="0">
                  <c:v>Series 1</c:v>
                </c:pt>
              </c:strCache>
            </c:strRef>
          </c:tx>
          <c:spPr>
            <a:solidFill>
              <a:srgbClr val="D60093"/>
            </a:solidFill>
            <a:ln>
              <a:solidFill>
                <a:schemeClr val="tx1"/>
              </a:solidFill>
            </a:ln>
          </c:spPr>
          <c:invertIfNegative val="0"/>
          <c:dPt>
            <c:idx val="0"/>
            <c:invertIfNegative val="0"/>
            <c:bubble3D val="0"/>
          </c:dPt>
          <c:dPt>
            <c:idx val="1"/>
            <c:invertIfNegative val="0"/>
            <c:bubble3D val="0"/>
          </c:dPt>
          <c:dPt>
            <c:idx val="2"/>
            <c:invertIfNegative val="0"/>
            <c:bubble3D val="0"/>
          </c:dPt>
          <c:dPt>
            <c:idx val="3"/>
            <c:invertIfNegative val="0"/>
            <c:bubble3D val="0"/>
            <c:spPr>
              <a:solidFill>
                <a:schemeClr val="accent5">
                  <a:lumMod val="75000"/>
                </a:schemeClr>
              </a:solidFill>
              <a:ln>
                <a:solidFill>
                  <a:schemeClr val="tx1"/>
                </a:solidFill>
              </a:ln>
            </c:spPr>
          </c:dPt>
          <c:dPt>
            <c:idx val="4"/>
            <c:invertIfNegative val="0"/>
            <c:bubble3D val="0"/>
            <c:spPr>
              <a:solidFill>
                <a:schemeClr val="accent1">
                  <a:lumMod val="75000"/>
                </a:schemeClr>
              </a:solidFill>
              <a:ln>
                <a:solidFill>
                  <a:schemeClr val="tx1"/>
                </a:solidFill>
              </a:ln>
            </c:spPr>
          </c:dPt>
          <c:dPt>
            <c:idx val="5"/>
            <c:invertIfNegative val="0"/>
            <c:bubble3D val="0"/>
            <c:spPr>
              <a:solidFill>
                <a:schemeClr val="accent1">
                  <a:lumMod val="20000"/>
                  <a:lumOff val="80000"/>
                </a:schemeClr>
              </a:solidFill>
              <a:ln>
                <a:solidFill>
                  <a:schemeClr val="tx1"/>
                </a:solidFill>
              </a:ln>
            </c:spPr>
          </c:dPt>
          <c:dPt>
            <c:idx val="6"/>
            <c:invertIfNegative val="0"/>
            <c:bubble3D val="0"/>
            <c:spPr>
              <a:solidFill>
                <a:schemeClr val="accent5">
                  <a:lumMod val="40000"/>
                  <a:lumOff val="60000"/>
                </a:schemeClr>
              </a:solidFill>
              <a:ln>
                <a:solidFill>
                  <a:schemeClr val="tx1"/>
                </a:solidFill>
              </a:ln>
            </c:spPr>
          </c:dPt>
          <c:dPt>
            <c:idx val="7"/>
            <c:invertIfNegative val="0"/>
            <c:bubble3D val="0"/>
            <c:spPr>
              <a:solidFill>
                <a:schemeClr val="accent1">
                  <a:lumMod val="60000"/>
                  <a:lumOff val="40000"/>
                </a:schemeClr>
              </a:solidFill>
              <a:ln>
                <a:solidFill>
                  <a:schemeClr val="tx1"/>
                </a:solidFill>
              </a:ln>
            </c:spPr>
          </c:dPt>
          <c:dPt>
            <c:idx val="8"/>
            <c:invertIfNegative val="0"/>
            <c:bubble3D val="0"/>
            <c:spPr>
              <a:solidFill>
                <a:schemeClr val="accent5"/>
              </a:solidFill>
              <a:ln>
                <a:solidFill>
                  <a:schemeClr val="tx1"/>
                </a:solidFill>
              </a:ln>
            </c:spPr>
          </c:dPt>
          <c:dPt>
            <c:idx val="9"/>
            <c:invertIfNegative val="0"/>
            <c:bubble3D val="0"/>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75000"/>
                </a:schemeClr>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chemeClr val="accent3">
                  <a:lumMod val="60000"/>
                  <a:lumOff val="40000"/>
                </a:schemeClr>
              </a:solidFill>
              <a:ln>
                <a:solidFill>
                  <a:schemeClr val="tx1"/>
                </a:solidFill>
              </a:ln>
            </c:spPr>
          </c:dPt>
          <c:dPt>
            <c:idx val="14"/>
            <c:invertIfNegative val="0"/>
            <c:bubble3D val="0"/>
          </c:dPt>
          <c:dPt>
            <c:idx val="15"/>
            <c:invertIfNegative val="0"/>
            <c:bubble3D val="0"/>
          </c:dPt>
          <c:dPt>
            <c:idx val="16"/>
            <c:invertIfNegative val="0"/>
            <c:bubble3D val="0"/>
          </c:dPt>
          <c:errBars>
            <c:errBarType val="both"/>
            <c:errValType val="cust"/>
            <c:noEndCap val="0"/>
            <c:plus>
              <c:numRef>
                <c:f>Sheet1!$D$2:$D$16</c:f>
                <c:numCache>
                  <c:formatCode>General</c:formatCode>
                  <c:ptCount val="15"/>
                  <c:pt idx="0">
                    <c:v>0</c:v>
                  </c:pt>
                  <c:pt idx="1">
                    <c:v>0.62719999999999998</c:v>
                  </c:pt>
                  <c:pt idx="2">
                    <c:v>0</c:v>
                  </c:pt>
                  <c:pt idx="3">
                    <c:v>0.62719999999999998</c:v>
                  </c:pt>
                  <c:pt idx="4">
                    <c:v>6.8599999999999994</c:v>
                  </c:pt>
                  <c:pt idx="5">
                    <c:v>9.192400000000001</c:v>
                  </c:pt>
                  <c:pt idx="6">
                    <c:v>2.1560000000000001</c:v>
                  </c:pt>
                  <c:pt idx="7">
                    <c:v>5.6252000000000004</c:v>
                  </c:pt>
                  <c:pt idx="8">
                    <c:v>2.4695999999999998</c:v>
                  </c:pt>
                  <c:pt idx="9">
                    <c:v>0</c:v>
                  </c:pt>
                  <c:pt idx="10">
                    <c:v>1.6463999999999999</c:v>
                  </c:pt>
                  <c:pt idx="11">
                    <c:v>0.99960000000000004</c:v>
                  </c:pt>
                  <c:pt idx="12">
                    <c:v>1.1759999999999999</c:v>
                  </c:pt>
                  <c:pt idx="13">
                    <c:v>1.3132000000000001</c:v>
                  </c:pt>
                  <c:pt idx="14">
                    <c:v>0</c:v>
                  </c:pt>
                </c:numCache>
              </c:numRef>
            </c:plus>
            <c:minus>
              <c:numRef>
                <c:f>Sheet1!$D$2:$D$16</c:f>
                <c:numCache>
                  <c:formatCode>General</c:formatCode>
                  <c:ptCount val="15"/>
                  <c:pt idx="0">
                    <c:v>0</c:v>
                  </c:pt>
                  <c:pt idx="1">
                    <c:v>0.62719999999999998</c:v>
                  </c:pt>
                  <c:pt idx="2">
                    <c:v>0</c:v>
                  </c:pt>
                  <c:pt idx="3">
                    <c:v>0.62719999999999998</c:v>
                  </c:pt>
                  <c:pt idx="4">
                    <c:v>6.8599999999999994</c:v>
                  </c:pt>
                  <c:pt idx="5">
                    <c:v>9.192400000000001</c:v>
                  </c:pt>
                  <c:pt idx="6">
                    <c:v>2.1560000000000001</c:v>
                  </c:pt>
                  <c:pt idx="7">
                    <c:v>5.6252000000000004</c:v>
                  </c:pt>
                  <c:pt idx="8">
                    <c:v>2.4695999999999998</c:v>
                  </c:pt>
                  <c:pt idx="9">
                    <c:v>0</c:v>
                  </c:pt>
                  <c:pt idx="10">
                    <c:v>1.6463999999999999</c:v>
                  </c:pt>
                  <c:pt idx="11">
                    <c:v>0.99960000000000004</c:v>
                  </c:pt>
                  <c:pt idx="12">
                    <c:v>1.1759999999999999</c:v>
                  </c:pt>
                  <c:pt idx="13">
                    <c:v>1.3132000000000001</c:v>
                  </c:pt>
                  <c:pt idx="14">
                    <c:v>0</c:v>
                  </c:pt>
                </c:numCache>
              </c:numRef>
            </c:minus>
          </c:errBars>
          <c:cat>
            <c:strRef>
              <c:f>Sheet1!$A$2:$A$16</c:f>
              <c:strCache>
                <c:ptCount val="14"/>
                <c:pt idx="1">
                  <c:v>Total</c:v>
                </c:pt>
                <c:pt idx="3">
                  <c:v>White</c:v>
                </c:pt>
                <c:pt idx="4">
                  <c:v>American Indian</c:v>
                </c:pt>
                <c:pt idx="5">
                  <c:v>Asian</c:v>
                </c:pt>
                <c:pt idx="6">
                  <c:v>Black</c:v>
                </c:pt>
                <c:pt idx="7">
                  <c:v>2 or more races</c:v>
                </c:pt>
                <c:pt idx="8">
                  <c:v>Hispanic</c:v>
                </c:pt>
                <c:pt idx="10">
                  <c:v>&lt; High School</c:v>
                </c:pt>
                <c:pt idx="11">
                  <c:v>High School</c:v>
                </c:pt>
                <c:pt idx="12">
                  <c:v>Some College</c:v>
                </c:pt>
                <c:pt idx="13">
                  <c:v>4-year college degree</c:v>
                </c:pt>
              </c:strCache>
            </c:strRef>
          </c:cat>
          <c:val>
            <c:numRef>
              <c:f>Sheet1!$B$2:$B$16</c:f>
              <c:numCache>
                <c:formatCode>General</c:formatCode>
                <c:ptCount val="15"/>
                <c:pt idx="1">
                  <c:v>39.19</c:v>
                </c:pt>
                <c:pt idx="3">
                  <c:v>42.7</c:v>
                </c:pt>
                <c:pt idx="4">
                  <c:v>37.92</c:v>
                </c:pt>
                <c:pt idx="5">
                  <c:v>36.659999999999997</c:v>
                </c:pt>
                <c:pt idx="6">
                  <c:v>27.84</c:v>
                </c:pt>
                <c:pt idx="7">
                  <c:v>24.69</c:v>
                </c:pt>
                <c:pt idx="8">
                  <c:v>20.38</c:v>
                </c:pt>
                <c:pt idx="10">
                  <c:v>31.39</c:v>
                </c:pt>
                <c:pt idx="11">
                  <c:v>40.31</c:v>
                </c:pt>
                <c:pt idx="12">
                  <c:v>40.020000000000003</c:v>
                </c:pt>
                <c:pt idx="13">
                  <c:v>44.45</c:v>
                </c:pt>
              </c:numCache>
            </c:numRef>
          </c:val>
        </c:ser>
        <c:ser>
          <c:idx val="1"/>
          <c:order val="1"/>
          <c:tx>
            <c:strRef>
              <c:f>Sheet1!$G$1</c:f>
              <c:strCache>
                <c:ptCount val="1"/>
                <c:pt idx="0">
                  <c:v>Target</c:v>
                </c:pt>
              </c:strCache>
            </c:strRef>
          </c:tx>
          <c:spPr>
            <a:noFill/>
            <a:ln>
              <a:noFill/>
            </a:ln>
          </c:spPr>
          <c:invertIfNegative val="0"/>
          <c:trendline>
            <c:spPr>
              <a:ln w="38100">
                <a:solidFill>
                  <a:schemeClr val="tx1">
                    <a:shade val="95000"/>
                    <a:satMod val="105000"/>
                  </a:schemeClr>
                </a:solidFill>
                <a:prstDash val="sysDash"/>
              </a:ln>
            </c:spPr>
            <c:trendlineType val="linear"/>
            <c:dispRSqr val="0"/>
            <c:dispEq val="0"/>
          </c:trendline>
          <c:val>
            <c:numRef>
              <c:f>Sheet1!$G$2:$G$16</c:f>
              <c:numCache>
                <c:formatCode>General</c:formatCode>
                <c:ptCount val="15"/>
                <c:pt idx="0">
                  <c:v>43.1</c:v>
                </c:pt>
                <c:pt idx="2">
                  <c:v>43.1</c:v>
                </c:pt>
              </c:numCache>
            </c:numRef>
          </c:val>
        </c:ser>
        <c:dLbls>
          <c:showLegendKey val="0"/>
          <c:showVal val="0"/>
          <c:showCatName val="0"/>
          <c:showSerName val="0"/>
          <c:showPercent val="0"/>
          <c:showBubbleSize val="0"/>
        </c:dLbls>
        <c:gapWidth val="0"/>
        <c:overlap val="100"/>
        <c:axId val="37082624"/>
        <c:axId val="37084160"/>
      </c:barChart>
      <c:catAx>
        <c:axId val="37082624"/>
        <c:scaling>
          <c:orientation val="maxMin"/>
        </c:scaling>
        <c:delete val="0"/>
        <c:axPos val="l"/>
        <c:numFmt formatCode="General" sourceLinked="1"/>
        <c:majorTickMark val="none"/>
        <c:minorTickMark val="none"/>
        <c:tickLblPos val="nextTo"/>
        <c:spPr>
          <a:ln>
            <a:solidFill>
              <a:schemeClr val="tx1"/>
            </a:solidFill>
          </a:ln>
        </c:spPr>
        <c:txPr>
          <a:bodyPr/>
          <a:lstStyle/>
          <a:p>
            <a:pPr>
              <a:defRPr sz="1500"/>
            </a:pPr>
            <a:endParaRPr lang="en-US"/>
          </a:p>
        </c:txPr>
        <c:crossAx val="37084160"/>
        <c:crosses val="autoZero"/>
        <c:auto val="1"/>
        <c:lblAlgn val="ctr"/>
        <c:lblOffset val="9"/>
        <c:noMultiLvlLbl val="0"/>
      </c:catAx>
      <c:valAx>
        <c:axId val="37084160"/>
        <c:scaling>
          <c:orientation val="minMax"/>
          <c:max val="60"/>
          <c:min val="0"/>
        </c:scaling>
        <c:delete val="0"/>
        <c:axPos val="b"/>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crossAx val="37082624"/>
        <c:crosses val="max"/>
        <c:crossBetween val="between"/>
        <c:majorUnit val="10"/>
      </c:valAx>
      <c:spPr>
        <a:ln>
          <a:noFill/>
        </a:ln>
      </c:spPr>
    </c:plotArea>
    <c:plotVisOnly val="1"/>
    <c:dispBlanksAs val="gap"/>
    <c:showDLblsOverMax val="0"/>
  </c:chart>
  <c:txPr>
    <a:bodyPr/>
    <a:lstStyle/>
    <a:p>
      <a:pPr>
        <a:defRPr sz="1800" baseline="0">
          <a:latin typeface="Tahoma" panose="020B060403050404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0.23288</cdr:x>
      <cdr:y>0.02408</cdr:y>
    </cdr:from>
    <cdr:to>
      <cdr:x>0.36758</cdr:x>
      <cdr:y>0.10821</cdr:y>
    </cdr:to>
    <cdr:sp macro="" textlink="">
      <cdr:nvSpPr>
        <cdr:cNvPr id="2" name="TextBox 1"/>
        <cdr:cNvSpPr txBox="1"/>
      </cdr:nvSpPr>
      <cdr:spPr>
        <a:xfrm xmlns:a="http://schemas.openxmlformats.org/drawingml/2006/main">
          <a:off x="1943100" y="115839"/>
          <a:ext cx="1123923" cy="4047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Age 65+</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0.50685</cdr:x>
      <cdr:y>0.02408</cdr:y>
    </cdr:from>
    <cdr:to>
      <cdr:x>0.64156</cdr:x>
      <cdr:y>0.10821</cdr:y>
    </cdr:to>
    <cdr:sp macro="" textlink="">
      <cdr:nvSpPr>
        <cdr:cNvPr id="3" name="TextBox 1"/>
        <cdr:cNvSpPr txBox="1"/>
      </cdr:nvSpPr>
      <cdr:spPr>
        <a:xfrm xmlns:a="http://schemas.openxmlformats.org/drawingml/2006/main">
          <a:off x="4229100" y="115839"/>
          <a:ext cx="1124007" cy="4047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Age 85+</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0.1639</cdr:x>
      <cdr:y>0.11535</cdr:y>
    </cdr:from>
    <cdr:to>
      <cdr:x>0.22782</cdr:x>
      <cdr:y>0.11535</cdr:y>
    </cdr:to>
    <cdr:cxnSp macro="">
      <cdr:nvCxnSpPr>
        <cdr:cNvPr id="5" name="Straight Connector 4" descr="This blue broken line provides a projection for where the data is headed from the year 2010-2050 for adults ages 65+ years." title="Blue broken line symbol"/>
        <cdr:cNvCxnSpPr/>
      </cdr:nvCxnSpPr>
      <cdr:spPr>
        <a:xfrm xmlns:a="http://schemas.openxmlformats.org/drawingml/2006/main">
          <a:off x="1367524" y="554910"/>
          <a:ext cx="533342" cy="0"/>
        </a:xfrm>
        <a:prstGeom xmlns:a="http://schemas.openxmlformats.org/drawingml/2006/main" prst="line">
          <a:avLst/>
        </a:prstGeom>
        <a:ln xmlns:a="http://schemas.openxmlformats.org/drawingml/2006/main" w="38100">
          <a:solidFill>
            <a:schemeClr val="tx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0.43835</cdr:x>
      <cdr:y>0.11535</cdr:y>
    </cdr:from>
    <cdr:to>
      <cdr:x>0.50227</cdr:x>
      <cdr:y>0.11535</cdr:y>
    </cdr:to>
    <cdr:cxnSp macro="">
      <cdr:nvCxnSpPr>
        <cdr:cNvPr id="8" name="Straight Connector 7" descr="This green broken line provides a projection for where the data is headed from the year 2010-2050 for adults ages 85+ years." title="Green broken line symbol "/>
        <cdr:cNvCxnSpPr/>
      </cdr:nvCxnSpPr>
      <cdr:spPr>
        <a:xfrm xmlns:a="http://schemas.openxmlformats.org/drawingml/2006/main">
          <a:off x="3657562" y="554910"/>
          <a:ext cx="533342" cy="0"/>
        </a:xfrm>
        <a:prstGeom xmlns:a="http://schemas.openxmlformats.org/drawingml/2006/main" prst="line">
          <a:avLst/>
        </a:prstGeom>
        <a:ln xmlns:a="http://schemas.openxmlformats.org/drawingml/2006/main" w="38100">
          <a:solidFill>
            <a:schemeClr val="accent3">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0.23288</cdr:x>
      <cdr:y>0.07378</cdr:y>
    </cdr:from>
    <cdr:to>
      <cdr:x>0.3516</cdr:x>
      <cdr:y>0.15055</cdr:y>
    </cdr:to>
    <cdr:sp macro="" textlink="">
      <cdr:nvSpPr>
        <cdr:cNvPr id="9" name="TextBox 1"/>
        <cdr:cNvSpPr txBox="1"/>
      </cdr:nvSpPr>
      <cdr:spPr>
        <a:xfrm xmlns:a="http://schemas.openxmlformats.org/drawingml/2006/main">
          <a:off x="1943100" y="354920"/>
          <a:ext cx="990588" cy="36932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Projected</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0.50685</cdr:x>
      <cdr:y>0.06749</cdr:y>
    </cdr:from>
    <cdr:to>
      <cdr:x>0.64156</cdr:x>
      <cdr:y>0.15162</cdr:y>
    </cdr:to>
    <cdr:sp macro="" textlink="">
      <cdr:nvSpPr>
        <cdr:cNvPr id="10" name="TextBox 1"/>
        <cdr:cNvSpPr txBox="1"/>
      </cdr:nvSpPr>
      <cdr:spPr>
        <a:xfrm xmlns:a="http://schemas.openxmlformats.org/drawingml/2006/main">
          <a:off x="4229100" y="324668"/>
          <a:ext cx="1124007" cy="404727"/>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Projected</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0.23288</cdr:x>
      <cdr:y>0.02408</cdr:y>
    </cdr:from>
    <cdr:to>
      <cdr:x>0.36758</cdr:x>
      <cdr:y>0.10821</cdr:y>
    </cdr:to>
    <cdr:sp macro="" textlink="">
      <cdr:nvSpPr>
        <cdr:cNvPr id="2" name="TextBox 1"/>
        <cdr:cNvSpPr txBox="1"/>
      </cdr:nvSpPr>
      <cdr:spPr>
        <a:xfrm xmlns:a="http://schemas.openxmlformats.org/drawingml/2006/main">
          <a:off x="1943100" y="115839"/>
          <a:ext cx="1123923" cy="4047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Age 65+</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0.51598</cdr:x>
      <cdr:y>0.02408</cdr:y>
    </cdr:from>
    <cdr:to>
      <cdr:x>0.65069</cdr:x>
      <cdr:y>0.10821</cdr:y>
    </cdr:to>
    <cdr:sp macro="" textlink="">
      <cdr:nvSpPr>
        <cdr:cNvPr id="3" name="TextBox 1"/>
        <cdr:cNvSpPr txBox="1"/>
      </cdr:nvSpPr>
      <cdr:spPr>
        <a:xfrm xmlns:a="http://schemas.openxmlformats.org/drawingml/2006/main">
          <a:off x="4305300" y="115839"/>
          <a:ext cx="1124007" cy="4047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Age 85+</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0.1639</cdr:x>
      <cdr:y>0.11535</cdr:y>
    </cdr:from>
    <cdr:to>
      <cdr:x>0.22782</cdr:x>
      <cdr:y>0.11535</cdr:y>
    </cdr:to>
    <cdr:cxnSp macro="">
      <cdr:nvCxnSpPr>
        <cdr:cNvPr id="5" name="Straight Connector 4" descr="This blue broken line provides a projection for where the data is headed from the year 2010-2050 for adults ages 65+ years." title="Blue broken line symbol"/>
        <cdr:cNvCxnSpPr/>
      </cdr:nvCxnSpPr>
      <cdr:spPr>
        <a:xfrm xmlns:a="http://schemas.openxmlformats.org/drawingml/2006/main">
          <a:off x="1367524" y="554910"/>
          <a:ext cx="533342" cy="0"/>
        </a:xfrm>
        <a:prstGeom xmlns:a="http://schemas.openxmlformats.org/drawingml/2006/main" prst="line">
          <a:avLst/>
        </a:prstGeom>
        <a:ln xmlns:a="http://schemas.openxmlformats.org/drawingml/2006/main" w="38100">
          <a:solidFill>
            <a:schemeClr val="tx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0.43835</cdr:x>
      <cdr:y>0.11535</cdr:y>
    </cdr:from>
    <cdr:to>
      <cdr:x>0.50227</cdr:x>
      <cdr:y>0.11535</cdr:y>
    </cdr:to>
    <cdr:cxnSp macro="">
      <cdr:nvCxnSpPr>
        <cdr:cNvPr id="8" name="Straight Connector 7" descr="This green broken line provides a projection for where the data is headed from the year 2010-2050 for adults ages 85+ years." title="Green broken line symbol "/>
        <cdr:cNvCxnSpPr/>
      </cdr:nvCxnSpPr>
      <cdr:spPr>
        <a:xfrm xmlns:a="http://schemas.openxmlformats.org/drawingml/2006/main">
          <a:off x="3657562" y="554910"/>
          <a:ext cx="533342" cy="0"/>
        </a:xfrm>
        <a:prstGeom xmlns:a="http://schemas.openxmlformats.org/drawingml/2006/main" prst="line">
          <a:avLst/>
        </a:prstGeom>
        <a:ln xmlns:a="http://schemas.openxmlformats.org/drawingml/2006/main" w="38100">
          <a:solidFill>
            <a:schemeClr val="accent3">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0.23288</cdr:x>
      <cdr:y>0.07378</cdr:y>
    </cdr:from>
    <cdr:to>
      <cdr:x>0.3516</cdr:x>
      <cdr:y>0.15055</cdr:y>
    </cdr:to>
    <cdr:sp macro="" textlink="">
      <cdr:nvSpPr>
        <cdr:cNvPr id="9" name="TextBox 1"/>
        <cdr:cNvSpPr txBox="1"/>
      </cdr:nvSpPr>
      <cdr:spPr>
        <a:xfrm xmlns:a="http://schemas.openxmlformats.org/drawingml/2006/main">
          <a:off x="1943100" y="354920"/>
          <a:ext cx="990588" cy="36932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Projected</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0.51598</cdr:x>
      <cdr:y>0.06749</cdr:y>
    </cdr:from>
    <cdr:to>
      <cdr:x>0.65069</cdr:x>
      <cdr:y>0.15162</cdr:y>
    </cdr:to>
    <cdr:sp macro="" textlink="">
      <cdr:nvSpPr>
        <cdr:cNvPr id="10" name="TextBox 1"/>
        <cdr:cNvSpPr txBox="1"/>
      </cdr:nvSpPr>
      <cdr:spPr>
        <a:xfrm xmlns:a="http://schemas.openxmlformats.org/drawingml/2006/main">
          <a:off x="4305300" y="324668"/>
          <a:ext cx="1124007" cy="404727"/>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Projected</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0.76147</cdr:x>
      <cdr:y>0.2</cdr:y>
    </cdr:from>
    <cdr:to>
      <cdr:x>1</cdr:x>
      <cdr:y>0.35556</cdr:y>
    </cdr:to>
    <cdr:sp macro="" textlink="">
      <cdr:nvSpPr>
        <cdr:cNvPr id="2" name="TextBox 1"/>
        <cdr:cNvSpPr txBox="1"/>
      </cdr:nvSpPr>
      <cdr:spPr>
        <a:xfrm xmlns:a="http://schemas.openxmlformats.org/drawingml/2006/main">
          <a:off x="6324600" y="685800"/>
          <a:ext cx="19812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dirty="0" smtClean="0">
              <a:latin typeface="Tahoma" panose="020B0604030504040204" pitchFamily="34" charset="0"/>
              <a:ea typeface="Tahoma" panose="020B0604030504040204" pitchFamily="34" charset="0"/>
              <a:cs typeface="Tahoma" panose="020B0604030504040204" pitchFamily="34" charset="0"/>
            </a:rPr>
            <a:t>Number of Chronic </a:t>
          </a:r>
        </a:p>
        <a:p xmlns:a="http://schemas.openxmlformats.org/drawingml/2006/main">
          <a:pPr algn="ctr"/>
          <a:r>
            <a:rPr lang="en-US" sz="1400" b="1" dirty="0" smtClean="0">
              <a:latin typeface="Tahoma" panose="020B0604030504040204" pitchFamily="34" charset="0"/>
              <a:ea typeface="Tahoma" panose="020B0604030504040204" pitchFamily="34" charset="0"/>
              <a:cs typeface="Tahoma" panose="020B0604030504040204" pitchFamily="34" charset="0"/>
            </a:rPr>
            <a:t>Conditions</a:t>
          </a:r>
          <a:endParaRPr lang="en-US" sz="1400" b="1"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0.26</cdr:x>
      <cdr:y>0.10683</cdr:y>
    </cdr:from>
    <cdr:to>
      <cdr:x>0.49048</cdr:x>
      <cdr:y>0.20452</cdr:y>
    </cdr:to>
    <cdr:sp macro="" textlink="">
      <cdr:nvSpPr>
        <cdr:cNvPr id="2" name="TextBox 1"/>
        <cdr:cNvSpPr txBox="1"/>
      </cdr:nvSpPr>
      <cdr:spPr>
        <a:xfrm xmlns:a="http://schemas.openxmlformats.org/drawingml/2006/main">
          <a:off x="2205237" y="583324"/>
          <a:ext cx="1954861" cy="533400"/>
        </a:xfrm>
        <a:prstGeom xmlns:a="http://schemas.openxmlformats.org/drawingml/2006/main" prst="rect">
          <a:avLst/>
        </a:prstGeom>
      </cdr:spPr>
      <cdr:txBody>
        <a:bodyPr xmlns:a="http://schemas.openxmlformats.org/drawingml/2006/main" wrap="square"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600" dirty="0" smtClean="0">
              <a:latin typeface="Tahoma" panose="020B0604030504040204" pitchFamily="34" charset="0"/>
              <a:ea typeface="Tahoma" panose="020B0604030504040204" pitchFamily="34" charset="0"/>
              <a:cs typeface="Tahoma" panose="020B0604030504040204" pitchFamily="34" charset="0"/>
            </a:rPr>
            <a:t>Alzheimer’s disease</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0.49792</cdr:x>
      <cdr:y>0.28826</cdr:y>
    </cdr:from>
    <cdr:to>
      <cdr:x>0.74487</cdr:x>
      <cdr:y>0.35027</cdr:y>
    </cdr:to>
    <cdr:sp macro="" textlink="">
      <cdr:nvSpPr>
        <cdr:cNvPr id="3" name="TextBox 8"/>
        <cdr:cNvSpPr txBox="1"/>
      </cdr:nvSpPr>
      <cdr:spPr>
        <a:xfrm xmlns:a="http://schemas.openxmlformats.org/drawingml/2006/main">
          <a:off x="4223219" y="1573924"/>
          <a:ext cx="2094554" cy="338582"/>
        </a:xfrm>
        <a:prstGeom xmlns:a="http://schemas.openxmlformats.org/drawingml/2006/main" prst="rect">
          <a:avLst/>
        </a:prstGeom>
        <a:noFill xmlns:a="http://schemas.openxmlformats.org/drawingml/2006/main"/>
      </cdr:spPr>
      <cdr:txBody>
        <a:bodyPr xmlns:a="http://schemas.openxmlformats.org/drawingml/2006/main" wrap="square"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1600" dirty="0" smtClean="0">
              <a:latin typeface="Tahoma" panose="020B0604030504040204" pitchFamily="34" charset="0"/>
              <a:ea typeface="Tahoma" panose="020B0604030504040204" pitchFamily="34" charset="0"/>
              <a:cs typeface="Tahoma" panose="020B0604030504040204" pitchFamily="34" charset="0"/>
            </a:rPr>
            <a:t>Diabetes</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cdr:x>
      <cdr:y>0.42472</cdr:y>
    </cdr:from>
    <cdr:to>
      <cdr:x>0.70581</cdr:x>
      <cdr:y>0.48673</cdr:y>
    </cdr:to>
    <cdr:sp macro="" textlink="">
      <cdr:nvSpPr>
        <cdr:cNvPr id="4" name="TextBox 8"/>
        <cdr:cNvSpPr txBox="1"/>
      </cdr:nvSpPr>
      <cdr:spPr>
        <a:xfrm xmlns:a="http://schemas.openxmlformats.org/drawingml/2006/main">
          <a:off x="4240847" y="2319047"/>
          <a:ext cx="1745618" cy="338554"/>
        </a:xfrm>
        <a:prstGeom xmlns:a="http://schemas.openxmlformats.org/drawingml/2006/main" prst="rect">
          <a:avLst/>
        </a:prstGeom>
        <a:noFill xmlns:a="http://schemas.openxmlformats.org/drawingml/2006/main"/>
      </cdr:spPr>
      <cdr:txBody>
        <a:bodyPr xmlns:a="http://schemas.openxmlformats.org/drawingml/2006/main" wrap="square"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Cancer</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cdr:x>
      <cdr:y>0.58133</cdr:y>
    </cdr:from>
    <cdr:to>
      <cdr:x>0.75144</cdr:x>
      <cdr:y>0.64333</cdr:y>
    </cdr:to>
    <cdr:sp macro="" textlink="">
      <cdr:nvSpPr>
        <cdr:cNvPr id="5" name="TextBox 6"/>
        <cdr:cNvSpPr txBox="1"/>
      </cdr:nvSpPr>
      <cdr:spPr>
        <a:xfrm xmlns:a="http://schemas.openxmlformats.org/drawingml/2006/main">
          <a:off x="4240847" y="3174124"/>
          <a:ext cx="2132636" cy="338554"/>
        </a:xfrm>
        <a:prstGeom xmlns:a="http://schemas.openxmlformats.org/drawingml/2006/main" prst="rect">
          <a:avLst/>
        </a:prstGeom>
        <a:noFill xmlns:a="http://schemas.openxmlformats.org/drawingml/2006/main"/>
      </cdr:spPr>
      <cdr:txBody>
        <a:bodyPr xmlns:a="http://schemas.openxmlformats.org/drawingml/2006/main" wrap="square"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Heart Disease</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cdr:x>
      <cdr:y>0.73484</cdr:y>
    </cdr:from>
    <cdr:to>
      <cdr:x>0.93239</cdr:x>
      <cdr:y>0.79685</cdr:y>
    </cdr:to>
    <cdr:sp macro="" textlink="">
      <cdr:nvSpPr>
        <cdr:cNvPr id="6" name="TextBox 10"/>
        <cdr:cNvSpPr txBox="1"/>
      </cdr:nvSpPr>
      <cdr:spPr>
        <a:xfrm xmlns:a="http://schemas.openxmlformats.org/drawingml/2006/main">
          <a:off x="4240847" y="4012324"/>
          <a:ext cx="3667400" cy="338554"/>
        </a:xfrm>
        <a:prstGeom xmlns:a="http://schemas.openxmlformats.org/drawingml/2006/main" prst="rect">
          <a:avLst/>
        </a:prstGeom>
        <a:noFill xmlns:a="http://schemas.openxmlformats.org/drawingml/2006/main"/>
      </cdr:spPr>
      <cdr:txBody>
        <a:bodyPr xmlns:a="http://schemas.openxmlformats.org/drawingml/2006/main" wrap="square"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Stroke</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0.40086</cdr:x>
      <cdr:y>0.69952</cdr:y>
    </cdr:from>
    <cdr:to>
      <cdr:x>0.45022</cdr:x>
      <cdr:y>0.78658</cdr:y>
    </cdr:to>
    <cdr:sp macro="" textlink="">
      <cdr:nvSpPr>
        <cdr:cNvPr id="2" name="TextBox 1"/>
        <cdr:cNvSpPr txBox="1"/>
      </cdr:nvSpPr>
      <cdr:spPr>
        <a:xfrm xmlns:a="http://schemas.openxmlformats.org/drawingml/2006/main">
          <a:off x="3527969" y="3464723"/>
          <a:ext cx="434431" cy="4312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smtClean="0"/>
            <a:t>*</a:t>
          </a:r>
          <a:endParaRPr lang="en-US" sz="2800" dirty="0"/>
        </a:p>
      </cdr:txBody>
    </cdr:sp>
  </cdr:relSizeAnchor>
</c:userShapes>
</file>

<file path=ppt/drawings/drawing6.xml><?xml version="1.0" encoding="utf-8"?>
<c:userShapes xmlns:c="http://schemas.openxmlformats.org/drawingml/2006/chart">
  <cdr:relSizeAnchor xmlns:cdr="http://schemas.openxmlformats.org/drawingml/2006/chartDrawing">
    <cdr:from>
      <cdr:x>0.36364</cdr:x>
      <cdr:y>0.69231</cdr:y>
    </cdr:from>
    <cdr:to>
      <cdr:x>0.42424</cdr:x>
      <cdr:y>0.78462</cdr:y>
    </cdr:to>
    <cdr:sp macro="" textlink="">
      <cdr:nvSpPr>
        <cdr:cNvPr id="2" name="TextBox 1"/>
        <cdr:cNvSpPr txBox="1"/>
      </cdr:nvSpPr>
      <cdr:spPr>
        <a:xfrm xmlns:a="http://schemas.openxmlformats.org/drawingml/2006/main">
          <a:off x="3200400" y="3429001"/>
          <a:ext cx="5334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smtClean="0"/>
            <a:t>*</a:t>
          </a:r>
          <a:endParaRPr lang="en-US" sz="3200" dirty="0"/>
        </a:p>
      </cdr:txBody>
    </cdr:sp>
  </cdr:relSizeAnchor>
</c:userShapes>
</file>

<file path=ppt/drawings/drawing7.xml><?xml version="1.0" encoding="utf-8"?>
<c:userShapes xmlns:c="http://schemas.openxmlformats.org/drawingml/2006/chart">
  <cdr:relSizeAnchor xmlns:cdr="http://schemas.openxmlformats.org/drawingml/2006/chartDrawing">
    <cdr:from>
      <cdr:x>0.73882</cdr:x>
      <cdr:y>0.0712</cdr:y>
    </cdr:from>
    <cdr:to>
      <cdr:x>0.75514</cdr:x>
      <cdr:y>0.09949</cdr:y>
    </cdr:to>
    <cdr:sp macro="" textlink="">
      <cdr:nvSpPr>
        <cdr:cNvPr id="5" name="Rectangle 4" descr="This symbol represents the 2007 data shown in the chart." title="Blue legend symbol"/>
        <cdr:cNvSpPr/>
      </cdr:nvSpPr>
      <cdr:spPr>
        <a:xfrm xmlns:a="http://schemas.openxmlformats.org/drawingml/2006/main">
          <a:off x="6897584" y="363526"/>
          <a:ext cx="152364" cy="144432"/>
        </a:xfrm>
        <a:prstGeom xmlns:a="http://schemas.openxmlformats.org/drawingml/2006/main" prst="rect">
          <a:avLst/>
        </a:prstGeom>
        <a:solidFill xmlns:a="http://schemas.openxmlformats.org/drawingml/2006/main">
          <a:schemeClr val="tx2">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0.86941</cdr:x>
      <cdr:y>0.06697</cdr:y>
    </cdr:from>
    <cdr:to>
      <cdr:x>0.88574</cdr:x>
      <cdr:y>0.09526</cdr:y>
    </cdr:to>
    <cdr:sp macro="" textlink="">
      <cdr:nvSpPr>
        <cdr:cNvPr id="6" name="Rectangle 5" descr="This symbol represents the 2011 data shown in the chart." title="Light blue legend symbol"/>
        <cdr:cNvSpPr/>
      </cdr:nvSpPr>
      <cdr:spPr>
        <a:xfrm xmlns:a="http://schemas.openxmlformats.org/drawingml/2006/main">
          <a:off x="8116784" y="341917"/>
          <a:ext cx="152457" cy="144432"/>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0.76738</cdr:x>
      <cdr:y>0.0526</cdr:y>
    </cdr:from>
    <cdr:to>
      <cdr:x>0.86533</cdr:x>
      <cdr:y>0.10917</cdr:y>
    </cdr:to>
    <cdr:sp macro="" textlink="">
      <cdr:nvSpPr>
        <cdr:cNvPr id="7" name="TextBox 6"/>
        <cdr:cNvSpPr txBox="1"/>
      </cdr:nvSpPr>
      <cdr:spPr>
        <a:xfrm xmlns:a="http://schemas.openxmlformats.org/drawingml/2006/main">
          <a:off x="7164254" y="268554"/>
          <a:ext cx="914459" cy="2888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2007</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0.90206</cdr:x>
      <cdr:y>0.0467</cdr:y>
    </cdr:from>
    <cdr:to>
      <cdr:x>0.96809</cdr:x>
      <cdr:y>0.11386</cdr:y>
    </cdr:to>
    <cdr:sp macro="" textlink="">
      <cdr:nvSpPr>
        <cdr:cNvPr id="8" name="TextBox 1"/>
        <cdr:cNvSpPr txBox="1"/>
      </cdr:nvSpPr>
      <cdr:spPr>
        <a:xfrm xmlns:a="http://schemas.openxmlformats.org/drawingml/2006/main">
          <a:off x="8421584" y="238424"/>
          <a:ext cx="616449"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2011</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325" tIns="45662" rIns="91325" bIns="4566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1925" y="0"/>
            <a:ext cx="3036888" cy="465138"/>
          </a:xfrm>
          <a:prstGeom prst="rect">
            <a:avLst/>
          </a:prstGeom>
        </p:spPr>
        <p:txBody>
          <a:bodyPr vert="horz" lIns="91325" tIns="45662" rIns="91325" bIns="45662" rtlCol="0"/>
          <a:lstStyle>
            <a:lvl1pPr algn="r" fontAlgn="auto">
              <a:spcBef>
                <a:spcPts val="0"/>
              </a:spcBef>
              <a:spcAft>
                <a:spcPts val="0"/>
              </a:spcAft>
              <a:defRPr sz="1200">
                <a:latin typeface="+mn-lt"/>
              </a:defRPr>
            </a:lvl1pPr>
          </a:lstStyle>
          <a:p>
            <a:pPr>
              <a:defRPr/>
            </a:pPr>
            <a:fld id="{B8EFD201-A4FD-4752-A420-DF1516DAC99A}" type="datetimeFigureOut">
              <a:rPr lang="en-US"/>
              <a:pPr>
                <a:defRPr/>
              </a:pPr>
              <a:t>6/17/2014</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1325" tIns="45662" rIns="91325" bIns="45662"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lIns="91325" tIns="45662" rIns="91325" bIns="45662" rtlCol="0" anchor="b"/>
          <a:lstStyle>
            <a:lvl1pPr algn="r" fontAlgn="auto">
              <a:spcBef>
                <a:spcPts val="0"/>
              </a:spcBef>
              <a:spcAft>
                <a:spcPts val="0"/>
              </a:spcAft>
              <a:defRPr sz="1200">
                <a:latin typeface="+mn-lt"/>
              </a:defRPr>
            </a:lvl1pPr>
          </a:lstStyle>
          <a:p>
            <a:pPr>
              <a:defRPr/>
            </a:pPr>
            <a:fld id="{0A6F6A72-51DC-447A-972B-9A734CC9E8E2}" type="slidenum">
              <a:rPr lang="en-US"/>
              <a:pPr>
                <a:defRPr/>
              </a:pPr>
              <a:t>‹#›</a:t>
            </a:fld>
            <a:endParaRPr lang="en-US" dirty="0"/>
          </a:p>
        </p:txBody>
      </p:sp>
    </p:spTree>
    <p:extLst>
      <p:ext uri="{BB962C8B-B14F-4D97-AF65-F5344CB8AC3E}">
        <p14:creationId xmlns:p14="http://schemas.microsoft.com/office/powerpoint/2010/main" val="376678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0" tIns="46585" rIns="93170" bIns="46585"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3170" tIns="46585" rIns="93170" bIns="46585" rtlCol="0"/>
          <a:lstStyle>
            <a:lvl1pPr algn="r" fontAlgn="auto">
              <a:spcBef>
                <a:spcPts val="0"/>
              </a:spcBef>
              <a:spcAft>
                <a:spcPts val="0"/>
              </a:spcAft>
              <a:defRPr sz="1200">
                <a:latin typeface="+mn-lt"/>
              </a:defRPr>
            </a:lvl1pPr>
          </a:lstStyle>
          <a:p>
            <a:pPr>
              <a:defRPr/>
            </a:pPr>
            <a:fld id="{65159214-0636-46C9-BE32-8B4F020D13A8}" type="datetimeFigureOut">
              <a:rPr lang="en-US"/>
              <a:pPr>
                <a:defRPr/>
              </a:pPr>
              <a:t>6/17/2014</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pPr lvl="0"/>
            <a:endParaRPr lang="en-US" noProof="0" dirty="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3170" tIns="46585" rIns="93170" bIns="4658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3038475" cy="465138"/>
          </a:xfrm>
          <a:prstGeom prst="rect">
            <a:avLst/>
          </a:prstGeom>
        </p:spPr>
        <p:txBody>
          <a:bodyPr vert="horz" lIns="93170" tIns="46585" rIns="93170" bIns="46585"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70" tIns="46585" rIns="93170" bIns="46585" rtlCol="0" anchor="b"/>
          <a:lstStyle>
            <a:lvl1pPr algn="r" fontAlgn="auto">
              <a:spcBef>
                <a:spcPts val="0"/>
              </a:spcBef>
              <a:spcAft>
                <a:spcPts val="0"/>
              </a:spcAft>
              <a:defRPr sz="1200">
                <a:latin typeface="+mn-lt"/>
              </a:defRPr>
            </a:lvl1pPr>
          </a:lstStyle>
          <a:p>
            <a:pPr>
              <a:defRPr/>
            </a:pPr>
            <a:fld id="{45F01CA2-976B-48D9-8990-041447674341}" type="slidenum">
              <a:rPr lang="en-US"/>
              <a:pPr>
                <a:defRPr/>
              </a:pPr>
              <a:t>‹#›</a:t>
            </a:fld>
            <a:endParaRPr lang="en-US" dirty="0"/>
          </a:p>
        </p:txBody>
      </p:sp>
    </p:spTree>
    <p:extLst>
      <p:ext uri="{BB962C8B-B14F-4D97-AF65-F5344CB8AC3E}">
        <p14:creationId xmlns:p14="http://schemas.microsoft.com/office/powerpoint/2010/main" val="28386851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791200" cy="4652010"/>
          </a:xfrm>
        </p:spPr>
        <p:txBody>
          <a:bodyPr/>
          <a:lstStyle/>
          <a:p>
            <a:pPr defTabSz="914308">
              <a:defRPr/>
            </a:pPr>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5713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422774"/>
          </a:xfrm>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90307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81347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98335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75568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dirty="0"/>
          </a:p>
        </p:txBody>
      </p:sp>
      <p:sp>
        <p:nvSpPr>
          <p:cNvPr id="4100" name="Slide Number Placeholder 3"/>
          <p:cNvSpPr>
            <a:spLocks noGrp="1"/>
          </p:cNvSpPr>
          <p:nvPr>
            <p:ph type="sldNum" sz="quarter" idx="5"/>
          </p:nvPr>
        </p:nvSpPr>
        <p:spPr>
          <a:extLst/>
        </p:spPr>
        <p:txBody>
          <a:bodyPr/>
          <a:lstStyle>
            <a:lvl1pPr eaLnBrk="0" hangingPunct="0">
              <a:defRPr>
                <a:solidFill>
                  <a:schemeClr val="tx1"/>
                </a:solidFill>
                <a:latin typeface="Arial" charset="0"/>
              </a:defRPr>
            </a:lvl1pPr>
            <a:lvl2pPr marL="764181" indent="-293915" eaLnBrk="0" hangingPunct="0">
              <a:defRPr>
                <a:solidFill>
                  <a:schemeClr val="tx1"/>
                </a:solidFill>
                <a:latin typeface="Arial" charset="0"/>
              </a:defRPr>
            </a:lvl2pPr>
            <a:lvl3pPr marL="1175662" indent="-235132" eaLnBrk="0" hangingPunct="0">
              <a:defRPr>
                <a:solidFill>
                  <a:schemeClr val="tx1"/>
                </a:solidFill>
                <a:latin typeface="Arial" charset="0"/>
              </a:defRPr>
            </a:lvl3pPr>
            <a:lvl4pPr marL="1645927" indent="-235132" eaLnBrk="0" hangingPunct="0">
              <a:defRPr>
                <a:solidFill>
                  <a:schemeClr val="tx1"/>
                </a:solidFill>
                <a:latin typeface="Arial" charset="0"/>
              </a:defRPr>
            </a:lvl4pPr>
            <a:lvl5pPr marL="2116191" indent="-235132" eaLnBrk="0" hangingPunct="0">
              <a:defRPr>
                <a:solidFill>
                  <a:schemeClr val="tx1"/>
                </a:solidFill>
                <a:latin typeface="Arial" charset="0"/>
              </a:defRPr>
            </a:lvl5pPr>
            <a:lvl6pPr marL="2586456" indent="-235132" eaLnBrk="0" fontAlgn="base" hangingPunct="0">
              <a:spcBef>
                <a:spcPct val="0"/>
              </a:spcBef>
              <a:spcAft>
                <a:spcPct val="0"/>
              </a:spcAft>
              <a:defRPr>
                <a:solidFill>
                  <a:schemeClr val="tx1"/>
                </a:solidFill>
                <a:latin typeface="Arial" charset="0"/>
              </a:defRPr>
            </a:lvl6pPr>
            <a:lvl7pPr marL="3056721" indent="-235132" eaLnBrk="0" fontAlgn="base" hangingPunct="0">
              <a:spcBef>
                <a:spcPct val="0"/>
              </a:spcBef>
              <a:spcAft>
                <a:spcPct val="0"/>
              </a:spcAft>
              <a:defRPr>
                <a:solidFill>
                  <a:schemeClr val="tx1"/>
                </a:solidFill>
                <a:latin typeface="Arial" charset="0"/>
              </a:defRPr>
            </a:lvl7pPr>
            <a:lvl8pPr marL="3526986" indent="-235132" eaLnBrk="0" fontAlgn="base" hangingPunct="0">
              <a:spcBef>
                <a:spcPct val="0"/>
              </a:spcBef>
              <a:spcAft>
                <a:spcPct val="0"/>
              </a:spcAft>
              <a:defRPr>
                <a:solidFill>
                  <a:schemeClr val="tx1"/>
                </a:solidFill>
                <a:latin typeface="Arial" charset="0"/>
              </a:defRPr>
            </a:lvl8pPr>
            <a:lvl9pPr marL="3997250" indent="-235132" eaLnBrk="0" fontAlgn="base" hangingPunct="0">
              <a:spcBef>
                <a:spcPct val="0"/>
              </a:spcBef>
              <a:spcAft>
                <a:spcPct val="0"/>
              </a:spcAft>
              <a:defRPr>
                <a:solidFill>
                  <a:schemeClr val="tx1"/>
                </a:solidFill>
                <a:latin typeface="Arial" charset="0"/>
              </a:defRPr>
            </a:lvl9pPr>
          </a:lstStyle>
          <a:p>
            <a:pPr eaLnBrk="1" hangingPunct="1">
              <a:defRPr/>
            </a:pPr>
            <a:fld id="{4CD5FB4C-8A53-4EBB-B8E3-68DEBB3EDE3F}" type="slidenum">
              <a:rPr lang="en-US" smtClean="0">
                <a:solidFill>
                  <a:prstClr val="black"/>
                </a:solidFill>
                <a:latin typeface="Calibri" pitchFamily="34" charset="0"/>
              </a:rPr>
              <a:pPr eaLnBrk="1" hangingPunct="1">
                <a:defRPr/>
              </a:pPr>
              <a:t>15</a:t>
            </a:fld>
            <a:endParaRPr lang="en-US" dirty="0" smtClean="0">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062CF4-0E46-494A-9B27-0C5870638DB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7883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indent="-285750" algn="l" defTabSz="91435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14350">
              <a:buFont typeface="Arial" panose="020B0604020202020204" pitchFamily="34" charset="0"/>
              <a:buNone/>
              <a:defRP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solidFill>
                  <a:prstClr val="black"/>
                </a:solidFill>
              </a:rPr>
              <a:pPr fontAlgn="base">
                <a:spcBef>
                  <a:spcPct val="0"/>
                </a:spcBef>
                <a:spcAft>
                  <a:spcPct val="0"/>
                </a:spcAft>
                <a:defRPr/>
              </a:pPr>
              <a:t>2</a:t>
            </a:fld>
            <a:endParaRPr lang="en-US" dirty="0"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defTabSz="914350">
              <a:buFont typeface="Arial" panose="020B0604020202020204" pitchFamily="34" charset="0"/>
              <a:buChar char="•"/>
              <a:defRP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422774"/>
          </a:xfrm>
        </p:spPr>
        <p:txBody>
          <a:bodyPr>
            <a:noAutofit/>
          </a:bodyPr>
          <a:lstStyle/>
          <a:p>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14350">
              <a:buFont typeface="Arial" panose="020B0604020202020204" pitchFamily="34" charset="0"/>
              <a:buNone/>
              <a:defRP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498974"/>
          </a:xfrm>
        </p:spPr>
        <p:txBody>
          <a:bodyPr>
            <a:normAutofit lnSpcReduction="10000"/>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346574"/>
          </a:xfrm>
        </p:spPr>
        <p:txBody>
          <a:bodyPr>
            <a:noAutofit/>
          </a:bodyPr>
          <a:lstStyle/>
          <a:p>
            <a:endParaRPr lang="en-US" dirty="0"/>
          </a:p>
        </p:txBody>
      </p:sp>
    </p:spTree>
    <p:extLst>
      <p:ext uri="{BB962C8B-B14F-4D97-AF65-F5344CB8AC3E}">
        <p14:creationId xmlns:p14="http://schemas.microsoft.com/office/powerpoint/2010/main" val="1138858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099190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09919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6/17/2014</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099190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D528B-5A86-4AF2-837F-3088FA26F8A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23664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5544B825-24F0-4F23-918D-46D174B979DA}" type="slidenum">
              <a:rPr lang="en-US">
                <a:solidFill>
                  <a:prstClr val="black"/>
                </a:solidFill>
              </a:rPr>
              <a:pPr>
                <a:defRPr/>
              </a:pPr>
              <a:t>33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33DA6602-22A0-4E15-9BD2-3F85A5028681}" type="slidenum">
              <a:rPr lang="en-US">
                <a:solidFill>
                  <a:prstClr val="black"/>
                </a:solidFill>
              </a:rPr>
              <a:pPr>
                <a:defRPr/>
              </a:pPr>
              <a:t>34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33DA6602-22A0-4E15-9BD2-3F85A5028681}" type="slidenum">
              <a:rPr lang="en-US">
                <a:solidFill>
                  <a:prstClr val="black"/>
                </a:solidFill>
              </a:rPr>
              <a:pPr>
                <a:defRPr/>
              </a:pPr>
              <a:t>35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D528B-5A86-4AF2-837F-3088FA26F8A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343951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D528B-5A86-4AF2-837F-3088FA26F8A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2807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281113" y="423863"/>
            <a:ext cx="4592637" cy="3446462"/>
          </a:xfrm>
          <a:ln>
            <a:solidFill>
              <a:srgbClr val="000000"/>
            </a:solidFill>
            <a:miter lim="800000"/>
            <a:headEnd/>
            <a:tailEnd/>
          </a:ln>
        </p:spPr>
      </p:sp>
      <p:sp>
        <p:nvSpPr>
          <p:cNvPr id="19459" name="Slide Number Placeholder 3"/>
          <p:cNvSpPr txBox="1">
            <a:spLocks noGrp="1"/>
          </p:cNvSpPr>
          <p:nvPr/>
        </p:nvSpPr>
        <p:spPr bwMode="auto">
          <a:xfrm>
            <a:off x="3883212" y="8614137"/>
            <a:ext cx="2973979" cy="45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92" tIns="48096" rIns="96192" bIns="48096" anchor="b"/>
          <a:lstStyle>
            <a:lvl1pPr defTabSz="1050925" eaLnBrk="0" hangingPunct="0">
              <a:defRPr sz="2500">
                <a:solidFill>
                  <a:schemeClr val="bg1"/>
                </a:solidFill>
                <a:latin typeface="Arial" charset="0"/>
                <a:ea typeface="ＭＳ Ｐゴシック" charset="-128"/>
              </a:defRPr>
            </a:lvl1pPr>
            <a:lvl2pPr defTabSz="1050925" eaLnBrk="0" hangingPunct="0">
              <a:defRPr sz="2500">
                <a:solidFill>
                  <a:schemeClr val="bg1"/>
                </a:solidFill>
                <a:latin typeface="Arial" charset="0"/>
                <a:ea typeface="ＭＳ Ｐゴシック" charset="-128"/>
              </a:defRPr>
            </a:lvl2pPr>
            <a:lvl3pPr defTabSz="1050925" eaLnBrk="0" hangingPunct="0">
              <a:defRPr sz="2500">
                <a:solidFill>
                  <a:schemeClr val="bg1"/>
                </a:solidFill>
                <a:latin typeface="Arial" charset="0"/>
                <a:ea typeface="ＭＳ Ｐゴシック" charset="-128"/>
              </a:defRPr>
            </a:lvl3pPr>
            <a:lvl4pPr defTabSz="1050925" eaLnBrk="0" hangingPunct="0">
              <a:defRPr sz="2500">
                <a:solidFill>
                  <a:schemeClr val="bg1"/>
                </a:solidFill>
                <a:latin typeface="Arial" charset="0"/>
                <a:ea typeface="ＭＳ Ｐゴシック" charset="-128"/>
              </a:defRPr>
            </a:lvl4pPr>
            <a:lvl5pPr defTabSz="1050925" eaLnBrk="0" hangingPunct="0">
              <a:defRPr sz="2500">
                <a:solidFill>
                  <a:schemeClr val="bg1"/>
                </a:solidFill>
                <a:latin typeface="Arial" charset="0"/>
                <a:ea typeface="ＭＳ Ｐゴシック" charset="-128"/>
              </a:defRPr>
            </a:lvl5pPr>
            <a:lvl6pPr marL="2513013" indent="-227013" defTabSz="1050925" eaLnBrk="0" fontAlgn="base" hangingPunct="0">
              <a:spcBef>
                <a:spcPct val="0"/>
              </a:spcBef>
              <a:spcAft>
                <a:spcPct val="0"/>
              </a:spcAft>
              <a:buClr>
                <a:srgbClr val="000000"/>
              </a:buClr>
              <a:buSzPct val="100000"/>
              <a:buFont typeface="Times New Roman" pitchFamily="16" charset="0"/>
              <a:defRPr sz="2500">
                <a:solidFill>
                  <a:schemeClr val="bg1"/>
                </a:solidFill>
                <a:latin typeface="Arial" charset="0"/>
                <a:ea typeface="ＭＳ Ｐゴシック" charset="-128"/>
              </a:defRPr>
            </a:lvl6pPr>
            <a:lvl7pPr marL="2970213" indent="-227013" defTabSz="1050925" eaLnBrk="0" fontAlgn="base" hangingPunct="0">
              <a:spcBef>
                <a:spcPct val="0"/>
              </a:spcBef>
              <a:spcAft>
                <a:spcPct val="0"/>
              </a:spcAft>
              <a:buClr>
                <a:srgbClr val="000000"/>
              </a:buClr>
              <a:buSzPct val="100000"/>
              <a:buFont typeface="Times New Roman" pitchFamily="16" charset="0"/>
              <a:defRPr sz="2500">
                <a:solidFill>
                  <a:schemeClr val="bg1"/>
                </a:solidFill>
                <a:latin typeface="Arial" charset="0"/>
                <a:ea typeface="ＭＳ Ｐゴシック" charset="-128"/>
              </a:defRPr>
            </a:lvl7pPr>
            <a:lvl8pPr marL="3427413" indent="-227013" defTabSz="1050925" eaLnBrk="0" fontAlgn="base" hangingPunct="0">
              <a:spcBef>
                <a:spcPct val="0"/>
              </a:spcBef>
              <a:spcAft>
                <a:spcPct val="0"/>
              </a:spcAft>
              <a:buClr>
                <a:srgbClr val="000000"/>
              </a:buClr>
              <a:buSzPct val="100000"/>
              <a:buFont typeface="Times New Roman" pitchFamily="16" charset="0"/>
              <a:defRPr sz="2500">
                <a:solidFill>
                  <a:schemeClr val="bg1"/>
                </a:solidFill>
                <a:latin typeface="Arial" charset="0"/>
                <a:ea typeface="ＭＳ Ｐゴシック" charset="-128"/>
              </a:defRPr>
            </a:lvl8pPr>
            <a:lvl9pPr marL="3884613" indent="-227013" defTabSz="1050925" eaLnBrk="0" fontAlgn="base" hangingPunct="0">
              <a:spcBef>
                <a:spcPct val="0"/>
              </a:spcBef>
              <a:spcAft>
                <a:spcPct val="0"/>
              </a:spcAft>
              <a:buClr>
                <a:srgbClr val="000000"/>
              </a:buClr>
              <a:buSzPct val="100000"/>
              <a:buFont typeface="Times New Roman" pitchFamily="16" charset="0"/>
              <a:defRPr sz="2500">
                <a:solidFill>
                  <a:schemeClr val="bg1"/>
                </a:solidFill>
                <a:latin typeface="Arial" charset="0"/>
                <a:ea typeface="ＭＳ Ｐゴシック" charset="-128"/>
              </a:defRPr>
            </a:lvl9pPr>
          </a:lstStyle>
          <a:p>
            <a:pPr algn="r" eaLnBrk="1" hangingPunct="1"/>
            <a:fld id="{34729556-5F1D-4967-B15A-CAF9B00F20CE}" type="slidenum">
              <a:rPr lang="en-US" altLang="en-US" sz="1200">
                <a:solidFill>
                  <a:prstClr val="white"/>
                </a:solidFill>
              </a:rPr>
              <a:pPr algn="r" eaLnBrk="1" hangingPunct="1"/>
              <a:t>38</a:t>
            </a:fld>
            <a:endParaRPr lang="en-US" altLang="en-US" sz="1200">
              <a:solidFill>
                <a:prstClr val="white"/>
              </a:solidFill>
            </a:endParaRPr>
          </a:p>
        </p:txBody>
      </p:sp>
      <p:sp>
        <p:nvSpPr>
          <p:cNvPr id="19460" name="Rectangle 6"/>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a:spcBef>
                <a:spcPct val="0"/>
              </a:spcBef>
            </a:pP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701040" y="4418856"/>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Slide Number Placeholder 3"/>
          <p:cNvSpPr>
            <a:spLocks noGrp="1"/>
          </p:cNvSpPr>
          <p:nvPr>
            <p:ph type="sldNum" sz="quarter" idx="5"/>
          </p:nvPr>
        </p:nvSpPr>
        <p:spPr/>
        <p:txBody>
          <a:bodyPr/>
          <a:lstStyle/>
          <a:p>
            <a:pPr>
              <a:defRPr/>
            </a:pPr>
            <a:fld id="{B9A22F22-F9FF-4B84-8D7E-14780D280780}" type="slidenum">
              <a:rPr lang="en-US" smtClean="0">
                <a:solidFill>
                  <a:prstClr val="black"/>
                </a:solidFill>
              </a:rPr>
              <a:pPr>
                <a:defRPr/>
              </a:pPr>
              <a:t>39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p>
            <a:pPr>
              <a:defRPr/>
            </a:pPr>
            <a:fld id="{462441DB-B030-4543-8B93-E64A1CDCCAEB}" type="slidenum">
              <a:rPr lang="en-US" smtClean="0">
                <a:solidFill>
                  <a:prstClr val="black"/>
                </a:solidFill>
              </a:rPr>
              <a:pPr>
                <a:defRPr/>
              </a:pPr>
              <a:t>40</a:t>
            </a:fld>
            <a:endParaRPr lang="en-US" smtClean="0">
              <a:solidFill>
                <a:prstClr val="black"/>
              </a:solidFill>
            </a:endParaRPr>
          </a:p>
        </p:txBody>
      </p:sp>
      <p:sp>
        <p:nvSpPr>
          <p:cNvPr id="50179" name="Rectangle 2"/>
          <p:cNvSpPr>
            <a:spLocks noGrp="1" noRot="1" noChangeAspect="1" noChangeArrowheads="1" noTextEdit="1"/>
          </p:cNvSpPr>
          <p:nvPr>
            <p:ph type="sldImg"/>
          </p:nvPr>
        </p:nvSpPr>
        <p:spPr bwMode="auto">
          <a:xfrm>
            <a:off x="1190625" y="704850"/>
            <a:ext cx="4629150" cy="3471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935355" y="4415078"/>
            <a:ext cx="5139692" cy="41835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8F238-8D85-4FF6-925A-2EB3ECD3E6E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009914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2827574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18435"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DB9868C-FE11-45E1-9687-840B4BB12357}" type="slidenum">
              <a:rPr lang="en-US" smtClean="0">
                <a:solidFill>
                  <a:prstClr val="black"/>
                </a:solidFill>
              </a:rPr>
              <a:pPr>
                <a:defRPr/>
              </a:pPr>
              <a:t>43</a:t>
            </a:fld>
            <a:endParaRPr lang="en-US" smtClean="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791200" cy="4652010"/>
          </a:xfrm>
        </p:spPr>
        <p:txBody>
          <a:bodyPr/>
          <a:lstStyle/>
          <a:p>
            <a:pPr defTabSz="914308">
              <a:defRPr/>
            </a:pPr>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571345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571D5C-0670-41C8-B435-462087EB516B}" type="slidenum">
              <a:rPr lang="en-US" smtClean="0">
                <a:solidFill>
                  <a:prstClr val="black"/>
                </a:solidFill>
              </a:rPr>
              <a:pPr>
                <a:defRPr/>
              </a:pPr>
              <a:t>54</a:t>
            </a:fld>
            <a:endParaRPr lang="en-US" dirty="0" smtClean="0">
              <a:solidFill>
                <a:prstClr val="black"/>
              </a:solidFill>
            </a:endParaRPr>
          </a:p>
        </p:txBody>
      </p:sp>
    </p:spTree>
    <p:extLst>
      <p:ext uri="{BB962C8B-B14F-4D97-AF65-F5344CB8AC3E}">
        <p14:creationId xmlns:p14="http://schemas.microsoft.com/office/powerpoint/2010/main" val="2217025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21715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645025" cy="3484563"/>
          </a:xfrm>
        </p:spPr>
      </p:sp>
      <p:sp>
        <p:nvSpPr>
          <p:cNvPr id="3" name="Notes Placeholder 2"/>
          <p:cNvSpPr>
            <a:spLocks noGrp="1"/>
          </p:cNvSpPr>
          <p:nvPr>
            <p:ph type="body" idx="1"/>
          </p:nvPr>
        </p:nvSpPr>
        <p:spPr/>
        <p:txBody>
          <a:bodyPr>
            <a:normAutofit/>
          </a:bodyPr>
          <a:lstStyle/>
          <a:p>
            <a:pPr marL="0" indent="0" defTabSz="341313">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984584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28107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0"/>
            <a:ext cx="5608320" cy="4343400"/>
          </a:xfrm>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335649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124476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08825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811533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6667182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430992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863187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316892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67</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68</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69</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7</a:t>
            </a:fld>
            <a:endParaRPr lang="en-US" dirty="0" smtClean="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75</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76</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77</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78</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79</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80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81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6DF62A-677D-4AF0-8EB6-DF24E153F3BC}" type="slidenum">
              <a:rPr lang="en-US" smtClean="0">
                <a:solidFill>
                  <a:prstClr val="black"/>
                </a:solidFill>
              </a:rPr>
              <a:pPr>
                <a:defRPr/>
              </a:pPr>
              <a:t>82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512DD61F-439A-43EE-BEB8-4025473422C9}" type="datetime1">
              <a:rPr lang="en-US" smtClean="0">
                <a:solidFill>
                  <a:prstClr val="black"/>
                </a:solidFill>
              </a:rPr>
              <a:pPr>
                <a:defRPr/>
              </a:pPr>
              <a:t>6/17/2014</a:t>
            </a:fld>
            <a:endParaRPr lang="en-US" dirty="0"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571D5C-0670-41C8-B435-462087EB516B}" type="slidenum">
              <a:rPr lang="en-US" smtClean="0">
                <a:solidFill>
                  <a:prstClr val="black"/>
                </a:solidFill>
              </a:rPr>
              <a:pPr>
                <a:defRPr/>
              </a:pPr>
              <a:t>83</a:t>
            </a:fld>
            <a:endParaRPr lang="en-US" dirty="0" smtClean="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410484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FA5EDE4-2C2B-464A-9EE0-4F01D2A33A02}" type="slidenum">
              <a:rPr lang="en-US">
                <a:solidFill>
                  <a:prstClr val="black"/>
                </a:solidFill>
                <a:ea typeface="ＭＳ Ｐゴシック" pitchFamily="34" charset="-128"/>
              </a:rPr>
              <a:pPr/>
              <a:t>85</a:t>
            </a:fld>
            <a:endParaRPr lang="en-US" dirty="0">
              <a:solidFill>
                <a:prstClr val="black"/>
              </a:solidFill>
              <a:ea typeface="ＭＳ Ｐゴシック" pitchFamily="34" charset="-128"/>
            </a:endParaRPr>
          </a:p>
        </p:txBody>
      </p:sp>
      <p:sp>
        <p:nvSpPr>
          <p:cNvPr id="95235" name="Slide Image Placeholder 1"/>
          <p:cNvSpPr>
            <a:spLocks noGrp="1" noRot="1" noChangeAspect="1" noTextEdit="1"/>
          </p:cNvSpPr>
          <p:nvPr>
            <p:ph type="sldImg"/>
          </p:nvPr>
        </p:nvSpPr>
        <p:spPr bwMode="auto">
          <a:noFill/>
          <a:ln>
            <a:solidFill>
              <a:srgbClr val="000000"/>
            </a:solidFill>
            <a:miter lim="800000"/>
            <a:headEnd/>
            <a:tailEnd/>
          </a:ln>
        </p:spPr>
      </p:sp>
      <p:sp>
        <p:nvSpPr>
          <p:cNvPr id="95236" name="Notes Placeholder 2"/>
          <p:cNvSpPr>
            <a:spLocks noGrp="1"/>
          </p:cNvSpPr>
          <p:nvPr>
            <p:ph type="body" idx="1"/>
          </p:nvPr>
        </p:nvSpPr>
        <p:spPr bwMode="auto">
          <a:noFill/>
        </p:spPr>
        <p:txBody>
          <a:bodyPr wrap="square" numCol="1" anchor="t" anchorCtr="0" compatLnSpc="1">
            <a:prstTxWarp prst="textNoShape">
              <a:avLst/>
            </a:prstTxWarp>
          </a:bodyPr>
          <a:lstStyle/>
          <a:p>
            <a:pPr defTabSz="905611"/>
            <a:endParaRPr lang="en-US" dirty="0"/>
          </a:p>
        </p:txBody>
      </p:sp>
      <p:sp>
        <p:nvSpPr>
          <p:cNvPr id="95237" name="Slide Number Placeholder 3"/>
          <p:cNvSpPr txBox="1">
            <a:spLocks noGrp="1"/>
          </p:cNvSpPr>
          <p:nvPr/>
        </p:nvSpPr>
        <p:spPr bwMode="auto">
          <a:xfrm>
            <a:off x="3971295" y="8830153"/>
            <a:ext cx="3037523" cy="464662"/>
          </a:xfrm>
          <a:prstGeom prst="rect">
            <a:avLst/>
          </a:prstGeom>
          <a:noFill/>
          <a:ln w="9525">
            <a:noFill/>
            <a:miter lim="800000"/>
            <a:headEnd/>
            <a:tailEnd/>
          </a:ln>
        </p:spPr>
        <p:txBody>
          <a:bodyPr lIns="92103" tIns="46050" rIns="92103" bIns="46050" anchor="b"/>
          <a:lstStyle/>
          <a:p>
            <a:pPr algn="r" fontAlgn="auto">
              <a:spcBef>
                <a:spcPts val="0"/>
              </a:spcBef>
              <a:spcAft>
                <a:spcPts val="0"/>
              </a:spcAft>
            </a:pPr>
            <a:fld id="{7DC87A79-393D-44D5-A0F2-84FC799056C6}" type="slidenum">
              <a:rPr lang="en-US" sz="1200">
                <a:solidFill>
                  <a:prstClr val="black"/>
                </a:solidFill>
                <a:latin typeface="Times New Roman" pitchFamily="18" charset="0"/>
              </a:rPr>
              <a:pPr algn="r" fontAlgn="auto">
                <a:spcBef>
                  <a:spcPts val="0"/>
                </a:spcBef>
                <a:spcAft>
                  <a:spcPts val="0"/>
                </a:spcAft>
              </a:pPr>
              <a:t>85</a:t>
            </a:fld>
            <a:endParaRPr lang="en-US" sz="1200" dirty="0">
              <a:solidFill>
                <a:prstClr val="black"/>
              </a:solidFill>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4104846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5921035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FC2EB6C-5AFA-4749-883B-D9716F27D1D9}" type="slidenum">
              <a:rPr lang="en-US" smtClean="0">
                <a:solidFill>
                  <a:srgbClr val="000000"/>
                </a:solidFill>
              </a:rPr>
              <a:pPr>
                <a:defRPr/>
              </a:pPr>
              <a:t>88</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1926" y="8829679"/>
            <a:ext cx="30368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2" tIns="45932" rIns="91862" bIns="4593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3022CF3-1D8A-4D87-BAD9-54583893A211}" type="slidenum">
              <a:rPr lang="en-US" sz="1200" b="1">
                <a:solidFill>
                  <a:srgbClr val="000000"/>
                </a:solidFill>
                <a:latin typeface="Times New Roman" pitchFamily="18" charset="0"/>
              </a:rPr>
              <a:pPr algn="r" eaLnBrk="1" hangingPunct="1"/>
              <a:t>88</a:t>
            </a:fld>
            <a:endParaRPr lang="en-US" sz="1200" b="1" dirty="0">
              <a:solidFill>
                <a:srgbClr val="000000"/>
              </a:solidFill>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AC5F70-A2BC-409C-BD3D-4CB1ED26AC9F}" type="slidenum">
              <a:rPr lang="en-US" smtClean="0">
                <a:solidFill>
                  <a:prstClr val="black"/>
                </a:solidFill>
              </a:rPr>
              <a:pPr>
                <a:defRPr/>
              </a:pPr>
              <a:t>89</a:t>
            </a:fld>
            <a:endParaRPr lang="en-US" dirty="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96549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2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3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7167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56592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647042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719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9832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auto">
              <a:spcBef>
                <a:spcPts val="0"/>
              </a:spcBef>
              <a:spcAft>
                <a:spcPts val="0"/>
              </a:spcAft>
              <a:defRPr/>
            </a:pPr>
            <a:fld id="{BC6CA6BD-6CA4-4825-8359-CBEA62F9FC2E}" type="slidenum">
              <a:rPr lang="en-US">
                <a:solidFill>
                  <a:srgbClr val="000000"/>
                </a:solidFill>
                <a:latin typeface="Georgia"/>
              </a:rPr>
              <a:pPr fontAlgn="auto">
                <a:spcBef>
                  <a:spcPts val="0"/>
                </a:spcBef>
                <a:spcAft>
                  <a:spcPts val="0"/>
                </a:spcAft>
                <a:defRPr/>
              </a:pPr>
              <a:t>‹#›</a:t>
            </a:fld>
            <a:endParaRPr lang="en-US" dirty="0">
              <a:solidFill>
                <a:srgbClr val="000000"/>
              </a:solidFill>
              <a:latin typeface="Georgia"/>
            </a:endParaRPr>
          </a:p>
        </p:txBody>
      </p:sp>
    </p:spTree>
    <p:extLst>
      <p:ext uri="{BB962C8B-B14F-4D97-AF65-F5344CB8AC3E}">
        <p14:creationId xmlns:p14="http://schemas.microsoft.com/office/powerpoint/2010/main" val="208019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425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7928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170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45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48890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65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8007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535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7909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162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89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6149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4" name="Picture 21" descr="HP2020 Map_PP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5113" y="2160588"/>
            <a:ext cx="60690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HP2020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Document Logo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6019800"/>
            <a:ext cx="14779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9294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5124672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415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328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115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6778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7310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2025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4651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0479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17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919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24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6757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178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6001"/>
            <a:ext cx="1055818" cy="562131"/>
          </a:xfrm>
          <a:prstGeom prst="rect">
            <a:avLst/>
          </a:prstGeom>
        </p:spPr>
      </p:pic>
      <p:sp>
        <p:nvSpPr>
          <p:cNvPr id="9" name="Text Placeholder 6"/>
          <p:cNvSpPr>
            <a:spLocks noGrp="1"/>
          </p:cNvSpPr>
          <p:nvPr>
            <p:ph type="body" sz="quarter" idx="15" hasCustomPrompt="1"/>
          </p:nvPr>
        </p:nvSpPr>
        <p:spPr>
          <a:xfrm>
            <a:off x="0" y="5423158"/>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8" y="6301343"/>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703660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8527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6499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6278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153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once to edit Master title style</a:t>
            </a:r>
            <a:endParaRPr lang="en-US" dirty="0"/>
          </a:p>
        </p:txBody>
      </p:sp>
    </p:spTree>
    <p:extLst>
      <p:ext uri="{BB962C8B-B14F-4D97-AF65-F5344CB8AC3E}">
        <p14:creationId xmlns:p14="http://schemas.microsoft.com/office/powerpoint/2010/main" val="3345031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44084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202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79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3834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740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7976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3076663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7216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070032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58896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pPr fontAlgn="auto">
              <a:spcBef>
                <a:spcPts val="0"/>
              </a:spcBef>
              <a:spcAft>
                <a:spcPts val="0"/>
              </a:spcAft>
            </a:pPr>
            <a:fld id="{F8ECAD15-DF40-4D57-8D99-2197AD37FB1A}" type="slidenum">
              <a:rPr lang="en-US" smtClean="0">
                <a:solidFill>
                  <a:srgbClr val="000000"/>
                </a:solidFill>
                <a:latin typeface="Georgia"/>
              </a:rPr>
              <a:pPr fontAlgn="auto">
                <a:spcBef>
                  <a:spcPts val="0"/>
                </a:spcBef>
                <a:spcAft>
                  <a:spcPts val="0"/>
                </a:spcAft>
              </a:pPr>
              <a:t>‹#›</a:t>
            </a:fld>
            <a:endParaRPr lang="en-US">
              <a:solidFill>
                <a:srgbClr val="000000"/>
              </a:solidFill>
              <a:latin typeface="Georgia"/>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43915048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9308962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7" name="Title 6"/>
          <p:cNvSpPr>
            <a:spLocks noGrp="1"/>
          </p:cNvSpPr>
          <p:nvPr>
            <p:ph type="title"/>
          </p:nvPr>
        </p:nvSpPr>
        <p:spPr>
          <a:xfrm>
            <a:off x="123825" y="457200"/>
            <a:ext cx="8897938" cy="1600200"/>
          </a:xfrm>
        </p:spPr>
        <p:txBody>
          <a:bodyPr>
            <a:normAutofit/>
          </a:bodyPr>
          <a:lstStyle>
            <a:lvl1pPr>
              <a:defRPr sz="3600" b="1">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20913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7933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2028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3099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srgbClr val="000000"/>
              </a:solidFill>
              <a:latin typeface="Georgi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92456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auto">
              <a:spcBef>
                <a:spcPts val="0"/>
              </a:spcBef>
              <a:spcAft>
                <a:spcPts val="0"/>
              </a:spcAft>
              <a:defRPr/>
            </a:pPr>
            <a:fld id="{BC6CA6BD-6CA4-4825-8359-CBEA62F9FC2E}" type="slidenum">
              <a:rPr lang="en-US">
                <a:solidFill>
                  <a:srgbClr val="000000"/>
                </a:solidFill>
                <a:latin typeface="Georgia"/>
              </a:rPr>
              <a:pPr fontAlgn="auto">
                <a:spcBef>
                  <a:spcPts val="0"/>
                </a:spcBef>
                <a:spcAft>
                  <a:spcPts val="0"/>
                </a:spcAft>
                <a:defRPr/>
              </a:pPr>
              <a:t>‹#›</a:t>
            </a:fld>
            <a:endParaRPr lang="en-US" dirty="0">
              <a:solidFill>
                <a:srgbClr val="000000"/>
              </a:solidFill>
              <a:latin typeface="Georgia"/>
            </a:endParaRPr>
          </a:p>
        </p:txBody>
      </p:sp>
    </p:spTree>
    <p:extLst>
      <p:ext uri="{BB962C8B-B14F-4D97-AF65-F5344CB8AC3E}">
        <p14:creationId xmlns:p14="http://schemas.microsoft.com/office/powerpoint/2010/main" val="3682460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1055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50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6804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6166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158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42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9007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9840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80598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5681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4858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729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89481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50344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616289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61136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dirty="0">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3836375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532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3799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264817622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1372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4695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24147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0136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50949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004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4035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1206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85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5.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2.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88FAF9D-AF5A-496A-B0B6-E10018E450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805377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3079" name="Picture 15" descr="map.png"/>
          <p:cNvPicPr>
            <a:picLocks noChangeAspect="1"/>
          </p:cNvPicPr>
          <p:nvPr/>
        </p:nvPicPr>
        <p:blipFill>
          <a:blip r:embed="rId5"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377829"/>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8" r:id="rId3"/>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038976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88FAF9D-AF5A-496A-B0B6-E10018E450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295960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2055" name="Picture 15" descr="map.png"/>
          <p:cNvPicPr>
            <a:picLocks noChangeAspect="1"/>
          </p:cNvPicPr>
          <p:nvPr/>
        </p:nvPicPr>
        <p:blipFill>
          <a:blip r:embed="rId20"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1"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394451808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617214"/>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88FAF9D-AF5A-496A-B0B6-E10018E450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0471011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59.xml"/><Relationship Id="rId5" Type="http://schemas.openxmlformats.org/officeDocument/2006/relationships/image" Target="../media/image1.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4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8" Type="http://schemas.openxmlformats.org/officeDocument/2006/relationships/hyperlink" Target="http://www.aspe.hhs.gov/daltcp/napa/natlplan2013.shtml" TargetMode="External"/><Relationship Id="rId3" Type="http://schemas.openxmlformats.org/officeDocument/2006/relationships/hyperlink" Target="http://www.cdc.gov/aging" TargetMode="External"/><Relationship Id="rId7" Type="http://schemas.openxmlformats.org/officeDocument/2006/relationships/hyperlink" Target="http://www.aspe.hhs.gov/daltcp/napa/" TargetMode="External"/><Relationship Id="rId2" Type="http://schemas.openxmlformats.org/officeDocument/2006/relationships/notesSlide" Target="../notesSlides/notesSlide63.xml"/><Relationship Id="rId1" Type="http://schemas.openxmlformats.org/officeDocument/2006/relationships/slideLayout" Target="../slideLayouts/slideLayout42.xml"/><Relationship Id="rId6" Type="http://schemas.openxmlformats.org/officeDocument/2006/relationships/hyperlink" Target="http://www.cdc.gov/aging/healthybrain" TargetMode="External"/><Relationship Id="rId5" Type="http://schemas.openxmlformats.org/officeDocument/2006/relationships/hyperlink" Target="http://www.cdc.gov/aging/services/index.htm" TargetMode="External"/><Relationship Id="rId4" Type="http://schemas.openxmlformats.org/officeDocument/2006/relationships/hyperlink" Target="http://www.nccd.cdc.gov/DPH_Aging/default.aspx"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6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609600"/>
            <a:ext cx="9144000" cy="1447800"/>
          </a:xfrm>
        </p:spPr>
        <p:txBody>
          <a:bodyPr>
            <a:noAutofit/>
          </a:bodyPr>
          <a:lstStyle/>
          <a:p>
            <a:r>
              <a:rPr lang="en-US" sz="2400" dirty="0" smtClean="0">
                <a:latin typeface="Arial Black" panose="020B0A04020102020204" pitchFamily="34" charset="0"/>
              </a:rPr>
              <a:t>Optimal Aging for Older Adults: Promoting Health</a:t>
            </a:r>
            <a:br>
              <a:rPr lang="en-US" sz="2400" dirty="0" smtClean="0">
                <a:latin typeface="Arial Black" panose="020B0A04020102020204" pitchFamily="34" charset="0"/>
              </a:rPr>
            </a:br>
            <a:r>
              <a:rPr lang="en-US" sz="2400" dirty="0" smtClean="0">
                <a:latin typeface="Arial Black" panose="020B0A04020102020204" pitchFamily="34" charset="0"/>
              </a:rPr>
              <a:t> and Addressing Dementias </a:t>
            </a:r>
            <a:br>
              <a:rPr lang="en-US" sz="2400" dirty="0" smtClean="0">
                <a:latin typeface="Arial Black" panose="020B0A04020102020204" pitchFamily="34" charset="0"/>
              </a:rPr>
            </a:br>
            <a:r>
              <a:rPr lang="en-US" sz="2400" dirty="0" smtClean="0">
                <a:latin typeface="Arial Black" panose="020B0A04020102020204" pitchFamily="34" charset="0"/>
              </a:rPr>
              <a:t>Including Alzheimer’s Disease</a:t>
            </a:r>
            <a:r>
              <a:rPr lang="en-US" sz="2400" dirty="0" smtClean="0"/>
              <a:t>  </a:t>
            </a:r>
            <a:r>
              <a:rPr lang="en-US" sz="3600" dirty="0" smtClean="0">
                <a:latin typeface="Arial Black" panose="020B0A04020102020204" pitchFamily="34" charset="0"/>
              </a:rPr>
              <a:t/>
            </a:r>
            <a:br>
              <a:rPr lang="en-US" sz="3600" dirty="0" smtClean="0">
                <a:latin typeface="Arial Black" panose="020B0A04020102020204" pitchFamily="34" charset="0"/>
              </a:rPr>
            </a:br>
            <a:endParaRPr lang="en-US" sz="1800" dirty="0">
              <a:latin typeface="Arial Black" panose="020B0A04020102020204" pitchFamily="34" charset="0"/>
            </a:endParaRPr>
          </a:p>
        </p:txBody>
      </p:sp>
      <p:sp>
        <p:nvSpPr>
          <p:cNvPr id="4" name="TextBox 3"/>
          <p:cNvSpPr txBox="1"/>
          <p:nvPr/>
        </p:nvSpPr>
        <p:spPr>
          <a:xfrm>
            <a:off x="2590800" y="6172200"/>
            <a:ext cx="39624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1F497D"/>
                </a:solidFill>
                <a:latin typeface="Arial Black" panose="020B0A04020102020204" pitchFamily="34" charset="0"/>
              </a:rPr>
              <a:t>June 19, 2014</a:t>
            </a:r>
          </a:p>
        </p:txBody>
      </p:sp>
    </p:spTree>
    <p:extLst>
      <p:ext uri="{BB962C8B-B14F-4D97-AF65-F5344CB8AC3E}">
        <p14:creationId xmlns:p14="http://schemas.microsoft.com/office/powerpoint/2010/main" val="3425417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Adults Aged 65+ Years 1900─2010 and Projection to 2050 "/>
          <p:cNvGraphicFramePr/>
          <p:nvPr>
            <p:extLst>
              <p:ext uri="{D42A27DB-BD31-4B8C-83A1-F6EECF244321}">
                <p14:modId xmlns:p14="http://schemas.microsoft.com/office/powerpoint/2010/main" val="617161555"/>
              </p:ext>
            </p:extLst>
          </p:nvPr>
        </p:nvGraphicFramePr>
        <p:xfrm>
          <a:off x="419100" y="1654890"/>
          <a:ext cx="8343900" cy="48107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p:cNvSpPr>
            <a:spLocks noGrp="1"/>
          </p:cNvSpPr>
          <p:nvPr>
            <p:ph type="title"/>
          </p:nvPr>
        </p:nvSpPr>
        <p:spPr>
          <a:xfrm>
            <a:off x="457200" y="152400"/>
            <a:ext cx="8229600" cy="1143000"/>
          </a:xfrm>
        </p:spPr>
        <p:txBody>
          <a:bodyPr/>
          <a:lstStyle/>
          <a:p>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Adults Aged 65+ Years </a:t>
            </a:r>
            <a:b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1900</a:t>
            </a:r>
            <a:r>
              <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rPr>
              <a:t>─2010 </a:t>
            </a: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with Projections to 2050 </a:t>
            </a:r>
            <a:endPar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4"/>
          <p:cNvSpPr txBox="1">
            <a:spLocks/>
          </p:cNvSpPr>
          <p:nvPr/>
        </p:nvSpPr>
        <p:spPr>
          <a:xfrm>
            <a:off x="8763000" y="6465626"/>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10</a:t>
            </a:fld>
            <a:endParaRPr lang="en-US" sz="1200" dirty="0">
              <a:solidFill>
                <a:srgbClr val="898989"/>
              </a:solidFill>
            </a:endParaRPr>
          </a:p>
        </p:txBody>
      </p:sp>
      <p:sp>
        <p:nvSpPr>
          <p:cNvPr id="17" name="TextBox 1"/>
          <p:cNvSpPr txBox="1"/>
          <p:nvPr/>
        </p:nvSpPr>
        <p:spPr>
          <a:xfrm>
            <a:off x="26276" y="6230772"/>
            <a:ext cx="9144001" cy="3224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000" dirty="0" smtClean="0">
                <a:solidFill>
                  <a:srgbClr val="000000"/>
                </a:solidFill>
                <a:latin typeface="Tahoma" pitchFamily="34" charset="0"/>
                <a:cs typeface="Tahoma" pitchFamily="34" charset="0"/>
              </a:rPr>
              <a:t>NOTES: Projections are based on Census 2000. Number of people aged 65 and 85 years and over based on the residential population.  </a:t>
            </a:r>
            <a:endParaRPr lang="en-US" sz="1000" dirty="0">
              <a:solidFill>
                <a:srgbClr val="000000"/>
              </a:solidFill>
              <a:latin typeface="Tahoma" pitchFamily="34" charset="0"/>
              <a:cs typeface="Tahoma" pitchFamily="34" charset="0"/>
            </a:endParaRPr>
          </a:p>
        </p:txBody>
      </p:sp>
      <p:sp>
        <p:nvSpPr>
          <p:cNvPr id="2" name="TextBox 1"/>
          <p:cNvSpPr txBox="1"/>
          <p:nvPr/>
        </p:nvSpPr>
        <p:spPr>
          <a:xfrm>
            <a:off x="412016" y="1459468"/>
            <a:ext cx="981359" cy="338554"/>
          </a:xfrm>
          <a:prstGeom prst="rect">
            <a:avLst/>
          </a:prstGeom>
          <a:noFill/>
        </p:spPr>
        <p:txBody>
          <a:bodyPr wrap="none" rtlCol="0">
            <a:spAutoFit/>
          </a:body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Millions</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descr="This symbol identifies the age group for 65+ years." title="Blue Legend symbol"/>
          <p:cNvSpPr/>
          <p:nvPr/>
        </p:nvSpPr>
        <p:spPr>
          <a:xfrm>
            <a:off x="1938995" y="1852959"/>
            <a:ext cx="228600" cy="2402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descr="This symbol identifies the age group for 85+ years." title="Green Legend Symbol"/>
          <p:cNvSpPr/>
          <p:nvPr/>
        </p:nvSpPr>
        <p:spPr>
          <a:xfrm>
            <a:off x="4229033" y="1859424"/>
            <a:ext cx="228600" cy="240268"/>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26277" y="6457890"/>
            <a:ext cx="8736724" cy="400110"/>
          </a:xfrm>
          <a:prstGeom prst="rect">
            <a:avLst/>
          </a:prstGeom>
          <a:noFill/>
        </p:spPr>
        <p:txBody>
          <a:bodyPr wrap="square" rtlCol="0">
            <a:spAutoFit/>
          </a:bodyPr>
          <a:lstStyle/>
          <a:p>
            <a:pPr fontAlgn="auto">
              <a:spcBef>
                <a:spcPts val="0"/>
              </a:spcBef>
              <a:spcAft>
                <a:spcPts val="0"/>
              </a:spcAft>
            </a:pP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SOURCE: Federal Interagency Forum on Aging-Related Statistics. Older Americans 2012: Key Indicators of Well-Being. Federal Interagency Forum on Aging-Related Statistics. Washington, DC: US Government Printing Office. June 2012.; U.S. Census Bureau, U.S. Department of Commerce.</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7957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88374"/>
            <a:ext cx="8839200" cy="1143000"/>
          </a:xfrm>
        </p:spPr>
        <p:txBody>
          <a:bodyPr/>
          <a:lstStyle/>
          <a:p>
            <a:r>
              <a:rPr lang="en-US" sz="3000" b="1" dirty="0">
                <a:solidFill>
                  <a:srgbClr val="003F72"/>
                </a:solidFill>
                <a:latin typeface="Tahoma" panose="020B0604030504040204" pitchFamily="34" charset="0"/>
                <a:ea typeface="Tahoma" panose="020B0604030504040204" pitchFamily="34" charset="0"/>
                <a:cs typeface="Tahoma" panose="020B0604030504040204" pitchFamily="34" charset="0"/>
              </a:rPr>
              <a:t>Medicare </a:t>
            </a:r>
            <a:r>
              <a:rPr lang="en-US" sz="30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Beneficiaries Receiving Services or Treatment for Multiple </a:t>
            </a:r>
            <a:r>
              <a:rPr lang="en-US" sz="3000" b="1" dirty="0">
                <a:solidFill>
                  <a:srgbClr val="003F72"/>
                </a:solidFill>
                <a:latin typeface="Tahoma" panose="020B0604030504040204" pitchFamily="34" charset="0"/>
                <a:ea typeface="Tahoma" panose="020B0604030504040204" pitchFamily="34" charset="0"/>
                <a:cs typeface="Tahoma" panose="020B0604030504040204" pitchFamily="34" charset="0"/>
              </a:rPr>
              <a:t>Chronic </a:t>
            </a:r>
            <a:r>
              <a:rPr lang="en-US" sz="30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Conditions, </a:t>
            </a:r>
            <a:r>
              <a:rPr lang="en-US" sz="3000" b="1" dirty="0">
                <a:solidFill>
                  <a:srgbClr val="003F72"/>
                </a:solidFill>
                <a:latin typeface="Tahoma" panose="020B0604030504040204" pitchFamily="34" charset="0"/>
                <a:ea typeface="Tahoma" panose="020B0604030504040204" pitchFamily="34" charset="0"/>
                <a:cs typeface="Tahoma" panose="020B0604030504040204" pitchFamily="34" charset="0"/>
              </a:rPr>
              <a:t>Adults 65</a:t>
            </a:r>
            <a:r>
              <a:rPr lang="en-US" sz="30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 Years, 2012</a:t>
            </a:r>
            <a:endParaRPr lang="en-US" sz="30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5" descr="Medicare beneficiaries receiving services or treatment for multiple chronic conditions, adults 65+ Years, 2012"/>
          <p:cNvGraphicFramePr>
            <a:graphicFrameLocks noGrp="1"/>
          </p:cNvGraphicFramePr>
          <p:nvPr>
            <p:ph idx="1"/>
            <p:extLst>
              <p:ext uri="{D42A27DB-BD31-4B8C-83A1-F6EECF244321}">
                <p14:modId xmlns:p14="http://schemas.microsoft.com/office/powerpoint/2010/main" val="1523437581"/>
              </p:ext>
            </p:extLst>
          </p:nvPr>
        </p:nvGraphicFramePr>
        <p:xfrm>
          <a:off x="457200" y="1600201"/>
          <a:ext cx="82296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a:xfrm>
            <a:off x="8534400" y="6553200"/>
            <a:ext cx="609600" cy="365125"/>
          </a:xfrm>
        </p:spPr>
        <p:txBody>
          <a:bodyPr/>
          <a:lstStyle/>
          <a:p>
            <a:pPr>
              <a:defRPr/>
            </a:pPr>
            <a:fld id="{BC6CA6BD-6CA4-4825-8359-CBEA62F9FC2E}" type="slidenum">
              <a:rPr lang="en-US" smtClean="0">
                <a:solidFill>
                  <a:prstClr val="black">
                    <a:tint val="75000"/>
                  </a:prstClr>
                </a:solidFill>
              </a:rPr>
              <a:pPr>
                <a:defRPr/>
              </a:pPr>
              <a:t>11</a:t>
            </a:fld>
            <a:endParaRPr lang="en-US" dirty="0">
              <a:solidFill>
                <a:prstClr val="black">
                  <a:tint val="75000"/>
                </a:prstClr>
              </a:solidFill>
            </a:endParaRPr>
          </a:p>
        </p:txBody>
      </p:sp>
      <p:sp>
        <p:nvSpPr>
          <p:cNvPr id="8" name="TextBox 7"/>
          <p:cNvSpPr txBox="1"/>
          <p:nvPr/>
        </p:nvSpPr>
        <p:spPr>
          <a:xfrm>
            <a:off x="2971800" y="5533324"/>
            <a:ext cx="4343400" cy="369332"/>
          </a:xfrm>
          <a:prstGeom prst="rect">
            <a:avLst/>
          </a:prstGeom>
          <a:noFill/>
        </p:spPr>
        <p:txBody>
          <a:bodyPr wrap="square" rtlCol="0">
            <a:spAutoFit/>
          </a:bodyPr>
          <a:lstStyle/>
          <a:p>
            <a:r>
              <a:rPr lang="en-US" b="1" dirty="0" smtClean="0">
                <a:solidFill>
                  <a:prstClr val="black"/>
                </a:solidFill>
              </a:rPr>
              <a:t>Number of Chronic Conditions</a:t>
            </a:r>
            <a:endParaRPr lang="en-US" b="1" dirty="0">
              <a:solidFill>
                <a:prstClr val="black"/>
              </a:solidFill>
            </a:endParaRPr>
          </a:p>
        </p:txBody>
      </p:sp>
      <p:sp>
        <p:nvSpPr>
          <p:cNvPr id="10" name="TextBox 1"/>
          <p:cNvSpPr txBox="1"/>
          <p:nvPr/>
        </p:nvSpPr>
        <p:spPr>
          <a:xfrm>
            <a:off x="0" y="6629400"/>
            <a:ext cx="8763000" cy="1905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000" dirty="0">
                <a:solidFill>
                  <a:srgbClr val="000000"/>
                </a:solidFill>
                <a:latin typeface="Tahoma" pitchFamily="34" charset="0"/>
                <a:cs typeface="Tahoma" pitchFamily="34" charset="0"/>
              </a:rPr>
              <a:t>SOURCE</a:t>
            </a:r>
            <a:r>
              <a:rPr lang="en-US" sz="1000" dirty="0" smtClean="0">
                <a:solidFill>
                  <a:srgbClr val="000000"/>
                </a:solidFill>
                <a:latin typeface="Tahoma" pitchFamily="34" charset="0"/>
                <a:cs typeface="Tahoma" pitchFamily="34" charset="0"/>
              </a:rPr>
              <a:t>: Chronic Conditions Warehouse, CMS, retrieved from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http://www.ccwdata.org/chronic-conditions/index.htm.</a:t>
            </a:r>
            <a:endParaRPr lang="en-US" sz="1000" dirty="0">
              <a:solidFill>
                <a:srgbClr val="000000"/>
              </a:solidFill>
              <a:latin typeface="Tahoma" pitchFamily="34" charset="0"/>
              <a:cs typeface="Tahoma" pitchFamily="34" charset="0"/>
            </a:endParaRPr>
          </a:p>
        </p:txBody>
      </p:sp>
      <p:sp>
        <p:nvSpPr>
          <p:cNvPr id="2" name="TextBox 1"/>
          <p:cNvSpPr txBox="1"/>
          <p:nvPr/>
        </p:nvSpPr>
        <p:spPr>
          <a:xfrm>
            <a:off x="457200" y="1337846"/>
            <a:ext cx="978153" cy="338554"/>
          </a:xfrm>
          <a:prstGeom prst="rect">
            <a:avLst/>
          </a:prstGeom>
          <a:noFill/>
        </p:spPr>
        <p:txBody>
          <a:bodyPr wrap="none" rtlCol="0">
            <a:spAutoFit/>
          </a:body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Box 5"/>
          <p:cNvSpPr txBox="1">
            <a:spLocks noChangeArrowheads="1"/>
          </p:cNvSpPr>
          <p:nvPr/>
        </p:nvSpPr>
        <p:spPr bwMode="auto">
          <a:xfrm>
            <a:off x="0" y="5943600"/>
            <a:ext cx="906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17 chronic conditions were identified through Medicare administrative claims. A Medicare beneficiary is considered to have a chronic condition if the CMS administrative data have a claim indicating that the beneficiary received a service or treatment for the specific condition. Beneficiaries may have more than one of the chronic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conditions. To classify multiple chronic conditions for each Medicare beneficiary, these conditions are counted and grouped into four categories (0-1, 2-3, 4-5 and 6 or more).  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addition, all values have been rounded to the nearest integer</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Therefore percentages may not add to 100%. </a:t>
            </a:r>
            <a:endPar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662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458200" cy="1143000"/>
          </a:xfrm>
        </p:spPr>
        <p:txBody>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Distribution of Spending for </a:t>
            </a:r>
            <a:b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Medicare Beneficiaries by </a:t>
            </a:r>
            <a:b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Number of Chronic Conditions, 2010</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a:xfrm>
            <a:off x="8534400" y="6553200"/>
            <a:ext cx="609600" cy="365125"/>
          </a:xfrm>
        </p:spPr>
        <p:txBody>
          <a:bodyPr/>
          <a:lstStyle/>
          <a:p>
            <a:pPr>
              <a:defRPr/>
            </a:pPr>
            <a:fld id="{BC6CA6BD-6CA4-4825-8359-CBEA62F9FC2E}" type="slidenum">
              <a:rPr lang="en-US" smtClean="0">
                <a:solidFill>
                  <a:prstClr val="black">
                    <a:tint val="75000"/>
                  </a:prstClr>
                </a:solidFill>
              </a:rPr>
              <a:pPr>
                <a:defRPr/>
              </a:pPr>
              <a:t>12</a:t>
            </a:fld>
            <a:endParaRPr lang="en-US" dirty="0">
              <a:solidFill>
                <a:prstClr val="black">
                  <a:tint val="75000"/>
                </a:prstClr>
              </a:solidFill>
            </a:endParaRPr>
          </a:p>
        </p:txBody>
      </p:sp>
      <p:sp>
        <p:nvSpPr>
          <p:cNvPr id="8" name="TextBox 7"/>
          <p:cNvSpPr txBox="1"/>
          <p:nvPr/>
        </p:nvSpPr>
        <p:spPr>
          <a:xfrm>
            <a:off x="1371600" y="5105400"/>
            <a:ext cx="2362200" cy="738664"/>
          </a:xfrm>
          <a:prstGeom prst="rect">
            <a:avLst/>
          </a:prstGeom>
          <a:noFill/>
        </p:spPr>
        <p:txBody>
          <a:bodyPr wrap="square" rtlCol="0">
            <a:spAutoFit/>
          </a:bodyPr>
          <a:lstStyle/>
          <a:p>
            <a:pPr algn="ct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 of Beneficiaries  with Multiple Chronic Conditions</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Box 5"/>
          <p:cNvSpPr txBox="1">
            <a:spLocks noChangeArrowheads="1"/>
          </p:cNvSpPr>
          <p:nvPr/>
        </p:nvSpPr>
        <p:spPr bwMode="auto">
          <a:xfrm>
            <a:off x="0" y="5943600"/>
            <a:ext cx="906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17 chronic conditions were identified through Medicare administrative claims. A Medicare beneficiary is considered to have a chronic condition if the CMS administrative data have a claim indicating that the beneficiary received a service or treatment for the specific condition. Beneficiaries may have more than one of the chronic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conditions.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To classify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multiple chronic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conditions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for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each Medicare beneficiary, these conditions are counted and grouped into four categories (0-1, 2-3, 4-5 and 6 or more).  In addition, all values have been rounded to the nearest integer. Therefore percentages may not add to 100%. </a:t>
            </a:r>
            <a:endPar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1"/>
          <p:cNvSpPr txBox="1"/>
          <p:nvPr/>
        </p:nvSpPr>
        <p:spPr>
          <a:xfrm>
            <a:off x="0" y="6629400"/>
            <a:ext cx="8763000" cy="1905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000" dirty="0">
                <a:solidFill>
                  <a:srgbClr val="000000"/>
                </a:solidFill>
                <a:latin typeface="Tahoma" pitchFamily="34" charset="0"/>
                <a:cs typeface="Tahoma" pitchFamily="34" charset="0"/>
              </a:rPr>
              <a:t>SOURCE</a:t>
            </a:r>
            <a:r>
              <a:rPr lang="en-US" sz="1000" dirty="0" smtClean="0">
                <a:solidFill>
                  <a:srgbClr val="000000"/>
                </a:solidFill>
                <a:latin typeface="Tahoma" pitchFamily="34" charset="0"/>
                <a:cs typeface="Tahoma" pitchFamily="34" charset="0"/>
              </a:rPr>
              <a:t>: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Chronic Conditions Warehouse (CCW), </a:t>
            </a:r>
            <a:r>
              <a:rPr lang="en-US" sz="1000" dirty="0" smtClean="0">
                <a:solidFill>
                  <a:srgbClr val="000000"/>
                </a:solidFill>
                <a:latin typeface="Tahoma" pitchFamily="34" charset="0"/>
                <a:cs typeface="Tahoma" pitchFamily="34" charset="0"/>
              </a:rPr>
              <a:t>CMS, retrieved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http://www.ccwdata.org/chronic-conditions/index.htm.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000000"/>
              </a:solidFill>
              <a:latin typeface="Tahoma" pitchFamily="34" charset="0"/>
              <a:cs typeface="Tahoma" pitchFamily="34" charset="0"/>
            </a:endParaRPr>
          </a:p>
        </p:txBody>
      </p:sp>
      <p:graphicFrame>
        <p:nvGraphicFramePr>
          <p:cNvPr id="5" name="Content Placeholder 4" descr="Medicare Spending for Beneficiariesby number of multiple chronic conditions, adults 65+ years for 2010"/>
          <p:cNvGraphicFramePr>
            <a:graphicFrameLocks noGrp="1"/>
          </p:cNvGraphicFramePr>
          <p:nvPr>
            <p:ph idx="1"/>
            <p:extLst>
              <p:ext uri="{D42A27DB-BD31-4B8C-83A1-F6EECF244321}">
                <p14:modId xmlns:p14="http://schemas.microsoft.com/office/powerpoint/2010/main" val="316912213"/>
              </p:ext>
            </p:extLst>
          </p:nvPr>
        </p:nvGraphicFramePr>
        <p:xfrm>
          <a:off x="457200" y="1676400"/>
          <a:ext cx="84582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800600" y="5105400"/>
            <a:ext cx="2667000" cy="523220"/>
          </a:xfrm>
          <a:prstGeom prst="rect">
            <a:avLst/>
          </a:prstGeom>
          <a:noFill/>
        </p:spPr>
        <p:txBody>
          <a:bodyPr wrap="square" rtlCol="0">
            <a:spAutoFit/>
          </a:bodyPr>
          <a:lstStyle/>
          <a:p>
            <a:pPr algn="ct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 of Total Medicare Spending</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descr="Connector lines to show the connection between % or beneficiaries with Multiple Chronic conditions, and percent of total medicare spending."/>
          <p:cNvGrpSpPr/>
          <p:nvPr/>
        </p:nvGrpSpPr>
        <p:grpSpPr>
          <a:xfrm>
            <a:off x="3048000" y="1866900"/>
            <a:ext cx="2362200" cy="2933700"/>
            <a:chOff x="3048000" y="1866900"/>
            <a:chExt cx="2362200" cy="2933700"/>
          </a:xfrm>
        </p:grpSpPr>
        <p:cxnSp>
          <p:nvCxnSpPr>
            <p:cNvPr id="6" name="Straight Connector 5"/>
            <p:cNvCxnSpPr/>
            <p:nvPr/>
          </p:nvCxnSpPr>
          <p:spPr>
            <a:xfrm>
              <a:off x="3048000" y="2247900"/>
              <a:ext cx="2362200" cy="10668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48000" y="1866900"/>
              <a:ext cx="23622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0" y="2857500"/>
              <a:ext cx="2362200" cy="1219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48000" y="3848100"/>
              <a:ext cx="2362200" cy="8382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4800600"/>
              <a:ext cx="2362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5422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457200" y="152400"/>
            <a:ext cx="8229600" cy="1143000"/>
          </a:xfrm>
        </p:spPr>
        <p:txBody>
          <a:bodyPr>
            <a:noAutofit/>
          </a:bodyPr>
          <a:lstStyle/>
          <a:p>
            <a:pPr eaLnBrk="0" fontAlgn="base" hangingPunct="0">
              <a:spcAft>
                <a:spcPct val="0"/>
              </a:spcAft>
            </a:pP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Leading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Causes of Death</a:t>
            </a: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 </a:t>
            </a:r>
            <a:b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Adults 65+ Years, 2010</a:t>
            </a:r>
            <a:endPar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Content Placeholder 5" descr="Leading Causes of Death adults 65+ years, 2010"/>
          <p:cNvGraphicFramePr>
            <a:graphicFrameLocks noGrp="1"/>
          </p:cNvGraphicFramePr>
          <p:nvPr>
            <p:ph idx="1"/>
            <p:extLst>
              <p:ext uri="{D42A27DB-BD31-4B8C-83A1-F6EECF244321}">
                <p14:modId xmlns:p14="http://schemas.microsoft.com/office/powerpoint/2010/main" val="1807478190"/>
              </p:ext>
            </p:extLst>
          </p:nvPr>
        </p:nvGraphicFramePr>
        <p:xfrm>
          <a:off x="457200" y="1447800"/>
          <a:ext cx="8153400" cy="4724396"/>
        </p:xfrm>
        <a:graphic>
          <a:graphicData uri="http://schemas.openxmlformats.org/drawingml/2006/table">
            <a:tbl>
              <a:tblPr firstRow="1" bandRow="1">
                <a:tableStyleId>{5C22544A-7EE6-4342-B048-85BDC9FD1C3A}</a:tableStyleId>
              </a:tblPr>
              <a:tblGrid>
                <a:gridCol w="1676400"/>
                <a:gridCol w="6477000"/>
              </a:tblGrid>
              <a:tr h="891296">
                <a:tc>
                  <a:txBody>
                    <a:bodyPr/>
                    <a:lstStyle/>
                    <a:p>
                      <a:pPr algn="ct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Rank</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02870" marR="102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Cause of Death</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02870" marR="102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83310">
                <a:tc>
                  <a:txBody>
                    <a:bodyPr/>
                    <a:lstStyle/>
                    <a:p>
                      <a:pPr marL="0" indent="0" algn="ctr">
                        <a:buFont typeface="+mj-lt"/>
                        <a:buNone/>
                      </a:pPr>
                      <a:r>
                        <a:rPr lang="en-US" sz="1600" dirty="0" smtClean="0">
                          <a:latin typeface="Tahoma" panose="020B0604030504040204" pitchFamily="34" charset="0"/>
                          <a:ea typeface="Tahoma" panose="020B0604030504040204" pitchFamily="34" charset="0"/>
                          <a:cs typeface="Tahoma" panose="020B0604030504040204" pitchFamily="34" charset="0"/>
                        </a:rPr>
                        <a:t>1 </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Heart disease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2</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Cancer</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3</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Chronic lower respiratory diseases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4</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Stroke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b="1" dirty="0" smtClean="0">
                          <a:latin typeface="Tahoma" panose="020B0604030504040204" pitchFamily="34" charset="0"/>
                          <a:ea typeface="Tahoma" panose="020B0604030504040204" pitchFamily="34" charset="0"/>
                          <a:cs typeface="Tahoma" panose="020B0604030504040204" pitchFamily="34" charset="0"/>
                        </a:rPr>
                        <a:t>5</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Tahoma" panose="020B0604030504040204" pitchFamily="34" charset="0"/>
                          <a:ea typeface="Tahoma" panose="020B0604030504040204" pitchFamily="34" charset="0"/>
                          <a:cs typeface="Tahoma" panose="020B0604030504040204" pitchFamily="34" charset="0"/>
                        </a:rPr>
                        <a:t>Alzheimer’s disease </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6</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Diabetes</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7</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Influenza and pneumonia </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8</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Kidney disease</a:t>
                      </a: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9</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Accidents (unintentional injuries)</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3310">
                <a:tc>
                  <a:txBody>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10</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ahoma" panose="020B0604030504040204" pitchFamily="34" charset="0"/>
                          <a:ea typeface="Tahoma" panose="020B0604030504040204" pitchFamily="34" charset="0"/>
                          <a:cs typeface="Tahoma" panose="020B0604030504040204" pitchFamily="34" charset="0"/>
                        </a:rPr>
                        <a:t>Septicemia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102870" marR="1028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13</a:t>
            </a:fld>
            <a:endParaRPr lang="en-US" sz="1200" dirty="0">
              <a:solidFill>
                <a:srgbClr val="898989"/>
              </a:solidFill>
            </a:endParaRPr>
          </a:p>
        </p:txBody>
      </p:sp>
      <p:sp>
        <p:nvSpPr>
          <p:cNvPr id="10" name="TextBox 1"/>
          <p:cNvSpPr txBox="1"/>
          <p:nvPr/>
        </p:nvSpPr>
        <p:spPr>
          <a:xfrm>
            <a:off x="0" y="6400800"/>
            <a:ext cx="88392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Heron M. Deaths: Leading causes for 2010. National vital statistics reports; vol 62 no 6. Hyattsville, MD: National Center for Health Statistics. 2013</a:t>
            </a: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6581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descr="Percent change in Age-Adjusted Death Rates Between 2000 and 2010"/>
          <p:cNvGraphicFramePr>
            <a:graphicFrameLocks/>
          </p:cNvGraphicFramePr>
          <p:nvPr>
            <p:extLst>
              <p:ext uri="{D42A27DB-BD31-4B8C-83A1-F6EECF244321}">
                <p14:modId xmlns:p14="http://schemas.microsoft.com/office/powerpoint/2010/main" val="203794446"/>
              </p:ext>
            </p:extLst>
          </p:nvPr>
        </p:nvGraphicFramePr>
        <p:xfrm>
          <a:off x="369253" y="940676"/>
          <a:ext cx="8481693" cy="54601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16"/>
          <p:cNvSpPr txBox="1">
            <a:spLocks/>
          </p:cNvSpPr>
          <p:nvPr/>
        </p:nvSpPr>
        <p:spPr bwMode="auto">
          <a:xfrm>
            <a:off x="0" y="6477000"/>
            <a:ext cx="876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spcBef>
                <a:spcPts val="0"/>
              </a:spcBef>
              <a:buFont typeface="Arial" pitchFamily="34" charset="0"/>
              <a:buNone/>
            </a:pPr>
            <a:r>
              <a:rPr lang="en-US" sz="1100" kern="0" dirty="0" smtClean="0">
                <a:solidFill>
                  <a:srgbClr val="000000"/>
                </a:solidFill>
                <a:latin typeface="Tahoma" pitchFamily="34" charset="0"/>
                <a:ea typeface="Tahoma" pitchFamily="34" charset="0"/>
                <a:cs typeface="Tahoma" pitchFamily="34" charset="0"/>
              </a:rPr>
              <a:t>SOURCE: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Tejada-Vera B. Mortality from Alzheimer’s disease in the United States: Data for 2000 and 2010. NCHS data brief, no 116. Hyattsville, MD: National Center for Health Statistics. 2013.</a:t>
            </a:r>
            <a:endParaRPr lang="en-US" sz="11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14</a:t>
            </a:fld>
            <a:endParaRPr lang="en-US" sz="1200" dirty="0">
              <a:solidFill>
                <a:srgbClr val="898989"/>
              </a:solidFill>
            </a:endParaRPr>
          </a:p>
        </p:txBody>
      </p:sp>
      <p:sp>
        <p:nvSpPr>
          <p:cNvPr id="9" name="TextBox 8"/>
          <p:cNvSpPr txBox="1"/>
          <p:nvPr/>
        </p:nvSpPr>
        <p:spPr>
          <a:xfrm>
            <a:off x="3276600" y="5875799"/>
            <a:ext cx="2667000" cy="369332"/>
          </a:xfrm>
          <a:prstGeom prst="rect">
            <a:avLst/>
          </a:prstGeom>
          <a:noFill/>
        </p:spPr>
        <p:txBody>
          <a:bodyPr wrap="square" rtlCol="0">
            <a:spAutoFit/>
          </a:bodyPr>
          <a:lstStyle/>
          <a:p>
            <a:pPr algn="ct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76200" y="228600"/>
            <a:ext cx="8915400" cy="1036638"/>
          </a:xfrm>
        </p:spPr>
        <p:txBody>
          <a:bodyPr/>
          <a:lstStyle/>
          <a:p>
            <a:pPr lvl="0"/>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Percent Change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in </a:t>
            </a: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Age-Adjusted Death Rates Between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2000 and </a:t>
            </a: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2010</a:t>
            </a:r>
            <a:endParaRPr lang="en-US" dirty="0"/>
          </a:p>
        </p:txBody>
      </p:sp>
      <p:sp>
        <p:nvSpPr>
          <p:cNvPr id="3" name="TextBox 2"/>
          <p:cNvSpPr txBox="1"/>
          <p:nvPr/>
        </p:nvSpPr>
        <p:spPr>
          <a:xfrm>
            <a:off x="0" y="6262048"/>
            <a:ext cx="3441968" cy="261610"/>
          </a:xfrm>
          <a:prstGeom prst="rect">
            <a:avLst/>
          </a:prstGeom>
          <a:noFill/>
        </p:spPr>
        <p:txBody>
          <a:bodyPr wrap="none" rtlCol="0">
            <a:spAutoFit/>
          </a:bodyPr>
          <a:lstStyle/>
          <a:p>
            <a:r>
              <a:rPr lang="en-US" sz="1100" kern="0" dirty="0">
                <a:solidFill>
                  <a:srgbClr val="000000"/>
                </a:solidFill>
                <a:latin typeface="Tahoma" pitchFamily="34" charset="0"/>
                <a:ea typeface="Tahoma" pitchFamily="34" charset="0"/>
                <a:cs typeface="Tahoma" pitchFamily="34" charset="0"/>
              </a:rPr>
              <a:t>NOTES: Data are for all ages and are age-adjusted. </a:t>
            </a:r>
          </a:p>
        </p:txBody>
      </p:sp>
    </p:spTree>
    <p:extLst>
      <p:ext uri="{BB962C8B-B14F-4D97-AF65-F5344CB8AC3E}">
        <p14:creationId xmlns:p14="http://schemas.microsoft.com/office/powerpoint/2010/main" val="308381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9"/>
          <p:cNvSpPr txBox="1">
            <a:spLocks noChangeArrowheads="1"/>
          </p:cNvSpPr>
          <p:nvPr/>
        </p:nvSpPr>
        <p:spPr bwMode="auto">
          <a:xfrm>
            <a:off x="100652" y="1535943"/>
            <a:ext cx="3695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sz="16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Number of persons (millions)</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Chart 2" descr="Projected Prevalence of Alzheimer's Disease, 2010--2050"/>
          <p:cNvGraphicFramePr>
            <a:graphicFrameLocks/>
          </p:cNvGraphicFramePr>
          <p:nvPr>
            <p:extLst>
              <p:ext uri="{D42A27DB-BD31-4B8C-83A1-F6EECF244321}">
                <p14:modId xmlns:p14="http://schemas.microsoft.com/office/powerpoint/2010/main" val="3491430254"/>
              </p:ext>
            </p:extLst>
          </p:nvPr>
        </p:nvGraphicFramePr>
        <p:xfrm>
          <a:off x="47830" y="1798638"/>
          <a:ext cx="9096169" cy="4678362"/>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15</a:t>
            </a:fld>
            <a:endParaRPr lang="en-US" sz="1200" dirty="0">
              <a:solidFill>
                <a:srgbClr val="898989"/>
              </a:solidFill>
            </a:endParaRPr>
          </a:p>
        </p:txBody>
      </p:sp>
      <p:sp>
        <p:nvSpPr>
          <p:cNvPr id="6" name="Text Placeholder 16"/>
          <p:cNvSpPr txBox="1">
            <a:spLocks/>
          </p:cNvSpPr>
          <p:nvPr/>
        </p:nvSpPr>
        <p:spPr bwMode="auto">
          <a:xfrm>
            <a:off x="76200" y="6248400"/>
            <a:ext cx="87630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spcBef>
                <a:spcPts val="0"/>
              </a:spcBef>
              <a:buFont typeface="Arial" pitchFamily="34" charset="0"/>
              <a:buNone/>
            </a:pPr>
            <a:endParaRPr lang="en-US" sz="1100" kern="0" dirty="0" smtClean="0">
              <a:solidFill>
                <a:srgbClr val="000000"/>
              </a:solidFill>
              <a:latin typeface="Tahoma" pitchFamily="34" charset="0"/>
              <a:ea typeface="Tahoma" pitchFamily="34" charset="0"/>
              <a:cs typeface="Tahoma" pitchFamily="34" charset="0"/>
            </a:endParaRPr>
          </a:p>
          <a:p>
            <a:pPr marL="0" indent="0">
              <a:spcBef>
                <a:spcPts val="0"/>
              </a:spcBef>
              <a:buFont typeface="Arial" pitchFamily="34" charset="0"/>
              <a:buNone/>
            </a:pPr>
            <a:r>
              <a:rPr lang="en-US" sz="1100" kern="0" dirty="0" smtClean="0">
                <a:solidFill>
                  <a:srgbClr val="000000"/>
                </a:solidFill>
                <a:latin typeface="Tahoma" pitchFamily="34" charset="0"/>
                <a:ea typeface="Tahoma" pitchFamily="34" charset="0"/>
                <a:cs typeface="Tahoma" pitchFamily="34" charset="0"/>
              </a:rPr>
              <a:t>SOURCE: Herbert </a:t>
            </a:r>
            <a:r>
              <a:rPr lang="en-US" sz="1100" kern="0" dirty="0">
                <a:solidFill>
                  <a:srgbClr val="000000"/>
                </a:solidFill>
                <a:latin typeface="Tahoma" pitchFamily="34" charset="0"/>
                <a:ea typeface="Tahoma" pitchFamily="34" charset="0"/>
                <a:cs typeface="Tahoma" pitchFamily="34" charset="0"/>
              </a:rPr>
              <a:t>LE. Alzheimer disease in the United States (2010-2050) estimated using the 2010 census. Neurology 2013; 80(19): </a:t>
            </a:r>
            <a:r>
              <a:rPr lang="en-US" sz="1100" kern="0" dirty="0" smtClean="0">
                <a:solidFill>
                  <a:srgbClr val="000000"/>
                </a:solidFill>
                <a:latin typeface="Tahoma" pitchFamily="34" charset="0"/>
                <a:ea typeface="Tahoma" pitchFamily="34" charset="0"/>
                <a:cs typeface="Tahoma" pitchFamily="34" charset="0"/>
              </a:rPr>
              <a:t>1778-83; Chicago </a:t>
            </a:r>
            <a:r>
              <a:rPr lang="en-US" sz="1100" kern="0" dirty="0">
                <a:solidFill>
                  <a:srgbClr val="000000"/>
                </a:solidFill>
                <a:latin typeface="Tahoma" pitchFamily="34" charset="0"/>
                <a:ea typeface="Tahoma" pitchFamily="34" charset="0"/>
                <a:cs typeface="Tahoma" pitchFamily="34" charset="0"/>
              </a:rPr>
              <a:t>Health and Aging Project (CHAP</a:t>
            </a:r>
            <a:r>
              <a:rPr lang="en-US" sz="1100" kern="0" dirty="0" smtClean="0">
                <a:solidFill>
                  <a:srgbClr val="000000"/>
                </a:solidFill>
                <a:latin typeface="Tahoma" pitchFamily="34" charset="0"/>
                <a:ea typeface="Tahoma" pitchFamily="34" charset="0"/>
                <a:cs typeface="Tahoma" pitchFamily="34" charset="0"/>
              </a:rPr>
              <a:t>).</a:t>
            </a:r>
            <a:endParaRPr lang="en-US" sz="1100" kern="0" dirty="0">
              <a:solidFill>
                <a:srgbClr val="000000"/>
              </a:solidFill>
              <a:latin typeface="Tahoma" pitchFamily="34" charset="0"/>
              <a:ea typeface="Tahoma" pitchFamily="34" charset="0"/>
              <a:cs typeface="Tahoma" pitchFamily="34" charset="0"/>
            </a:endParaRPr>
          </a:p>
        </p:txBody>
      </p:sp>
      <p:sp>
        <p:nvSpPr>
          <p:cNvPr id="2" name="Title 1"/>
          <p:cNvSpPr>
            <a:spLocks noGrp="1"/>
          </p:cNvSpPr>
          <p:nvPr>
            <p:ph type="title"/>
          </p:nvPr>
        </p:nvSpPr>
        <p:spPr>
          <a:xfrm>
            <a:off x="457200" y="152400"/>
            <a:ext cx="8229600" cy="1143000"/>
          </a:xfrm>
        </p:spPr>
        <p:txBody>
          <a:bodyPr/>
          <a:lstStyle/>
          <a:p>
            <a:r>
              <a:rPr lang="en-US" sz="36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Projected Prevalence of </a:t>
            </a:r>
            <a:r>
              <a:rPr lang="en-US" sz="3600" b="1" dirty="0">
                <a:solidFill>
                  <a:srgbClr val="1F497D"/>
                </a:solidFill>
                <a:latin typeface="Tahoma" panose="020B0604030504040204" pitchFamily="34" charset="0"/>
                <a:ea typeface="Tahoma" panose="020B0604030504040204" pitchFamily="34" charset="0"/>
                <a:cs typeface="Tahoma" panose="020B0604030504040204" pitchFamily="34" charset="0"/>
              </a:rPr>
              <a:t>Alzheimer’s </a:t>
            </a:r>
            <a:r>
              <a:rPr lang="en-US" sz="36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Disease, 2010—2050 </a:t>
            </a:r>
            <a:endParaRPr lang="en-US" sz="3600" dirty="0"/>
          </a:p>
        </p:txBody>
      </p:sp>
    </p:spTree>
    <p:extLst>
      <p:ext uri="{BB962C8B-B14F-4D97-AF65-F5344CB8AC3E}">
        <p14:creationId xmlns:p14="http://schemas.microsoft.com/office/powerpoint/2010/main" val="528142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066800"/>
          </a:xfrm>
        </p:spPr>
        <p:txBody>
          <a:bodyPr>
            <a:noAutofit/>
          </a:bodyPr>
          <a:lstStyle/>
          <a:p>
            <a:r>
              <a:rPr lang="en-US" sz="36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Estimated </a:t>
            </a:r>
            <a:r>
              <a:rPr lang="en-US" sz="36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Monetary </a:t>
            </a:r>
            <a:r>
              <a:rPr lang="en-US" sz="3600" b="1" dirty="0">
                <a:solidFill>
                  <a:srgbClr val="003F72"/>
                </a:solidFill>
                <a:latin typeface="Tahoma" panose="020B0604030504040204" pitchFamily="34" charset="0"/>
                <a:ea typeface="Tahoma" panose="020B0604030504040204" pitchFamily="34" charset="0"/>
                <a:cs typeface="Tahoma" panose="020B0604030504040204" pitchFamily="34" charset="0"/>
              </a:rPr>
              <a:t>Costs </a:t>
            </a:r>
            <a:r>
              <a:rPr lang="en-US" sz="36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of Dementia, 2010 and 2040</a:t>
            </a:r>
            <a:endParaRPr lang="en-US" sz="36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ontent Placeholder 6" descr="Estimated Monetary costs of Dementia, 2010 and 2040"/>
          <p:cNvGraphicFramePr>
            <a:graphicFrameLocks noGrp="1"/>
          </p:cNvGraphicFramePr>
          <p:nvPr>
            <p:ph idx="1"/>
            <p:extLst>
              <p:ext uri="{D42A27DB-BD31-4B8C-83A1-F6EECF244321}">
                <p14:modId xmlns:p14="http://schemas.microsoft.com/office/powerpoint/2010/main" val="368018087"/>
              </p:ext>
            </p:extLst>
          </p:nvPr>
        </p:nvGraphicFramePr>
        <p:xfrm>
          <a:off x="457200" y="1447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p:cNvSpPr>
            <a:spLocks noGrp="1"/>
          </p:cNvSpPr>
          <p:nvPr>
            <p:ph type="body" sz="quarter" idx="4294967295"/>
          </p:nvPr>
        </p:nvSpPr>
        <p:spPr>
          <a:xfrm>
            <a:off x="0" y="5894696"/>
            <a:ext cx="8877300" cy="685800"/>
          </a:xfrm>
        </p:spPr>
        <p:txBody>
          <a:bodyPr/>
          <a:lstStyle/>
          <a:p>
            <a:pPr marL="0" indent="0">
              <a:buNone/>
            </a:pPr>
            <a:r>
              <a:rPr lang="en-US" sz="1000" dirty="0" smtClean="0">
                <a:latin typeface="Tahoma" panose="020B0604030504040204" pitchFamily="34" charset="0"/>
                <a:ea typeface="Tahoma" panose="020B0604030504040204" pitchFamily="34" charset="0"/>
                <a:cs typeface="Tahoma" panose="020B0604030504040204" pitchFamily="34" charset="0"/>
              </a:rPr>
              <a:t>NOTES: Costs are calculated in 2010 dollars. * 2040 estimates are projections calculated in 2010 dollars. </a:t>
            </a:r>
            <a:r>
              <a:rPr lang="en-US" sz="1000" dirty="0">
                <a:latin typeface="Tahoma" panose="020B0604030504040204" pitchFamily="34" charset="0"/>
                <a:ea typeface="Tahoma" panose="020B0604030504040204" pitchFamily="34" charset="0"/>
                <a:cs typeface="Tahoma" panose="020B0604030504040204" pitchFamily="34" charset="0"/>
              </a:rPr>
              <a:t>The minimum informal care cost is calculated based on the foregone wages for the informal </a:t>
            </a:r>
            <a:r>
              <a:rPr lang="en-US" sz="1000" dirty="0" smtClean="0">
                <a:latin typeface="Tahoma" panose="020B0604030504040204" pitchFamily="34" charset="0"/>
                <a:ea typeface="Tahoma" panose="020B0604030504040204" pitchFamily="34" charset="0"/>
                <a:cs typeface="Tahoma" panose="020B0604030504040204" pitchFamily="34" charset="0"/>
              </a:rPr>
              <a:t>caregivers. The </a:t>
            </a:r>
            <a:r>
              <a:rPr lang="en-US" sz="1000" dirty="0">
                <a:latin typeface="Tahoma" panose="020B0604030504040204" pitchFamily="34" charset="0"/>
                <a:ea typeface="Tahoma" panose="020B0604030504040204" pitchFamily="34" charset="0"/>
                <a:cs typeface="Tahoma" panose="020B0604030504040204" pitchFamily="34" charset="0"/>
              </a:rPr>
              <a:t>maximum informal care cost is calculated based on the cost to replace the informal caregiver with professional staff. </a:t>
            </a:r>
            <a:r>
              <a:rPr lang="en-US" sz="1000" dirty="0" smtClean="0">
                <a:latin typeface="Tahoma" panose="020B0604030504040204" pitchFamily="34" charset="0"/>
                <a:ea typeface="Tahoma" panose="020B0604030504040204" pitchFamily="34" charset="0"/>
                <a:cs typeface="Tahoma" panose="020B0604030504040204" pitchFamily="34" charset="0"/>
              </a:rPr>
              <a:t>Direct cost is the cost for care purchased in the market place, and is equal to the sum of the estimated cost associated with dementia for out-of-pocket, Medicare, nursing home, and in-home care spending.</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1211240"/>
            <a:ext cx="1912703" cy="338554"/>
          </a:xfrm>
          <a:prstGeom prst="rect">
            <a:avLst/>
          </a:prstGeom>
          <a:noFill/>
        </p:spPr>
        <p:txBody>
          <a:bodyPr wrap="none" rtlCol="0">
            <a:spAutoFit/>
          </a:body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Dollars (Billions)</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16</a:t>
            </a:fld>
            <a:endParaRPr lang="en-US" sz="1200" dirty="0">
              <a:solidFill>
                <a:srgbClr val="898989"/>
              </a:solidFill>
            </a:endParaRPr>
          </a:p>
        </p:txBody>
      </p:sp>
      <p:sp>
        <p:nvSpPr>
          <p:cNvPr id="4" name="TextBox 3"/>
          <p:cNvSpPr txBox="1"/>
          <p:nvPr/>
        </p:nvSpPr>
        <p:spPr>
          <a:xfrm>
            <a:off x="0" y="6553200"/>
            <a:ext cx="8634095" cy="246221"/>
          </a:xfrm>
          <a:prstGeom prst="rect">
            <a:avLst/>
          </a:prstGeom>
          <a:noFill/>
        </p:spPr>
        <p:txBody>
          <a:bodyPr wrap="none" rtlCol="0">
            <a:spAutoFit/>
          </a:bodyPr>
          <a:lstStyle/>
          <a:p>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SOURCE: Hurd MD,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Martorell</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P,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Delavande</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A, Mullen KJ,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Langa</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KM. (2013) Monetary costs of dementia in the United States. NEJM 368(14):1326-34</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003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7800" y="1524000"/>
            <a:ext cx="7350432" cy="5105400"/>
          </a:xfrm>
        </p:spPr>
        <p:txBody>
          <a:bodyPr/>
          <a:lstStyle/>
          <a:p>
            <a:pPr>
              <a:spcBef>
                <a:spcPts val="0"/>
              </a:spcBef>
              <a:spcAft>
                <a:spcPts val="600"/>
              </a:spcAft>
            </a:pPr>
            <a:r>
              <a:rPr lang="en-US" sz="2800" dirty="0">
                <a:latin typeface="Tahoma" panose="020B0604030504040204" pitchFamily="34" charset="0"/>
                <a:ea typeface="Tahoma" panose="020B0604030504040204" pitchFamily="34" charset="0"/>
                <a:cs typeface="Tahoma" panose="020B0604030504040204" pitchFamily="34" charset="0"/>
              </a:rPr>
              <a:t>Tracking the </a:t>
            </a:r>
            <a:r>
              <a:rPr lang="en-US" sz="2800" dirty="0" smtClean="0">
                <a:latin typeface="Tahoma" panose="020B0604030504040204" pitchFamily="34" charset="0"/>
                <a:ea typeface="Tahoma" panose="020B0604030504040204" pitchFamily="34" charset="0"/>
                <a:cs typeface="Tahoma" panose="020B0604030504040204" pitchFamily="34" charset="0"/>
              </a:rPr>
              <a:t>Nation’s </a:t>
            </a: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dirty="0" smtClean="0">
                <a:latin typeface="Tahoma" panose="020B0604030504040204" pitchFamily="34" charset="0"/>
                <a:ea typeface="Tahoma" panose="020B0604030504040204" pitchFamily="34" charset="0"/>
                <a:cs typeface="Tahoma" panose="020B0604030504040204" pitchFamily="34" charset="0"/>
              </a:rPr>
              <a:t>rogress</a:t>
            </a:r>
          </a:p>
          <a:p>
            <a:pPr>
              <a:spcBef>
                <a:spcPts val="0"/>
              </a:spcBef>
              <a:spcAft>
                <a:spcPts val="600"/>
              </a:spcAft>
            </a:pPr>
            <a:r>
              <a:rPr lang="en-US" sz="2800" dirty="0" smtClean="0">
                <a:latin typeface="Tahoma" panose="020B0604030504040204" pitchFamily="34" charset="0"/>
                <a:ea typeface="Tahoma" panose="020B0604030504040204" pitchFamily="34" charset="0"/>
                <a:cs typeface="Tahoma" panose="020B0604030504040204" pitchFamily="34" charset="0"/>
              </a:rPr>
              <a:t>Public Health Impact: Older Adults and Dementias Including Alzheimer’s</a:t>
            </a:r>
            <a:endParaRPr lang="en-US" sz="28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Older Adults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Access to </a:t>
            </a:r>
            <a:r>
              <a:rPr lang="en-US" altLang="en-US" dirty="0" smtClean="0">
                <a:latin typeface="Tahoma" panose="020B0604030504040204" pitchFamily="34" charset="0"/>
                <a:ea typeface="Tahoma" panose="020B0604030504040204" pitchFamily="34" charset="0"/>
                <a:cs typeface="Tahoma" panose="020B0604030504040204" pitchFamily="34" charset="0"/>
              </a:rPr>
              <a:t>selected Medicare benefits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Core preventive services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Functional limitations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Physical a</a:t>
            </a:r>
            <a:r>
              <a:rPr lang="en-US" altLang="en-US" dirty="0" smtClean="0">
                <a:latin typeface="Tahoma" panose="020B0604030504040204" pitchFamily="34" charset="0"/>
                <a:ea typeface="Tahoma" panose="020B0604030504040204" pitchFamily="34" charset="0"/>
                <a:cs typeface="Tahoma" panose="020B0604030504040204" pitchFamily="34" charset="0"/>
              </a:rPr>
              <a:t>ctivity</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Injury-falls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Dementias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Awareness of </a:t>
            </a:r>
            <a:r>
              <a:rPr lang="en-US" altLang="en-US" dirty="0" smtClean="0">
                <a:latin typeface="Tahoma" panose="020B0604030504040204" pitchFamily="34" charset="0"/>
                <a:ea typeface="Tahoma" panose="020B0604030504040204" pitchFamily="34" charset="0"/>
                <a:cs typeface="Tahoma" panose="020B0604030504040204" pitchFamily="34" charset="0"/>
              </a:rPr>
              <a:t>diagnosis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Preventable </a:t>
            </a:r>
            <a:r>
              <a:rPr lang="en-US" altLang="en-US" dirty="0" smtClean="0">
                <a:latin typeface="Tahoma" panose="020B0604030504040204" pitchFamily="34" charset="0"/>
                <a:ea typeface="Tahoma" panose="020B0604030504040204" pitchFamily="34" charset="0"/>
                <a:cs typeface="Tahoma" panose="020B0604030504040204" pitchFamily="34" charset="0"/>
              </a:rPr>
              <a:t>hospitalizations</a:t>
            </a:r>
          </a:p>
          <a:p>
            <a:pPr>
              <a:spcBef>
                <a:spcPts val="0"/>
              </a:spcBef>
              <a:buFont typeface="Wingdings" panose="05000000000000000000" pitchFamily="2" charset="2"/>
              <a:buChar cha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17</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446027" y="1219200"/>
            <a:ext cx="7507473" cy="17602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descr="Upcoming sections of the data presentation&#10;"/>
          <p:cNvSpPr/>
          <p:nvPr/>
        </p:nvSpPr>
        <p:spPr>
          <a:xfrm>
            <a:off x="1447800" y="5334000"/>
            <a:ext cx="7507473" cy="1295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3789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1417638"/>
          </a:xfrm>
        </p:spPr>
        <p:txBody>
          <a:bodyPr>
            <a:noAutofit/>
          </a:bodyPr>
          <a:lstStyle/>
          <a:p>
            <a:pPr>
              <a:tabLst>
                <a:tab pos="3206750" algn="l"/>
              </a:tabLst>
            </a:pP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Use of the Welcome to Medicare Benefit by New Enrollees, Adults 65+ Years, 2008—2011 </a:t>
            </a:r>
          </a:p>
        </p:txBody>
      </p:sp>
      <p:graphicFrame>
        <p:nvGraphicFramePr>
          <p:cNvPr id="16" name="Chart Placeholder 15" descr="Use of the Welcome to Medicare Benefit by New Enrollees, Adults 65+ Years, 2008--2011"/>
          <p:cNvGraphicFramePr>
            <a:graphicFrameLocks noGrp="1"/>
          </p:cNvGraphicFramePr>
          <p:nvPr>
            <p:ph type="chart" sz="quarter" idx="4294967295"/>
            <p:extLst>
              <p:ext uri="{D42A27DB-BD31-4B8C-83A1-F6EECF244321}">
                <p14:modId xmlns:p14="http://schemas.microsoft.com/office/powerpoint/2010/main" val="462583927"/>
              </p:ext>
            </p:extLst>
          </p:nvPr>
        </p:nvGraphicFramePr>
        <p:xfrm>
          <a:off x="152400" y="1066800"/>
          <a:ext cx="88011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Placeholder 76"/>
          <p:cNvSpPr txBox="1">
            <a:spLocks/>
          </p:cNvSpPr>
          <p:nvPr/>
        </p:nvSpPr>
        <p:spPr>
          <a:xfrm>
            <a:off x="2286000" y="3505200"/>
            <a:ext cx="2667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pPr>
            <a:r>
              <a:rPr lang="en-US" sz="1400" b="1" dirty="0" smtClean="0">
                <a:solidFill>
                  <a:prstClr val="black"/>
                </a:solidFill>
                <a:latin typeface="Tahoma" pitchFamily="34" charset="0"/>
                <a:ea typeface="Tahoma" pitchFamily="34" charset="0"/>
                <a:cs typeface="Tahoma" pitchFamily="34" charset="0"/>
              </a:rPr>
              <a:t>HP2020 Target: 7.0 %</a:t>
            </a:r>
            <a:endParaRPr lang="en-US" sz="1400" b="1" dirty="0">
              <a:solidFill>
                <a:prstClr val="black"/>
              </a:solidFill>
              <a:latin typeface="Tahoma" pitchFamily="34" charset="0"/>
              <a:ea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18</a:t>
            </a:fld>
            <a:endParaRPr lang="en-US" sz="1200" dirty="0">
              <a:solidFill>
                <a:srgbClr val="898989"/>
              </a:solidFill>
            </a:endParaRPr>
          </a:p>
        </p:txBody>
      </p:sp>
      <p:sp>
        <p:nvSpPr>
          <p:cNvPr id="15" name="TextBox 14"/>
          <p:cNvSpPr txBox="1"/>
          <p:nvPr/>
        </p:nvSpPr>
        <p:spPr>
          <a:xfrm>
            <a:off x="457200" y="1490246"/>
            <a:ext cx="978153"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8"/>
          <p:cNvSpPr txBox="1">
            <a:spLocks/>
          </p:cNvSpPr>
          <p:nvPr/>
        </p:nvSpPr>
        <p:spPr>
          <a:xfrm>
            <a:off x="7360738" y="6324600"/>
            <a:ext cx="1478461"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OA-1</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7" name="Text Placeholder 16"/>
          <p:cNvSpPr txBox="1">
            <a:spLocks/>
          </p:cNvSpPr>
          <p:nvPr/>
        </p:nvSpPr>
        <p:spPr>
          <a:xfrm>
            <a:off x="0" y="6213144"/>
            <a:ext cx="7360738"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itchFamily="34" charset="0"/>
                <a:ea typeface="Tahoma" pitchFamily="34" charset="0"/>
                <a:cs typeface="Tahoma" pitchFamily="34" charset="0"/>
              </a:rPr>
              <a:t>NOTES:  The “Welcome to Medicare” benefit is a preventive visit for Medicare enrollees under Medicare Part B.      *Data are not available for the year 2009. Estimates of variability are not available.</a:t>
            </a:r>
            <a:endParaRPr lang="en-US" alt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fontAlgn="auto">
              <a:spcAft>
                <a:spcPts val="0"/>
              </a:spcAft>
              <a:buFont typeface="Arial" pitchFamily="34" charset="0"/>
              <a:buNone/>
            </a:pPr>
            <a:endParaRPr lang="en-US" sz="1100" dirty="0">
              <a:solidFill>
                <a:prstClr val="black"/>
              </a:solidFill>
              <a:latin typeface="Tahoma" pitchFamily="34" charset="0"/>
              <a:ea typeface="Tahoma" pitchFamily="34" charset="0"/>
              <a:cs typeface="Tahoma" pitchFamily="34" charset="0"/>
            </a:endParaRPr>
          </a:p>
        </p:txBody>
      </p:sp>
      <p:sp>
        <p:nvSpPr>
          <p:cNvPr id="18" name="Text Placeholder 4"/>
          <p:cNvSpPr txBox="1">
            <a:spLocks/>
          </p:cNvSpPr>
          <p:nvPr/>
        </p:nvSpPr>
        <p:spPr>
          <a:xfrm>
            <a:off x="0" y="6602412"/>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itchFamily="34" charset="0"/>
                <a:ea typeface="Tahoma" pitchFamily="34" charset="0"/>
                <a:cs typeface="Tahoma" pitchFamily="34" charset="0"/>
              </a:rPr>
              <a:t>SOURCE: Medicare Administrative Data, CMS.</a:t>
            </a:r>
          </a:p>
          <a:p>
            <a:pPr marL="0" indent="0" fontAlgn="auto">
              <a:spcAft>
                <a:spcPts val="0"/>
              </a:spcAft>
              <a:buFont typeface="Arial" pitchFamily="34" charset="0"/>
              <a:buNone/>
            </a:pPr>
            <a:endParaRPr lang="en-US" sz="11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078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p-to-Date Core Prventive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813"/>
            <a:ext cx="9144000" cy="4990373"/>
          </a:xfrm>
          <a:prstGeom prst="rect">
            <a:avLst/>
          </a:prstGeom>
        </p:spPr>
      </p:pic>
      <p:sp>
        <p:nvSpPr>
          <p:cNvPr id="14" name="Text Placeholder 8"/>
          <p:cNvSpPr txBox="1">
            <a:spLocks/>
          </p:cNvSpPr>
          <p:nvPr/>
        </p:nvSpPr>
        <p:spPr>
          <a:xfrm>
            <a:off x="7360739" y="6324599"/>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OA-2.1</a:t>
            </a:r>
          </a:p>
        </p:txBody>
      </p:sp>
      <p:sp>
        <p:nvSpPr>
          <p:cNvPr id="10" name="Title 1"/>
          <p:cNvSpPr>
            <a:spLocks noGrp="1"/>
          </p:cNvSpPr>
          <p:nvPr>
            <p:ph type="title" idx="4294967295"/>
          </p:nvPr>
        </p:nvSpPr>
        <p:spPr>
          <a:xfrm>
            <a:off x="21020" y="120870"/>
            <a:ext cx="9122979" cy="838200"/>
          </a:xfrm>
        </p:spPr>
        <p:txBody>
          <a:bodyPr>
            <a:noAutofit/>
          </a:bodyPr>
          <a:lstStyle/>
          <a:p>
            <a:pPr>
              <a:tabLst>
                <a:tab pos="3206750" algn="l"/>
              </a:tabLst>
            </a:pP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Up-to-Date Core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Preventive Services, </a:t>
            </a: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Males 65+ Years,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2012</a:t>
            </a:r>
          </a:p>
        </p:txBody>
      </p:sp>
      <p:sp>
        <p:nvSpPr>
          <p:cNvPr id="12" name="Text Box 5"/>
          <p:cNvSpPr txBox="1">
            <a:spLocks noChangeArrowheads="1"/>
          </p:cNvSpPr>
          <p:nvPr/>
        </p:nvSpPr>
        <p:spPr bwMode="auto">
          <a:xfrm>
            <a:off x="-2" y="5867400"/>
            <a:ext cx="9067802" cy="823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are for men aged 65 years and over who received a flu vaccination in the last year, pneumococcal vaccination ever, and colorectal cancer screening based on colonoscopy or sigmoidoscopy in the last 10 years or fecal  occult blood test in the past year.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American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Indian includes Alaska Native.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Asian includes Pacific Islander. The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categories black  and white exclude persons of Hispanic origin.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Persons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of Hispanic origin </a:t>
            </a:r>
            <a:endPar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may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be any race.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Respondents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were asked to select one or more races. Data for the  single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race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categories shown are for persons </a:t>
            </a:r>
            <a:endPar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who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reported only one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racial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group.</a:t>
            </a: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950" dirty="0">
                <a:solidFill>
                  <a:srgbClr val="000000"/>
                </a:solidFill>
                <a:latin typeface="Tahoma" pitchFamily="34" charset="0"/>
                <a:cs typeface="Tahoma" pitchFamily="34" charset="0"/>
              </a:rPr>
              <a:t>SOURCE</a:t>
            </a:r>
            <a:r>
              <a:rPr lang="en-US" sz="950" dirty="0" smtClean="0">
                <a:solidFill>
                  <a:srgbClr val="000000"/>
                </a:solidFill>
                <a:latin typeface="Tahoma" pitchFamily="34" charset="0"/>
                <a:cs typeface="Tahoma" pitchFamily="34" charset="0"/>
              </a:rPr>
              <a:t>: Behavioral Risk Factor Surveillance System (BRFSS) , CDC/ PHSPO.</a:t>
            </a:r>
            <a:endParaRPr lang="en-US" sz="950" dirty="0">
              <a:solidFill>
                <a:srgbClr val="000000"/>
              </a:solidFill>
              <a:latin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19</a:t>
            </a:fld>
            <a:endParaRPr lang="en-US" sz="1200" dirty="0">
              <a:solidFill>
                <a:srgbClr val="898989"/>
              </a:solidFill>
            </a:endParaRPr>
          </a:p>
        </p:txBody>
      </p:sp>
      <p:sp>
        <p:nvSpPr>
          <p:cNvPr id="17" name="TextBox 16"/>
          <p:cNvSpPr txBox="1"/>
          <p:nvPr/>
        </p:nvSpPr>
        <p:spPr>
          <a:xfrm>
            <a:off x="420087" y="5878551"/>
            <a:ext cx="353943" cy="228600"/>
          </a:xfrm>
          <a:prstGeom prst="rect">
            <a:avLst/>
          </a:prstGeom>
          <a:noFill/>
        </p:spPr>
        <p:txBody>
          <a:bodyPr vert="vert" wrap="square" rtlCol="0">
            <a:spAutoFit/>
          </a:bodyPr>
          <a:lstStyle/>
          <a:p>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I</a:t>
            </a:r>
            <a:endParaRPr lang="en-US" sz="1100" dirty="0">
              <a:solidFill>
                <a:prstClr val="black"/>
              </a:solidFill>
            </a:endParaRPr>
          </a:p>
        </p:txBody>
      </p:sp>
    </p:spTree>
    <p:extLst>
      <p:ext uri="{BB962C8B-B14F-4D97-AF65-F5344CB8AC3E}">
        <p14:creationId xmlns:p14="http://schemas.microsoft.com/office/powerpoint/2010/main" val="2587397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dirty="0" smtClean="0">
                <a:latin typeface="Arial Black" panose="020B0A04020102020204" pitchFamily="34" charset="0"/>
              </a:rPr>
              <a:t>Don Wright, </a:t>
            </a:r>
            <a:r>
              <a:rPr lang="en-US" dirty="0">
                <a:latin typeface="Arial Black" panose="020B0A04020102020204" pitchFamily="34" charset="0"/>
              </a:rPr>
              <a:t>MD, MPH </a:t>
            </a:r>
            <a:r>
              <a:rPr lang="en-US" sz="2400" dirty="0">
                <a:latin typeface="Arial Black" panose="020B0A04020102020204" pitchFamily="34" charset="0"/>
              </a:rPr>
              <a:t/>
            </a:r>
            <a:br>
              <a:rPr lang="en-US" sz="2400" dirty="0">
                <a:latin typeface="Arial Black" panose="020B0A04020102020204" pitchFamily="34" charset="0"/>
              </a:rPr>
            </a:br>
            <a:r>
              <a:rPr lang="en-US" sz="2400" dirty="0" smtClean="0">
                <a:latin typeface="Arial Black" panose="020B0A04020102020204" pitchFamily="34" charset="0"/>
              </a:rPr>
              <a:t>Deputy </a:t>
            </a:r>
            <a:r>
              <a:rPr lang="en-US" sz="2200" dirty="0" smtClean="0">
                <a:latin typeface="Arial Black" panose="020B0A04020102020204" pitchFamily="34" charset="0"/>
              </a:rPr>
              <a:t>Assistant </a:t>
            </a:r>
            <a:r>
              <a:rPr lang="en-US" sz="2200" dirty="0">
                <a:latin typeface="Arial Black" panose="020B0A04020102020204" pitchFamily="34" charset="0"/>
              </a:rPr>
              <a:t>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extLst>
      <p:ext uri="{BB962C8B-B14F-4D97-AF65-F5344CB8AC3E}">
        <p14:creationId xmlns:p14="http://schemas.microsoft.com/office/powerpoint/2010/main" val="1240586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Up-to-Date Core Preventive Services for Females 65+ years, 2012"/>
          <p:cNvGraphicFramePr>
            <a:graphicFrameLocks noGrp="1"/>
          </p:cNvGraphicFramePr>
          <p:nvPr>
            <p:ph type="chart" sz="quarter" idx="4294967295"/>
            <p:extLst>
              <p:ext uri="{D42A27DB-BD31-4B8C-83A1-F6EECF244321}">
                <p14:modId xmlns:p14="http://schemas.microsoft.com/office/powerpoint/2010/main" val="301666002"/>
              </p:ext>
            </p:extLst>
          </p:nvPr>
        </p:nvGraphicFramePr>
        <p:xfrm>
          <a:off x="-230188" y="1083623"/>
          <a:ext cx="9183688" cy="498505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8"/>
          <p:cNvSpPr txBox="1">
            <a:spLocks/>
          </p:cNvSpPr>
          <p:nvPr/>
        </p:nvSpPr>
        <p:spPr>
          <a:xfrm>
            <a:off x="7360739" y="6351896"/>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OA-2.2</a:t>
            </a:r>
          </a:p>
        </p:txBody>
      </p:sp>
      <p:sp>
        <p:nvSpPr>
          <p:cNvPr id="10" name="Title 1"/>
          <p:cNvSpPr>
            <a:spLocks noGrp="1"/>
          </p:cNvSpPr>
          <p:nvPr>
            <p:ph type="title" idx="4294967295"/>
          </p:nvPr>
        </p:nvSpPr>
        <p:spPr>
          <a:xfrm>
            <a:off x="0" y="0"/>
            <a:ext cx="9144000" cy="990600"/>
          </a:xfrm>
        </p:spPr>
        <p:txBody>
          <a:bodyPr>
            <a:noAutofit/>
          </a:bodyPr>
          <a:lstStyle/>
          <a:p>
            <a:pPr>
              <a:tabLst>
                <a:tab pos="3206750" algn="l"/>
              </a:tabLst>
            </a:pP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Up-to-Date Core </a:t>
            </a:r>
            <a:r>
              <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rPr>
              <a:t>Preventive Services, </a:t>
            </a: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Females 65+ Years, 2012</a:t>
            </a:r>
            <a:endPar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13649" y="5842337"/>
            <a:ext cx="8610601" cy="969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are for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women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aged 65 years and over who received a flu vaccination in the last year, pneumococcal vaccination ever, and colorectal cancer screening based on colonoscopy or sigmoidoscopy in the last 10 years or fecal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occult </a:t>
            </a:r>
            <a:r>
              <a:rPr lang="en-US" sz="950" dirty="0">
                <a:solidFill>
                  <a:prstClr val="black"/>
                </a:solidFill>
                <a:latin typeface="Tahoma" panose="020B0604030504040204" pitchFamily="34" charset="0"/>
                <a:ea typeface="Tahoma" panose="020B0604030504040204" pitchFamily="34" charset="0"/>
                <a:cs typeface="Tahoma" panose="020B0604030504040204" pitchFamily="34" charset="0"/>
              </a:rPr>
              <a:t>blood test in the past </a:t>
            </a: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year, and mammogram in the last 2 years. A mammogram is only required for women aged 65-74 years.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American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Indian includes Alaska Native. Asian includes Pacific Islander.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The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categories black  and white exclude persons of Hispanic origin. Persons of Hispanic origin may be any race. Respondents </a:t>
            </a:r>
            <a:endPar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were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asked to select one or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more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races. Data for the  single </a:t>
            </a:r>
            <a:r>
              <a:rPr lang="en-US" alt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race </a:t>
            </a:r>
            <a:r>
              <a:rPr lang="en-US" altLang="en-US" sz="950" dirty="0">
                <a:solidFill>
                  <a:prstClr val="black"/>
                </a:solidFill>
                <a:latin typeface="Tahoma" panose="020B0604030504040204" pitchFamily="34" charset="0"/>
                <a:ea typeface="Tahoma" panose="020B0604030504040204" pitchFamily="34" charset="0"/>
                <a:cs typeface="Tahoma" panose="020B0604030504040204" pitchFamily="34" charset="0"/>
              </a:rPr>
              <a:t>categories shown are for persons who reported only one racial group.</a:t>
            </a:r>
          </a:p>
          <a:p>
            <a:pPr fontAlgn="auto">
              <a:spcBef>
                <a:spcPts val="0"/>
              </a:spcBef>
              <a:spcAft>
                <a:spcPts val="0"/>
              </a:spcAft>
            </a:pPr>
            <a:r>
              <a:rPr lang="en-US" sz="95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95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950" dirty="0">
                <a:solidFill>
                  <a:srgbClr val="000000"/>
                </a:solidFill>
                <a:latin typeface="Tahoma" pitchFamily="34" charset="0"/>
                <a:cs typeface="Tahoma" pitchFamily="34" charset="0"/>
              </a:rPr>
              <a:t>SOURCE</a:t>
            </a:r>
            <a:r>
              <a:rPr lang="en-US" sz="950" dirty="0" smtClean="0">
                <a:solidFill>
                  <a:srgbClr val="000000"/>
                </a:solidFill>
                <a:latin typeface="Tahoma" pitchFamily="34" charset="0"/>
                <a:cs typeface="Tahoma" pitchFamily="34" charset="0"/>
              </a:rPr>
              <a:t>: Behavioral Risk Factor Surveillance System (BRFSS</a:t>
            </a:r>
            <a:r>
              <a:rPr lang="en-US" sz="950" dirty="0">
                <a:solidFill>
                  <a:srgbClr val="000000"/>
                </a:solidFill>
                <a:latin typeface="Tahoma" pitchFamily="34" charset="0"/>
                <a:cs typeface="Tahoma" pitchFamily="34" charset="0"/>
              </a:rPr>
              <a:t>), CDC/ PHSPO. </a:t>
            </a:r>
          </a:p>
        </p:txBody>
      </p:sp>
      <p:sp>
        <p:nvSpPr>
          <p:cNvPr id="19" name="Text Placeholder 76"/>
          <p:cNvSpPr txBox="1">
            <a:spLocks/>
          </p:cNvSpPr>
          <p:nvPr/>
        </p:nvSpPr>
        <p:spPr>
          <a:xfrm>
            <a:off x="5715000" y="990600"/>
            <a:ext cx="2667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pPr>
            <a:r>
              <a:rPr lang="en-US" sz="1400" b="1" dirty="0" smtClean="0">
                <a:solidFill>
                  <a:prstClr val="black"/>
                </a:solidFill>
                <a:latin typeface="Tahoma" pitchFamily="34" charset="0"/>
                <a:ea typeface="Tahoma" pitchFamily="34" charset="0"/>
                <a:cs typeface="Tahoma" pitchFamily="34" charset="0"/>
              </a:rPr>
              <a:t>HP2020 Target: 43.1%</a:t>
            </a:r>
            <a:endParaRPr lang="en-US" sz="1400" b="1" dirty="0">
              <a:solidFill>
                <a:prstClr val="black"/>
              </a:solidFill>
              <a:latin typeface="Tahoma" pitchFamily="34" charset="0"/>
              <a:ea typeface="Tahoma" pitchFamily="34" charset="0"/>
              <a:cs typeface="Tahoma" pitchFamily="34" charset="0"/>
            </a:endParaRPr>
          </a:p>
        </p:txBody>
      </p:sp>
      <p:sp>
        <p:nvSpPr>
          <p:cNvPr id="2" name="TextBox 1"/>
          <p:cNvSpPr txBox="1"/>
          <p:nvPr/>
        </p:nvSpPr>
        <p:spPr>
          <a:xfrm>
            <a:off x="4983678" y="5562600"/>
            <a:ext cx="978153"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20</a:t>
            </a:fld>
            <a:endParaRPr lang="en-US" sz="1200" dirty="0">
              <a:solidFill>
                <a:srgbClr val="898989"/>
              </a:solidFill>
            </a:endParaRPr>
          </a:p>
        </p:txBody>
      </p:sp>
      <p:grpSp>
        <p:nvGrpSpPr>
          <p:cNvPr id="3" name="Group 2" descr="increase desired&#10;"/>
          <p:cNvGrpSpPr/>
          <p:nvPr/>
        </p:nvGrpSpPr>
        <p:grpSpPr>
          <a:xfrm>
            <a:off x="7772400" y="2662535"/>
            <a:ext cx="914400" cy="614065"/>
            <a:chOff x="7772400" y="2662535"/>
            <a:chExt cx="914400" cy="614065"/>
          </a:xfrm>
        </p:grpSpPr>
        <p:sp>
          <p:nvSpPr>
            <p:cNvPr id="15" name="TextBox 14"/>
            <p:cNvSpPr txBox="1"/>
            <p:nvPr/>
          </p:nvSpPr>
          <p:spPr>
            <a:xfrm>
              <a:off x="7772400" y="2662535"/>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17" name="Straight Arrow Connector 16"/>
            <p:cNvCxnSpPr/>
            <p:nvPr/>
          </p:nvCxnSpPr>
          <p:spPr>
            <a:xfrm>
              <a:off x="7924800" y="32766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90695" y="5897193"/>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0" name="TextBox 19"/>
          <p:cNvSpPr txBox="1"/>
          <p:nvPr/>
        </p:nvSpPr>
        <p:spPr>
          <a:xfrm>
            <a:off x="1295400" y="4816347"/>
            <a:ext cx="990600" cy="323165"/>
          </a:xfrm>
          <a:prstGeom prst="rect">
            <a:avLst/>
          </a:prstGeom>
          <a:noFill/>
        </p:spPr>
        <p:txBody>
          <a:bodyPr wrap="square" rtlCol="0">
            <a:spAutoFit/>
          </a:bodyPr>
          <a:lstStyle/>
          <a:p>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o</a:t>
            </a: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r more</a:t>
            </a:r>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657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60739" y="6150425"/>
            <a:ext cx="1478461" cy="60960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OA-4</a:t>
            </a:r>
          </a:p>
          <a:p>
            <a:pPr algn="ctr" fontAlgn="auto">
              <a:spcAft>
                <a:spcPts val="0"/>
              </a:spcAft>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Increase desired</a:t>
            </a:r>
            <a:endPar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itle 1"/>
          <p:cNvSpPr>
            <a:spLocks noGrp="1"/>
          </p:cNvSpPr>
          <p:nvPr>
            <p:ph type="title" idx="4294967295"/>
          </p:nvPr>
        </p:nvSpPr>
        <p:spPr>
          <a:xfrm>
            <a:off x="0" y="0"/>
            <a:ext cx="9144000" cy="1417638"/>
          </a:xfrm>
        </p:spPr>
        <p:txBody>
          <a:bodyPr>
            <a:noAutofit/>
          </a:bodyPr>
          <a:lstStyle/>
          <a:p>
            <a:pPr>
              <a:tabLst>
                <a:tab pos="3206750" algn="l"/>
              </a:tabLst>
            </a:pPr>
            <a:r>
              <a:rPr lang="en-US" sz="34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Receipt of Diabetes Self-Management Benefits, Adults 65+ Years, 2008—2012</a:t>
            </a:r>
            <a:endParaRPr lang="en-US" sz="34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6" name="Chart Placeholder 15" descr="Receipt of diabetes self-management benefits, Adults 65+ Years, 2008 thoruhg 2012"/>
          <p:cNvGraphicFramePr>
            <a:graphicFrameLocks noGrp="1"/>
          </p:cNvGraphicFramePr>
          <p:nvPr>
            <p:ph type="chart" sz="quarter" idx="4294967295"/>
            <p:extLst>
              <p:ext uri="{D42A27DB-BD31-4B8C-83A1-F6EECF244321}">
                <p14:modId xmlns:p14="http://schemas.microsoft.com/office/powerpoint/2010/main" val="2247903211"/>
              </p:ext>
            </p:extLst>
          </p:nvPr>
        </p:nvGraphicFramePr>
        <p:xfrm>
          <a:off x="152400" y="1066800"/>
          <a:ext cx="88011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p:cNvSpPr txBox="1">
            <a:spLocks noChangeArrowheads="1"/>
          </p:cNvSpPr>
          <p:nvPr/>
        </p:nvSpPr>
        <p:spPr bwMode="auto">
          <a:xfrm>
            <a:off x="-1" y="6088040"/>
            <a:ext cx="7543801"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Data are for Medicare beneficiaries who have been diagnosed with diabetes for whom there is a Medicare claim for diabetes self-management training services. *Data are not available </a:t>
            </a:r>
            <a:r>
              <a:rPr lang="en-US" sz="1100" dirty="0">
                <a:solidFill>
                  <a:prstClr val="black"/>
                </a:solidFill>
                <a:latin typeface="Tahoma" pitchFamily="34" charset="0"/>
                <a:ea typeface="Tahoma" pitchFamily="34" charset="0"/>
                <a:cs typeface="Tahoma" pitchFamily="34" charset="0"/>
              </a:rPr>
              <a:t>for </a:t>
            </a:r>
            <a:r>
              <a:rPr lang="en-US" sz="1100" dirty="0" smtClean="0">
                <a:solidFill>
                  <a:prstClr val="black"/>
                </a:solidFill>
                <a:latin typeface="Tahoma" pitchFamily="34" charset="0"/>
                <a:ea typeface="Tahoma" pitchFamily="34" charset="0"/>
                <a:cs typeface="Tahoma" pitchFamily="34" charset="0"/>
              </a:rPr>
              <a:t>the year 2009</a:t>
            </a:r>
            <a:r>
              <a:rPr lang="en-US" sz="1100" dirty="0">
                <a:solidFill>
                  <a:prstClr val="black"/>
                </a:solidFill>
                <a:latin typeface="Tahoma" pitchFamily="34" charset="0"/>
                <a:ea typeface="Tahoma" pitchFamily="34" charset="0"/>
                <a:cs typeface="Tahoma" pitchFamily="34" charset="0"/>
              </a:rPr>
              <a:t>. </a:t>
            </a:r>
            <a:r>
              <a:rPr lang="en-US" sz="1100" dirty="0" smtClean="0">
                <a:solidFill>
                  <a:prstClr val="black"/>
                </a:solidFill>
                <a:latin typeface="Tahoma" pitchFamily="34" charset="0"/>
                <a:ea typeface="Tahoma" pitchFamily="34" charset="0"/>
                <a:cs typeface="Tahoma" pitchFamily="34" charset="0"/>
              </a:rPr>
              <a:t> Estimates of variability are not available.</a:t>
            </a:r>
            <a:endParaRPr lang="en-US" alt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srgbClr val="000000"/>
                </a:solidFill>
                <a:latin typeface="Tahoma" pitchFamily="34" charset="0"/>
                <a:cs typeface="Tahoma" pitchFamily="34" charset="0"/>
              </a:rPr>
              <a:t>SOURCE: </a:t>
            </a:r>
            <a:r>
              <a:rPr lang="en-US" dirty="0" smtClean="0">
                <a:solidFill>
                  <a:srgbClr val="000000"/>
                </a:solidFill>
                <a:latin typeface="Tahoma" pitchFamily="34" charset="0"/>
                <a:cs typeface="Tahoma" pitchFamily="34" charset="0"/>
              </a:rPr>
              <a:t>Medicare Administrative Data, CMS.</a:t>
            </a:r>
            <a:endParaRPr lang="en-US" dirty="0">
              <a:solidFill>
                <a:srgbClr val="000000"/>
              </a:solidFill>
              <a:latin typeface="Tahoma" pitchFamily="34" charset="0"/>
              <a:cs typeface="Tahoma" pitchFamily="34" charset="0"/>
            </a:endParaRPr>
          </a:p>
        </p:txBody>
      </p:sp>
      <p:sp>
        <p:nvSpPr>
          <p:cNvPr id="19" name="Text Placeholder 76"/>
          <p:cNvSpPr txBox="1">
            <a:spLocks/>
          </p:cNvSpPr>
          <p:nvPr/>
        </p:nvSpPr>
        <p:spPr>
          <a:xfrm>
            <a:off x="4648200" y="2438400"/>
            <a:ext cx="2667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pPr>
            <a:r>
              <a:rPr lang="en-US" sz="1400" b="1" dirty="0" smtClean="0">
                <a:solidFill>
                  <a:prstClr val="black"/>
                </a:solidFill>
                <a:latin typeface="Tahoma" pitchFamily="34" charset="0"/>
                <a:ea typeface="Tahoma" pitchFamily="34" charset="0"/>
                <a:cs typeface="Tahoma" pitchFamily="34" charset="0"/>
              </a:rPr>
              <a:t>HP2020 Target: 2.2%</a:t>
            </a:r>
            <a:endParaRPr lang="en-US" sz="1400" b="1" dirty="0">
              <a:solidFill>
                <a:prstClr val="black"/>
              </a:solidFill>
              <a:latin typeface="Tahoma" pitchFamily="34" charset="0"/>
              <a:ea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21</a:t>
            </a:fld>
            <a:endParaRPr lang="en-US" sz="1200" dirty="0">
              <a:solidFill>
                <a:srgbClr val="898989"/>
              </a:solidFill>
            </a:endParaRPr>
          </a:p>
        </p:txBody>
      </p:sp>
      <p:sp>
        <p:nvSpPr>
          <p:cNvPr id="15" name="TextBox 14"/>
          <p:cNvSpPr txBox="1"/>
          <p:nvPr/>
        </p:nvSpPr>
        <p:spPr>
          <a:xfrm>
            <a:off x="601640" y="1519748"/>
            <a:ext cx="978153"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109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60739" y="6350169"/>
            <a:ext cx="1478461" cy="409856"/>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OA-5</a:t>
            </a:r>
          </a:p>
        </p:txBody>
      </p:sp>
      <p:sp>
        <p:nvSpPr>
          <p:cNvPr id="10" name="Title 1"/>
          <p:cNvSpPr>
            <a:spLocks noGrp="1"/>
          </p:cNvSpPr>
          <p:nvPr>
            <p:ph type="title" idx="4294967295"/>
          </p:nvPr>
        </p:nvSpPr>
        <p:spPr>
          <a:xfrm>
            <a:off x="0" y="0"/>
            <a:ext cx="9144000" cy="1143000"/>
          </a:xfrm>
        </p:spPr>
        <p:txBody>
          <a:bodyPr>
            <a:noAutofit/>
          </a:bodyPr>
          <a:lstStyle/>
          <a:p>
            <a:pPr>
              <a:tabLst>
                <a:tab pos="3206750" algn="l"/>
              </a:tabLst>
            </a:pP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Moderate to Severe Functional Limitations, Adults 65+ Years</a:t>
            </a:r>
            <a:endPar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6" name="Chart Placeholder 15" descr="Moderate to severe functional limitations, adults 65+ years"/>
          <p:cNvGraphicFramePr>
            <a:graphicFrameLocks noGrp="1"/>
          </p:cNvGraphicFramePr>
          <p:nvPr>
            <p:ph type="chart" sz="quarter" idx="4294967295"/>
            <p:extLst>
              <p:ext uri="{D42A27DB-BD31-4B8C-83A1-F6EECF244321}">
                <p14:modId xmlns:p14="http://schemas.microsoft.com/office/powerpoint/2010/main" val="2945836407"/>
              </p:ext>
            </p:extLst>
          </p:nvPr>
        </p:nvGraphicFramePr>
        <p:xfrm>
          <a:off x="-299430" y="1095375"/>
          <a:ext cx="8953500" cy="496835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p:cNvSpPr txBox="1">
            <a:spLocks noChangeArrowheads="1"/>
          </p:cNvSpPr>
          <p:nvPr/>
        </p:nvSpPr>
        <p:spPr bwMode="auto">
          <a:xfrm>
            <a:off x="-1" y="6074392"/>
            <a:ext cx="7360739"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Data are for adults age 65 years and over with one or more limitations in activities of daily living or living in a long term care facility. The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categories black and white exclude persons of Hispanic origin.  Persons of Hispanic origin may be any race. </a:t>
            </a: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srgbClr val="000000"/>
                </a:solidFill>
                <a:latin typeface="Tahoma" pitchFamily="34" charset="0"/>
                <a:cs typeface="Tahoma" pitchFamily="34" charset="0"/>
              </a:rPr>
              <a:t>SOURCE</a:t>
            </a:r>
            <a:r>
              <a:rPr lang="en-US" dirty="0" smtClean="0">
                <a:solidFill>
                  <a:srgbClr val="000000"/>
                </a:solidFill>
                <a:latin typeface="Tahoma" pitchFamily="34" charset="0"/>
                <a:cs typeface="Tahoma" pitchFamily="34" charset="0"/>
              </a:rPr>
              <a:t>: Medicare Current Beneficiary Survey (MCBS), CMS.</a:t>
            </a:r>
            <a:endParaRPr lang="en-US" dirty="0">
              <a:solidFill>
                <a:srgbClr val="000000"/>
              </a:solidFill>
              <a:latin typeface="Tahoma" pitchFamily="34" charset="0"/>
              <a:cs typeface="Tahoma" pitchFamily="34" charset="0"/>
            </a:endParaRPr>
          </a:p>
        </p:txBody>
      </p:sp>
      <p:sp>
        <p:nvSpPr>
          <p:cNvPr id="19" name="Text Placeholder 76"/>
          <p:cNvSpPr txBox="1">
            <a:spLocks/>
          </p:cNvSpPr>
          <p:nvPr/>
        </p:nvSpPr>
        <p:spPr>
          <a:xfrm>
            <a:off x="4038600" y="1219200"/>
            <a:ext cx="2667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pPr>
            <a:r>
              <a:rPr lang="en-US" sz="1400" b="1" dirty="0" smtClean="0">
                <a:solidFill>
                  <a:prstClr val="black"/>
                </a:solidFill>
                <a:latin typeface="Tahoma" pitchFamily="34" charset="0"/>
                <a:ea typeface="Tahoma" pitchFamily="34" charset="0"/>
                <a:cs typeface="Tahoma" pitchFamily="34" charset="0"/>
              </a:rPr>
              <a:t>HP2020 Target: 26.4%</a:t>
            </a:r>
            <a:endParaRPr lang="en-US" sz="1400" b="1" dirty="0">
              <a:solidFill>
                <a:prstClr val="black"/>
              </a:solidFill>
              <a:latin typeface="Tahoma" pitchFamily="34" charset="0"/>
              <a:ea typeface="Tahoma" pitchFamily="34" charset="0"/>
              <a:cs typeface="Tahoma" pitchFamily="34" charset="0"/>
            </a:endParaRPr>
          </a:p>
        </p:txBody>
      </p:sp>
      <p:sp>
        <p:nvSpPr>
          <p:cNvPr id="2" name="TextBox 1"/>
          <p:cNvSpPr txBox="1"/>
          <p:nvPr/>
        </p:nvSpPr>
        <p:spPr>
          <a:xfrm>
            <a:off x="4408861" y="5715000"/>
            <a:ext cx="1077539"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22</a:t>
            </a:fld>
            <a:endParaRPr lang="en-US" sz="1200" dirty="0">
              <a:solidFill>
                <a:srgbClr val="898989"/>
              </a:solidFill>
            </a:endParaRPr>
          </a:p>
        </p:txBody>
      </p:sp>
      <p:grpSp>
        <p:nvGrpSpPr>
          <p:cNvPr id="3" name="Group 2" descr="Decrease desired&#10;"/>
          <p:cNvGrpSpPr/>
          <p:nvPr/>
        </p:nvGrpSpPr>
        <p:grpSpPr>
          <a:xfrm>
            <a:off x="7315200" y="2680855"/>
            <a:ext cx="914400" cy="519545"/>
            <a:chOff x="7315200" y="2680855"/>
            <a:chExt cx="914400" cy="519545"/>
          </a:xfrm>
        </p:grpSpPr>
        <p:sp>
          <p:nvSpPr>
            <p:cNvPr id="11" name="TextBox 19"/>
            <p:cNvSpPr txBox="1"/>
            <p:nvPr/>
          </p:nvSpPr>
          <p:spPr>
            <a:xfrm>
              <a:off x="7315200" y="2680855"/>
              <a:ext cx="914400" cy="46166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FF0000"/>
                  </a:solidFill>
                  <a:latin typeface="Tahoma" pitchFamily="34" charset="0"/>
                  <a:ea typeface="Tahoma" pitchFamily="34" charset="0"/>
                  <a:cs typeface="Tahoma" pitchFamily="34" charset="0"/>
                </a:rPr>
                <a:t>Decrease desired</a:t>
              </a:r>
              <a:endParaRPr lang="en-US" sz="1200" b="1" dirty="0">
                <a:solidFill>
                  <a:srgbClr val="FF0000"/>
                </a:solidFill>
              </a:endParaRPr>
            </a:p>
          </p:txBody>
        </p:sp>
        <p:cxnSp>
          <p:nvCxnSpPr>
            <p:cNvPr id="15" name="Straight Arrow Connector 14"/>
            <p:cNvCxnSpPr/>
            <p:nvPr/>
          </p:nvCxnSpPr>
          <p:spPr>
            <a:xfrm flipH="1">
              <a:off x="7391400" y="32004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96688" y="6140604"/>
            <a:ext cx="353943" cy="252919"/>
          </a:xfrm>
          <a:prstGeom prst="rect">
            <a:avLst/>
          </a:prstGeom>
          <a:noFill/>
        </p:spPr>
        <p:txBody>
          <a:bodyPr vert="vert" wrap="squar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139172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60739" y="6324599"/>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OA-6</a:t>
            </a:r>
          </a:p>
        </p:txBody>
      </p:sp>
      <p:sp>
        <p:nvSpPr>
          <p:cNvPr id="10" name="Title 1"/>
          <p:cNvSpPr>
            <a:spLocks noGrp="1"/>
          </p:cNvSpPr>
          <p:nvPr>
            <p:ph type="title" idx="4294967295"/>
          </p:nvPr>
        </p:nvSpPr>
        <p:spPr>
          <a:xfrm>
            <a:off x="0" y="76200"/>
            <a:ext cx="9144000" cy="1143000"/>
          </a:xfrm>
        </p:spPr>
        <p:txBody>
          <a:bodyPr>
            <a:noAutofit/>
          </a:bodyPr>
          <a:lstStyle/>
          <a:p>
            <a:pPr>
              <a:tabLst>
                <a:tab pos="3206750" algn="l"/>
              </a:tabLst>
            </a:pP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Physical Activity, </a:t>
            </a:r>
            <a:r>
              <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rPr>
              <a:t>Adults 65+ </a:t>
            </a: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Years </a:t>
            </a:r>
            <a:r>
              <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rPr>
              <a:t>with </a:t>
            </a: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Reduced Physical or Cognitive Function, 2012</a:t>
            </a:r>
            <a:endPar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1" y="5791200"/>
            <a:ext cx="7619999"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interval</a:t>
            </a:r>
            <a:r>
              <a:rPr lang="en-US" altLang="en-US" sz="1000" dirty="0" smtClean="0">
                <a:solidFill>
                  <a:prstClr val="black"/>
                </a:solidFill>
                <a:latin typeface="Tahoma" charset="0"/>
              </a:rPr>
              <a:t>. Data are for adults age 65 years and over with reduced physical or cognitive function who engage in light, moderate, or vigorous leisure time physical activity for at least 10 minutes per week. The </a:t>
            </a:r>
            <a:r>
              <a:rPr lang="en-US" altLang="en-US" sz="1000" dirty="0">
                <a:solidFill>
                  <a:prstClr val="black"/>
                </a:solidFill>
                <a:latin typeface="Tahoma" charset="0"/>
              </a:rPr>
              <a:t>categories black and white exclude persons of Hispanic origin. Persons of Hispanic origin may be any race. </a:t>
            </a:r>
            <a:r>
              <a:rPr lang="en-US" altLang="en-US" sz="1000" dirty="0" smtClean="0">
                <a:solidFill>
                  <a:prstClr val="black"/>
                </a:solidFill>
                <a:latin typeface="Tahoma" charset="0"/>
              </a:rPr>
              <a:t>Respondents </a:t>
            </a:r>
            <a:r>
              <a:rPr lang="en-US" altLang="en-US" sz="1000" dirty="0">
                <a:solidFill>
                  <a:prstClr val="black"/>
                </a:solidFill>
                <a:latin typeface="Tahoma" charset="0"/>
              </a:rPr>
              <a:t>were asked to select </a:t>
            </a:r>
            <a:r>
              <a:rPr lang="en-US" altLang="en-US" sz="1000" dirty="0" smtClean="0">
                <a:solidFill>
                  <a:prstClr val="black"/>
                </a:solidFill>
                <a:latin typeface="Tahoma" charset="0"/>
              </a:rPr>
              <a:t>one </a:t>
            </a:r>
            <a:r>
              <a:rPr lang="en-US" altLang="en-US" sz="1000" dirty="0">
                <a:solidFill>
                  <a:prstClr val="black"/>
                </a:solidFill>
                <a:latin typeface="Tahoma" charset="0"/>
              </a:rPr>
              <a:t>or more races. Data </a:t>
            </a:r>
            <a:r>
              <a:rPr lang="en-US" altLang="en-US" sz="1000" dirty="0" smtClean="0">
                <a:solidFill>
                  <a:prstClr val="black"/>
                </a:solidFill>
                <a:latin typeface="Tahoma" charset="0"/>
              </a:rPr>
              <a:t>for the single </a:t>
            </a:r>
            <a:r>
              <a:rPr lang="en-US" altLang="en-US" sz="1000" dirty="0">
                <a:solidFill>
                  <a:prstClr val="black"/>
                </a:solidFill>
                <a:latin typeface="Tahoma" charset="0"/>
              </a:rPr>
              <a:t>race categories </a:t>
            </a:r>
            <a:r>
              <a:rPr lang="en-US" altLang="en-US" sz="1000" dirty="0" smtClean="0">
                <a:solidFill>
                  <a:prstClr val="black"/>
                </a:solidFill>
                <a:latin typeface="Tahoma" charset="0"/>
              </a:rPr>
              <a:t>are for persons </a:t>
            </a:r>
            <a:r>
              <a:rPr lang="en-US" altLang="en-US" sz="1000" dirty="0">
                <a:solidFill>
                  <a:prstClr val="black"/>
                </a:solidFill>
                <a:latin typeface="Tahoma" charset="0"/>
              </a:rPr>
              <a:t>who </a:t>
            </a:r>
            <a:r>
              <a:rPr lang="en-US" altLang="en-US" sz="1000" dirty="0" smtClean="0">
                <a:solidFill>
                  <a:prstClr val="black"/>
                </a:solidFill>
                <a:latin typeface="Tahoma" charset="0"/>
              </a:rPr>
              <a:t>reported </a:t>
            </a:r>
            <a:r>
              <a:rPr lang="en-US" altLang="en-US" sz="1000" dirty="0">
                <a:solidFill>
                  <a:prstClr val="black"/>
                </a:solidFill>
                <a:latin typeface="Tahoma" charset="0"/>
              </a:rPr>
              <a:t>only one racial group. </a:t>
            </a:r>
            <a:r>
              <a:rPr lang="en-US" altLang="en-US" sz="1000" dirty="0" smtClean="0">
                <a:solidFill>
                  <a:prstClr val="black"/>
                </a:solidFill>
                <a:latin typeface="Tahoma" charset="0"/>
              </a:rPr>
              <a:t>Data </a:t>
            </a:r>
            <a:r>
              <a:rPr lang="en-US" altLang="en-US" sz="1000" dirty="0">
                <a:solidFill>
                  <a:prstClr val="black"/>
                </a:solidFill>
                <a:latin typeface="Tahoma" charset="0"/>
              </a:rPr>
              <a:t>for </a:t>
            </a:r>
            <a:r>
              <a:rPr lang="en-US" altLang="en-US" sz="1000" dirty="0" smtClean="0">
                <a:solidFill>
                  <a:prstClr val="black"/>
                </a:solidFill>
                <a:latin typeface="Tahoma" charset="0"/>
              </a:rPr>
              <a:t>American Indian or   </a:t>
            </a:r>
          </a:p>
          <a:p>
            <a:r>
              <a:rPr lang="en-US" altLang="en-US" sz="1000" dirty="0" smtClean="0">
                <a:solidFill>
                  <a:prstClr val="black"/>
                </a:solidFill>
                <a:latin typeface="Tahoma" charset="0"/>
              </a:rPr>
              <a:t>Alaska Native, Native Hawaiian or Other Pacific Islander, and 2 or more races are </a:t>
            </a:r>
            <a:r>
              <a:rPr lang="en-US" altLang="en-US" sz="1000" dirty="0">
                <a:solidFill>
                  <a:prstClr val="black"/>
                </a:solidFill>
                <a:latin typeface="Tahoma" charset="0"/>
              </a:rPr>
              <a:t>statistically unreliable and are suppressed. </a:t>
            </a:r>
          </a:p>
          <a:p>
            <a:endParaRPr lang="en-US" altLang="en-US" sz="1000" dirty="0">
              <a:solidFill>
                <a:prstClr val="black"/>
              </a:solidFill>
              <a:latin typeface="Tahoma" charset="0"/>
            </a:endParaRPr>
          </a:p>
          <a:p>
            <a:pPr fontAlgn="auto">
              <a:spcBef>
                <a:spcPts val="0"/>
              </a:spcBef>
              <a:spcAft>
                <a:spcPts val="0"/>
              </a:spcAft>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43048"/>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000" dirty="0">
                <a:solidFill>
                  <a:srgbClr val="000000"/>
                </a:solidFill>
                <a:latin typeface="Tahoma" pitchFamily="34" charset="0"/>
                <a:cs typeface="Tahoma" pitchFamily="34" charset="0"/>
              </a:rPr>
              <a:t>SOURCE: </a:t>
            </a:r>
            <a:r>
              <a:rPr lang="en-US" sz="1000" dirty="0" smtClean="0">
                <a:solidFill>
                  <a:srgbClr val="000000"/>
                </a:solidFill>
                <a:latin typeface="Tahoma" pitchFamily="34" charset="0"/>
                <a:cs typeface="Tahoma" pitchFamily="34" charset="0"/>
              </a:rPr>
              <a:t>National Health Interview Survey (NHIS), CDC/NCHS.</a:t>
            </a:r>
            <a:endParaRPr lang="en-US" sz="1000" dirty="0">
              <a:solidFill>
                <a:srgbClr val="000000"/>
              </a:solidFill>
              <a:latin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23</a:t>
            </a:fld>
            <a:endParaRPr lang="en-US" sz="1200" dirty="0">
              <a:solidFill>
                <a:srgbClr val="898989"/>
              </a:solidFill>
            </a:endParaRPr>
          </a:p>
        </p:txBody>
      </p:sp>
      <p:sp>
        <p:nvSpPr>
          <p:cNvPr id="16" name="TextBox 15"/>
          <p:cNvSpPr txBox="1"/>
          <p:nvPr/>
        </p:nvSpPr>
        <p:spPr>
          <a:xfrm>
            <a:off x="471488" y="5861712"/>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pic>
        <p:nvPicPr>
          <p:cNvPr id="3" name="Picture 2" descr="Physical Activity, Adults 65+ Years with Reduced Physical or Cognitive Fun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72296"/>
            <a:ext cx="9144000" cy="4718904"/>
          </a:xfrm>
          <a:prstGeom prst="rect">
            <a:avLst/>
          </a:prstGeom>
        </p:spPr>
      </p:pic>
    </p:spTree>
    <p:extLst>
      <p:ext uri="{BB962C8B-B14F-4D97-AF65-F5344CB8AC3E}">
        <p14:creationId xmlns:p14="http://schemas.microsoft.com/office/powerpoint/2010/main" val="96400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ergency Department Visits for Falls, Adults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53" y="622024"/>
            <a:ext cx="8868947" cy="5613952"/>
          </a:xfrm>
          <a:prstGeom prst="rect">
            <a:avLst/>
          </a:prstGeom>
        </p:spPr>
      </p:pic>
      <p:sp>
        <p:nvSpPr>
          <p:cNvPr id="14" name="Text Placeholder 8"/>
          <p:cNvSpPr txBox="1">
            <a:spLocks/>
          </p:cNvSpPr>
          <p:nvPr/>
        </p:nvSpPr>
        <p:spPr>
          <a:xfrm>
            <a:off x="7360739" y="6324599"/>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OA-11</a:t>
            </a:r>
          </a:p>
        </p:txBody>
      </p:sp>
      <p:sp>
        <p:nvSpPr>
          <p:cNvPr id="10" name="Title 1"/>
          <p:cNvSpPr>
            <a:spLocks noGrp="1"/>
          </p:cNvSpPr>
          <p:nvPr>
            <p:ph type="title" idx="4294967295"/>
          </p:nvPr>
        </p:nvSpPr>
        <p:spPr>
          <a:xfrm>
            <a:off x="457200" y="0"/>
            <a:ext cx="8229600" cy="1143000"/>
          </a:xfrm>
        </p:spPr>
        <p:txBody>
          <a:bodyPr>
            <a:noAutofit/>
          </a:bodyPr>
          <a:lstStyle/>
          <a:p>
            <a:pPr>
              <a:tabLst>
                <a:tab pos="3206750" algn="l"/>
              </a:tabLst>
            </a:pP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Emergency Department Visits for Falls, Adults 65+ Years</a:t>
            </a:r>
            <a:endPar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0" y="6074392"/>
            <a:ext cx="7360740"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Data are for initial emergency department visits for falls (first listed ICD-9-CM codes E880-E886, E888, E957, E968.1, E987) among people age 65 and over.  Data are age adjusted to the 2000 standard population. </a:t>
            </a:r>
            <a:endPar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srgbClr val="000000"/>
                </a:solidFill>
                <a:latin typeface="Tahoma" pitchFamily="34" charset="0"/>
                <a:cs typeface="Tahoma" pitchFamily="34" charset="0"/>
              </a:rPr>
              <a:t>SOURCE: National Hospital Ambulatory Medical Care Survey (NHAMCS), CDC/NCHS.</a:t>
            </a: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24</a:t>
            </a:fld>
            <a:endParaRPr lang="en-US" sz="1200" dirty="0">
              <a:solidFill>
                <a:srgbClr val="898989"/>
              </a:solidFill>
            </a:endParaRPr>
          </a:p>
        </p:txBody>
      </p:sp>
      <p:sp>
        <p:nvSpPr>
          <p:cNvPr id="26" name="TextBox 25"/>
          <p:cNvSpPr txBox="1"/>
          <p:nvPr/>
        </p:nvSpPr>
        <p:spPr>
          <a:xfrm>
            <a:off x="500863" y="6144111"/>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91538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7800" y="1524000"/>
            <a:ext cx="7505700" cy="5105400"/>
          </a:xfrm>
        </p:spPr>
        <p:txBody>
          <a:bodyPr/>
          <a:lstStyle/>
          <a:p>
            <a:pPr>
              <a:spcBef>
                <a:spcPts val="0"/>
              </a:spcBef>
              <a:spcAft>
                <a:spcPts val="600"/>
              </a:spcAft>
            </a:pPr>
            <a:r>
              <a:rPr lang="en-US" sz="2800" dirty="0">
                <a:latin typeface="Tahoma" panose="020B0604030504040204" pitchFamily="34" charset="0"/>
                <a:ea typeface="Tahoma" panose="020B0604030504040204" pitchFamily="34" charset="0"/>
                <a:cs typeface="Tahoma" panose="020B0604030504040204" pitchFamily="34" charset="0"/>
              </a:rPr>
              <a:t>Tracking the </a:t>
            </a:r>
            <a:r>
              <a:rPr lang="en-US" sz="2800" dirty="0" smtClean="0">
                <a:latin typeface="Tahoma" panose="020B0604030504040204" pitchFamily="34" charset="0"/>
                <a:ea typeface="Tahoma" panose="020B0604030504040204" pitchFamily="34" charset="0"/>
                <a:cs typeface="Tahoma" panose="020B0604030504040204" pitchFamily="34" charset="0"/>
              </a:rPr>
              <a:t>Nation’s </a:t>
            </a: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dirty="0" smtClean="0">
                <a:latin typeface="Tahoma" panose="020B0604030504040204" pitchFamily="34" charset="0"/>
                <a:ea typeface="Tahoma" panose="020B0604030504040204" pitchFamily="34" charset="0"/>
                <a:cs typeface="Tahoma" panose="020B0604030504040204" pitchFamily="34" charset="0"/>
              </a:rPr>
              <a:t>rogress</a:t>
            </a:r>
          </a:p>
          <a:p>
            <a:pPr>
              <a:spcBef>
                <a:spcPts val="0"/>
              </a:spcBef>
              <a:spcAft>
                <a:spcPts val="600"/>
              </a:spcAft>
            </a:pPr>
            <a:r>
              <a:rPr lang="en-US" sz="2800" dirty="0" smtClean="0">
                <a:latin typeface="Tahoma" panose="020B0604030504040204" pitchFamily="34" charset="0"/>
                <a:ea typeface="Tahoma" panose="020B0604030504040204" pitchFamily="34" charset="0"/>
                <a:cs typeface="Tahoma" panose="020B0604030504040204" pitchFamily="34" charset="0"/>
              </a:rPr>
              <a:t>Public Health Impact: Older Adults and Dementias Including Alzheimer’s</a:t>
            </a:r>
            <a:endParaRPr lang="en-US" sz="28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Older Adults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Access to </a:t>
            </a:r>
            <a:r>
              <a:rPr lang="en-US" altLang="en-US" dirty="0" smtClean="0">
                <a:latin typeface="Tahoma" panose="020B0604030504040204" pitchFamily="34" charset="0"/>
                <a:ea typeface="Tahoma" panose="020B0604030504040204" pitchFamily="34" charset="0"/>
                <a:cs typeface="Tahoma" panose="020B0604030504040204" pitchFamily="34" charset="0"/>
              </a:rPr>
              <a:t>selected Medicare benefits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Core preventive services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Functional limitations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Physical a</a:t>
            </a:r>
            <a:r>
              <a:rPr lang="en-US" altLang="en-US" dirty="0" smtClean="0">
                <a:latin typeface="Tahoma" panose="020B0604030504040204" pitchFamily="34" charset="0"/>
                <a:ea typeface="Tahoma" panose="020B0604030504040204" pitchFamily="34" charset="0"/>
                <a:cs typeface="Tahoma" panose="020B0604030504040204" pitchFamily="34" charset="0"/>
              </a:rPr>
              <a:t>ctivity</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Injury-falls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Dementias Including Alzheimer’s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Awareness of </a:t>
            </a:r>
            <a:r>
              <a:rPr lang="en-US" altLang="en-US" dirty="0" smtClean="0">
                <a:latin typeface="Tahoma" panose="020B0604030504040204" pitchFamily="34" charset="0"/>
                <a:ea typeface="Tahoma" panose="020B0604030504040204" pitchFamily="34" charset="0"/>
                <a:cs typeface="Tahoma" panose="020B0604030504040204" pitchFamily="34" charset="0"/>
              </a:rPr>
              <a:t>diagnosis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Preventable </a:t>
            </a:r>
            <a:r>
              <a:rPr lang="en-US" altLang="en-US" dirty="0" smtClean="0">
                <a:latin typeface="Tahoma" panose="020B0604030504040204" pitchFamily="34" charset="0"/>
                <a:ea typeface="Tahoma" panose="020B0604030504040204" pitchFamily="34" charset="0"/>
                <a:cs typeface="Tahoma" panose="020B0604030504040204" pitchFamily="34" charset="0"/>
              </a:rPr>
              <a:t>hospitalizations</a:t>
            </a:r>
          </a:p>
          <a:p>
            <a:pPr>
              <a:spcBef>
                <a:spcPts val="0"/>
              </a:spcBef>
              <a:buFont typeface="Wingdings" panose="05000000000000000000" pitchFamily="2" charset="2"/>
              <a:buChar cha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25</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446027" y="1524000"/>
            <a:ext cx="7507473" cy="3733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2462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60739" y="6324599"/>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DIA-1</a:t>
            </a:r>
          </a:p>
        </p:txBody>
      </p:sp>
      <p:sp>
        <p:nvSpPr>
          <p:cNvPr id="10" name="Title 1"/>
          <p:cNvSpPr>
            <a:spLocks noGrp="1"/>
          </p:cNvSpPr>
          <p:nvPr>
            <p:ph type="title" idx="4294967295"/>
          </p:nvPr>
        </p:nvSpPr>
        <p:spPr>
          <a:xfrm>
            <a:off x="457200" y="0"/>
            <a:ext cx="8229600" cy="1143000"/>
          </a:xfrm>
        </p:spPr>
        <p:txBody>
          <a:bodyPr>
            <a:noAutofit/>
          </a:bodyPr>
          <a:lstStyle/>
          <a:p>
            <a:pPr>
              <a:tabLst>
                <a:tab pos="3206750" algn="l"/>
              </a:tabLst>
            </a:pPr>
            <a:r>
              <a:rPr lang="en-US" sz="2800" b="1" dirty="0">
                <a:solidFill>
                  <a:srgbClr val="003F72"/>
                </a:solidFill>
                <a:latin typeface="Tahoma" pitchFamily="34" charset="0"/>
                <a:ea typeface="Tahoma" pitchFamily="34" charset="0"/>
                <a:cs typeface="Tahoma" pitchFamily="34" charset="0"/>
              </a:rPr>
              <a:t>Awareness of </a:t>
            </a:r>
            <a:r>
              <a:rPr lang="en-US" sz="2800" b="1" dirty="0" smtClean="0">
                <a:solidFill>
                  <a:srgbClr val="003F72"/>
                </a:solidFill>
                <a:latin typeface="Tahoma" pitchFamily="34" charset="0"/>
                <a:ea typeface="Tahoma" pitchFamily="34" charset="0"/>
                <a:cs typeface="Tahoma" pitchFamily="34" charset="0"/>
              </a:rPr>
              <a:t>Dementia </a:t>
            </a:r>
            <a:r>
              <a:rPr lang="en-US" sz="2800" b="1" dirty="0">
                <a:solidFill>
                  <a:srgbClr val="003F72"/>
                </a:solidFill>
                <a:latin typeface="Tahoma" pitchFamily="34" charset="0"/>
                <a:ea typeface="Tahoma" pitchFamily="34" charset="0"/>
                <a:cs typeface="Tahoma" pitchFamily="34" charset="0"/>
              </a:rPr>
              <a:t>Diagnosis, </a:t>
            </a:r>
            <a:r>
              <a:rPr lang="en-US" sz="2800" b="1" dirty="0" smtClean="0">
                <a:solidFill>
                  <a:srgbClr val="003F72"/>
                </a:solidFill>
                <a:latin typeface="Tahoma" pitchFamily="34" charset="0"/>
                <a:ea typeface="Tahoma" pitchFamily="34" charset="0"/>
                <a:cs typeface="Tahoma" pitchFamily="34" charset="0"/>
              </a:rPr>
              <a:t/>
            </a:r>
            <a:br>
              <a:rPr lang="en-US" sz="2800" b="1" dirty="0" smtClean="0">
                <a:solidFill>
                  <a:srgbClr val="003F72"/>
                </a:solidFill>
                <a:latin typeface="Tahoma" pitchFamily="34" charset="0"/>
                <a:ea typeface="Tahoma" pitchFamily="34" charset="0"/>
                <a:cs typeface="Tahoma" pitchFamily="34" charset="0"/>
              </a:rPr>
            </a:br>
            <a:r>
              <a:rPr lang="en-US" sz="2800" b="1" dirty="0" smtClean="0">
                <a:solidFill>
                  <a:srgbClr val="003F72"/>
                </a:solidFill>
                <a:latin typeface="Tahoma" pitchFamily="34" charset="0"/>
                <a:ea typeface="Tahoma" pitchFamily="34" charset="0"/>
                <a:cs typeface="Tahoma" pitchFamily="34" charset="0"/>
              </a:rPr>
              <a:t>Adults </a:t>
            </a:r>
            <a:r>
              <a:rPr lang="en-US" sz="2800" b="1" dirty="0">
                <a:solidFill>
                  <a:srgbClr val="003F72"/>
                </a:solidFill>
                <a:latin typeface="Tahoma" pitchFamily="34" charset="0"/>
                <a:ea typeface="Tahoma" pitchFamily="34" charset="0"/>
                <a:cs typeface="Tahoma" pitchFamily="34" charset="0"/>
              </a:rPr>
              <a:t>65</a:t>
            </a:r>
            <a:r>
              <a:rPr lang="en-US" sz="2800" b="1" dirty="0" smtClean="0">
                <a:solidFill>
                  <a:srgbClr val="003F72"/>
                </a:solidFill>
                <a:latin typeface="Tahoma" pitchFamily="34" charset="0"/>
                <a:ea typeface="Tahoma" pitchFamily="34" charset="0"/>
                <a:cs typeface="Tahoma" pitchFamily="34" charset="0"/>
              </a:rPr>
              <a:t>+ Years, 2007—2009</a:t>
            </a:r>
            <a:endParaRPr lang="en-US" sz="2800" b="1" dirty="0">
              <a:solidFill>
                <a:srgbClr val="003F72"/>
              </a:solidFill>
              <a:latin typeface="Tahoma" pitchFamily="34" charset="0"/>
              <a:ea typeface="Tahoma" pitchFamily="34" charset="0"/>
              <a:cs typeface="Tahoma" pitchFamily="34" charset="0"/>
            </a:endParaRPr>
          </a:p>
        </p:txBody>
      </p:sp>
      <p:sp>
        <p:nvSpPr>
          <p:cNvPr id="12" name="Text Box 5"/>
          <p:cNvSpPr txBox="1">
            <a:spLocks noChangeArrowheads="1"/>
          </p:cNvSpPr>
          <p:nvPr/>
        </p:nvSpPr>
        <p:spPr bwMode="auto">
          <a:xfrm>
            <a:off x="-1" y="6074392"/>
            <a:ext cx="7360739"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are for persons diagnosed with or receiving treatment for Alzheimer’s disease or other type of dementia, or their caregiver, who are aware of the diagnosis. The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categories black and white exclude persons of Hispanic origin.  Persons of Hispanic origin may be any race</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srgbClr val="000000"/>
                </a:solidFill>
                <a:latin typeface="Tahoma" pitchFamily="34" charset="0"/>
                <a:cs typeface="Tahoma" pitchFamily="34" charset="0"/>
              </a:rPr>
              <a:t>SOURCE: </a:t>
            </a:r>
            <a:r>
              <a:rPr lang="en-US" dirty="0" smtClean="0">
                <a:solidFill>
                  <a:srgbClr val="000000"/>
                </a:solidFill>
                <a:latin typeface="Tahoma" pitchFamily="34" charset="0"/>
                <a:cs typeface="Tahoma" pitchFamily="34" charset="0"/>
              </a:rPr>
              <a:t>Medicare Current Beneficiary Survey (MCBS), CMS.</a:t>
            </a:r>
            <a:endParaRPr lang="en-US" dirty="0">
              <a:solidFill>
                <a:srgbClr val="000000"/>
              </a:solidFill>
              <a:latin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26</a:t>
            </a:fld>
            <a:endParaRPr lang="en-US" sz="1200" dirty="0">
              <a:solidFill>
                <a:srgbClr val="898989"/>
              </a:solidFill>
            </a:endParaRPr>
          </a:p>
        </p:txBody>
      </p:sp>
      <p:sp>
        <p:nvSpPr>
          <p:cNvPr id="15" name="TextBox 14"/>
          <p:cNvSpPr txBox="1"/>
          <p:nvPr/>
        </p:nvSpPr>
        <p:spPr>
          <a:xfrm>
            <a:off x="495964" y="6140604"/>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pic>
        <p:nvPicPr>
          <p:cNvPr id="3" name="Picture 2" descr="Awareness of Dementia Diagnosis, Adults 65+ Years, 2007-20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77" y="911560"/>
            <a:ext cx="8734846" cy="5034880"/>
          </a:xfrm>
          <a:prstGeom prst="rect">
            <a:avLst/>
          </a:prstGeom>
        </p:spPr>
      </p:pic>
    </p:spTree>
    <p:extLst>
      <p:ext uri="{BB962C8B-B14F-4D97-AF65-F5344CB8AC3E}">
        <p14:creationId xmlns:p14="http://schemas.microsoft.com/office/powerpoint/2010/main" val="244640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60739" y="6324599"/>
            <a:ext cx="1478461" cy="43542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DIA-2</a:t>
            </a:r>
          </a:p>
        </p:txBody>
      </p:sp>
      <p:sp>
        <p:nvSpPr>
          <p:cNvPr id="10" name="Title 1"/>
          <p:cNvSpPr>
            <a:spLocks noGrp="1"/>
          </p:cNvSpPr>
          <p:nvPr>
            <p:ph type="title" idx="4294967295"/>
          </p:nvPr>
        </p:nvSpPr>
        <p:spPr>
          <a:xfrm>
            <a:off x="457200" y="76200"/>
            <a:ext cx="8229600" cy="1143000"/>
          </a:xfrm>
        </p:spPr>
        <p:txBody>
          <a:bodyPr>
            <a:noAutofit/>
          </a:bodyPr>
          <a:lstStyle/>
          <a:p>
            <a:pPr>
              <a:tabLst>
                <a:tab pos="3206750" algn="l"/>
              </a:tabLst>
            </a:pPr>
            <a:r>
              <a:rPr lang="en-US" sz="2800" b="1" dirty="0">
                <a:solidFill>
                  <a:srgbClr val="003F72"/>
                </a:solidFill>
                <a:latin typeface="Tahoma" pitchFamily="34" charset="0"/>
                <a:ea typeface="Tahoma" pitchFamily="34" charset="0"/>
                <a:cs typeface="Tahoma" pitchFamily="34" charset="0"/>
              </a:rPr>
              <a:t>Preventable Hospitalizations </a:t>
            </a:r>
            <a:r>
              <a:rPr lang="en-US" sz="2800" b="1" dirty="0" smtClean="0">
                <a:solidFill>
                  <a:srgbClr val="003F72"/>
                </a:solidFill>
                <a:latin typeface="Tahoma" pitchFamily="34" charset="0"/>
                <a:ea typeface="Tahoma" pitchFamily="34" charset="0"/>
                <a:cs typeface="Tahoma" pitchFamily="34" charset="0"/>
              </a:rPr>
              <a:t>for Adults 65+ with Diagnosed Dementias,  2006—2008</a:t>
            </a:r>
            <a:endParaRPr lang="en-US" sz="2800" b="1" dirty="0">
              <a:solidFill>
                <a:srgbClr val="003F72"/>
              </a:solidFill>
              <a:latin typeface="Tahoma" pitchFamily="34" charset="0"/>
              <a:ea typeface="Tahoma" pitchFamily="34" charset="0"/>
              <a:cs typeface="Tahoma" pitchFamily="34" charset="0"/>
            </a:endParaRPr>
          </a:p>
        </p:txBody>
      </p:sp>
      <p:sp>
        <p:nvSpPr>
          <p:cNvPr id="12" name="Text Box 5"/>
          <p:cNvSpPr txBox="1">
            <a:spLocks noChangeArrowheads="1"/>
          </p:cNvSpPr>
          <p:nvPr/>
        </p:nvSpPr>
        <p:spPr bwMode="auto">
          <a:xfrm>
            <a:off x="-1" y="5908344"/>
            <a:ext cx="7360739"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interval. Data are for persons with Alzheimer’s disease and other dementia’s with preventable ambulatory care sensitive hospitalizations for conditions such as diabetes, hypertension, dehydration, and urinary tract infections.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The categories black and white exclude persons of Hispanic origin.  Persons of Hispanic origin may be any race</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6294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srgbClr val="000000"/>
                </a:solidFill>
                <a:latin typeface="Tahoma" pitchFamily="34" charset="0"/>
                <a:cs typeface="Tahoma" pitchFamily="34" charset="0"/>
              </a:rPr>
              <a:t>SOURCE: </a:t>
            </a:r>
            <a:r>
              <a:rPr lang="en-US" dirty="0" smtClean="0">
                <a:solidFill>
                  <a:srgbClr val="000000"/>
                </a:solidFill>
                <a:latin typeface="Tahoma" pitchFamily="34" charset="0"/>
                <a:cs typeface="Tahoma" pitchFamily="34" charset="0"/>
              </a:rPr>
              <a:t>Health and Retirement Survey (HRS) linked with Medicare Claims Data, CMS.</a:t>
            </a:r>
            <a:endParaRPr lang="en-US" dirty="0">
              <a:solidFill>
                <a:srgbClr val="000000"/>
              </a:solidFill>
              <a:latin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27</a:t>
            </a:fld>
            <a:endParaRPr lang="en-US" sz="1200" dirty="0">
              <a:solidFill>
                <a:srgbClr val="898989"/>
              </a:solidFill>
            </a:endParaRPr>
          </a:p>
        </p:txBody>
      </p:sp>
      <p:sp>
        <p:nvSpPr>
          <p:cNvPr id="21" name="TextBox 20"/>
          <p:cNvSpPr txBox="1"/>
          <p:nvPr/>
        </p:nvSpPr>
        <p:spPr>
          <a:xfrm>
            <a:off x="493168" y="5981723"/>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pic>
        <p:nvPicPr>
          <p:cNvPr id="3" name="Picture 2" descr="Preventable Hospitalizations for Adults 65+ with Diagnosed Dementias, 2006-20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77" y="996897"/>
            <a:ext cx="8734846" cy="4864206"/>
          </a:xfrm>
          <a:prstGeom prst="rect">
            <a:avLst/>
          </a:prstGeom>
        </p:spPr>
      </p:pic>
    </p:spTree>
    <p:extLst>
      <p:ext uri="{BB962C8B-B14F-4D97-AF65-F5344CB8AC3E}">
        <p14:creationId xmlns:p14="http://schemas.microsoft.com/office/powerpoint/2010/main" val="65357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699248"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Key Takeaways—Older Adults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47800" y="1592240"/>
            <a:ext cx="7505700" cy="5257800"/>
          </a:xfrm>
        </p:spPr>
        <p:txBody>
          <a:bodyPr anchor="t"/>
          <a:lstStyle/>
          <a:p>
            <a:pPr>
              <a:spcBef>
                <a:spcPts val="600"/>
              </a:spcBef>
              <a:spcAft>
                <a:spcPts val="600"/>
              </a:spcAft>
            </a:pPr>
            <a:r>
              <a:rPr lang="en-US" sz="2500" kern="1200" dirty="0" smtClean="0">
                <a:latin typeface="Tahoma" panose="020B0604030504040204" pitchFamily="34" charset="0"/>
                <a:ea typeface="Tahoma" panose="020B0604030504040204" pitchFamily="34" charset="0"/>
                <a:cs typeface="Tahoma" panose="020B0604030504040204" pitchFamily="34" charset="0"/>
              </a:rPr>
              <a:t>Both the number and proportion of the population age 65 and over are increasing.</a:t>
            </a:r>
          </a:p>
          <a:p>
            <a:pPr>
              <a:spcBef>
                <a:spcPts val="600"/>
              </a:spcBef>
              <a:spcAft>
                <a:spcPts val="600"/>
              </a:spcAft>
            </a:pPr>
            <a:r>
              <a:rPr lang="en-US" sz="2500" kern="1200" dirty="0">
                <a:latin typeface="Tahoma" panose="020B0604030504040204" pitchFamily="34" charset="0"/>
                <a:ea typeface="Tahoma" panose="020B0604030504040204" pitchFamily="34" charset="0"/>
                <a:cs typeface="Tahoma" panose="020B0604030504040204" pitchFamily="34" charset="0"/>
              </a:rPr>
              <a:t>Average annual health care costs are increasing</a:t>
            </a:r>
            <a:r>
              <a:rPr lang="en-US" sz="2500" kern="1200" dirty="0" smtClean="0">
                <a:latin typeface="Tahoma" panose="020B0604030504040204" pitchFamily="34" charset="0"/>
                <a:ea typeface="Tahoma" panose="020B0604030504040204" pitchFamily="34" charset="0"/>
                <a:cs typeface="Tahoma" panose="020B0604030504040204" pitchFamily="34" charset="0"/>
              </a:rPr>
              <a:t>.</a:t>
            </a:r>
            <a:endParaRPr lang="en-US" sz="2500" kern="1200" dirty="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sz="2500" kern="1200" dirty="0">
                <a:latin typeface="Tahoma" panose="020B0604030504040204" pitchFamily="34" charset="0"/>
                <a:ea typeface="Tahoma" panose="020B0604030504040204" pitchFamily="34" charset="0"/>
                <a:cs typeface="Tahoma" panose="020B0604030504040204" pitchFamily="34" charset="0"/>
              </a:rPr>
              <a:t>Medicare spending is highest for those with 4 or more chronic conditions.</a:t>
            </a:r>
            <a:endParaRPr lang="en-US" sz="2500" kern="12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sz="2500" kern="1200" dirty="0" smtClean="0">
                <a:latin typeface="Tahoma" panose="020B0604030504040204" pitchFamily="34" charset="0"/>
                <a:ea typeface="Tahoma" panose="020B0604030504040204" pitchFamily="34" charset="0"/>
                <a:cs typeface="Tahoma" panose="020B0604030504040204" pitchFamily="34" charset="0"/>
              </a:rPr>
              <a:t>37.6% of adults have 4 or more chronic conditions (2012).</a:t>
            </a:r>
          </a:p>
          <a:p>
            <a:pPr>
              <a:spcBef>
                <a:spcPts val="600"/>
              </a:spcBef>
              <a:spcAft>
                <a:spcPts val="600"/>
              </a:spcAft>
            </a:pPr>
            <a:r>
              <a:rPr lang="en-US" sz="2500" dirty="0">
                <a:latin typeface="Tahoma" panose="020B0604030504040204" pitchFamily="34" charset="0"/>
                <a:ea typeface="Tahoma" panose="020B0604030504040204" pitchFamily="34" charset="0"/>
                <a:cs typeface="Tahoma" panose="020B0604030504040204" pitchFamily="34" charset="0"/>
              </a:rPr>
              <a:t>Nearly 1/3 of older adults have moderate to severe functional limitations</a:t>
            </a:r>
            <a:r>
              <a:rPr lang="en-US" sz="2500" dirty="0" smtClean="0">
                <a:latin typeface="Tahoma" panose="020B0604030504040204" pitchFamily="34" charset="0"/>
                <a:ea typeface="Tahoma" panose="020B0604030504040204" pitchFamily="34" charset="0"/>
                <a:cs typeface="Tahoma" panose="020B0604030504040204" pitchFamily="34" charset="0"/>
              </a:rPr>
              <a:t>.</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28</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4262747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699248"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Key Takeaways—Older Adults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47800" y="2541896"/>
            <a:ext cx="7505700" cy="3657600"/>
          </a:xfrm>
        </p:spPr>
        <p:txBody>
          <a:bodyPr anchor="ctr"/>
          <a:lstStyle/>
          <a:p>
            <a:pPr>
              <a:spcBef>
                <a:spcPts val="0"/>
              </a:spcBef>
              <a:spcAft>
                <a:spcPts val="0"/>
              </a:spcAft>
            </a:pPr>
            <a:r>
              <a:rPr lang="en-US" sz="2600" dirty="0" smtClean="0">
                <a:latin typeface="Tahoma" panose="020B0604030504040204" pitchFamily="34" charset="0"/>
                <a:ea typeface="Tahoma" panose="020B0604030504040204" pitchFamily="34" charset="0"/>
                <a:cs typeface="Tahoma" panose="020B0604030504040204" pitchFamily="34" charset="0"/>
              </a:rPr>
              <a:t>Emergency Department visits for falls in older adults are increasing over time.</a:t>
            </a:r>
          </a:p>
          <a:p>
            <a:pPr>
              <a:spcBef>
                <a:spcPts val="0"/>
              </a:spcBef>
              <a:spcAft>
                <a:spcPts val="0"/>
              </a:spcAft>
            </a:pPr>
            <a:endParaRPr lang="en-US" sz="32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600" dirty="0" smtClean="0">
                <a:latin typeface="Tahoma" panose="020B0604030504040204" pitchFamily="34" charset="0"/>
                <a:ea typeface="Tahoma" panose="020B0604030504040204" pitchFamily="34" charset="0"/>
                <a:cs typeface="Tahoma" panose="020B0604030504040204" pitchFamily="34" charset="0"/>
              </a:rPr>
              <a:t>Less </a:t>
            </a:r>
            <a:r>
              <a:rPr lang="en-US" sz="2600" dirty="0">
                <a:latin typeface="Tahoma" panose="020B0604030504040204" pitchFamily="34" charset="0"/>
                <a:ea typeface="Tahoma" panose="020B0604030504040204" pitchFamily="34" charset="0"/>
                <a:cs typeface="Tahoma" panose="020B0604030504040204" pitchFamily="34" charset="0"/>
              </a:rPr>
              <a:t>than half (40%) of older adults received core preventive services</a:t>
            </a:r>
            <a:r>
              <a:rPr lang="en-US" sz="2600" dirty="0" smtClean="0">
                <a:latin typeface="Tahoma" panose="020B0604030504040204" pitchFamily="34" charset="0"/>
                <a:ea typeface="Tahoma" panose="020B0604030504040204" pitchFamily="34" charset="0"/>
                <a:cs typeface="Tahoma" panose="020B0604030504040204" pitchFamily="34" charset="0"/>
              </a:rPr>
              <a:t>.</a:t>
            </a:r>
          </a:p>
          <a:p>
            <a:pPr>
              <a:spcBef>
                <a:spcPts val="0"/>
              </a:spcBef>
              <a:spcAft>
                <a:spcPts val="0"/>
              </a:spcAft>
            </a:pPr>
            <a:endParaRPr lang="en-US" sz="32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600" dirty="0" smtClean="0">
                <a:latin typeface="Tahoma" panose="020B0604030504040204" pitchFamily="34" charset="0"/>
                <a:ea typeface="Tahoma" panose="020B0604030504040204" pitchFamily="34" charset="0"/>
                <a:cs typeface="Tahoma" panose="020B0604030504040204" pitchFamily="34" charset="0"/>
              </a:rPr>
              <a:t>Certain </a:t>
            </a:r>
            <a:r>
              <a:rPr lang="en-US" sz="2600" dirty="0">
                <a:latin typeface="Tahoma" panose="020B0604030504040204" pitchFamily="34" charset="0"/>
                <a:ea typeface="Tahoma" panose="020B0604030504040204" pitchFamily="34" charset="0"/>
                <a:cs typeface="Tahoma" panose="020B0604030504040204" pitchFamily="34" charset="0"/>
              </a:rPr>
              <a:t>Medicare benefits are under-used, such as diabetes self-management and the Welcome to Medicare benefit. </a:t>
            </a:r>
          </a:p>
          <a:p>
            <a:pPr>
              <a:spcBef>
                <a:spcPts val="0"/>
              </a:spcBef>
              <a:spcAft>
                <a:spcPts val="0"/>
              </a:spcAft>
            </a:pPr>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0" indent="0">
              <a:spcAft>
                <a:spcPts val="1800"/>
              </a:spcAft>
              <a:buNone/>
            </a:pPr>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0" indent="0">
              <a:spcAft>
                <a:spcPts val="1800"/>
              </a:spcAft>
              <a:buNone/>
            </a:pPr>
            <a:endParaRPr lang="en-US" sz="260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29</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423793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0" y="152400"/>
            <a:ext cx="7470775" cy="1066800"/>
          </a:xfrm>
        </p:spPr>
        <p:txBody>
          <a:bodyPr/>
          <a:lstStyle/>
          <a:p>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543800" cy="5257800"/>
          </a:xfrm>
        </p:spPr>
        <p:txBody>
          <a:bodyPr>
            <a:noAutofit/>
          </a:bodyPr>
          <a:lstStyle/>
          <a:p>
            <a:pPr>
              <a:spcBef>
                <a:spcPts val="0"/>
              </a:spcBef>
              <a:buFont typeface="Arial" pitchFamily="34" charset="0"/>
              <a:buNone/>
              <a:defRPr/>
            </a:pPr>
            <a:r>
              <a:rPr lang="en-US" sz="1600" b="1" dirty="0" smtClean="0"/>
              <a:t>Chair  </a:t>
            </a:r>
          </a:p>
          <a:p>
            <a:pPr>
              <a:spcBef>
                <a:spcPts val="0"/>
              </a:spcBef>
              <a:defRPr/>
            </a:pPr>
            <a:r>
              <a:rPr lang="en-US" sz="1600" dirty="0" smtClean="0"/>
              <a:t>Don Wright, MD, MPH, Deputy Assistant Secretary for Health</a:t>
            </a:r>
          </a:p>
          <a:p>
            <a:pPr marL="0" indent="0">
              <a:spcBef>
                <a:spcPts val="0"/>
              </a:spcBef>
              <a:buNone/>
              <a:defRPr/>
            </a:pPr>
            <a:r>
              <a:rPr lang="en-US" sz="1600" dirty="0"/>
              <a:t> </a:t>
            </a:r>
            <a:r>
              <a:rPr lang="en-US" sz="1600" dirty="0" smtClean="0"/>
              <a:t>       U.S. Department of Health and Human Services</a:t>
            </a:r>
            <a:endParaRPr lang="en-US" sz="1600" dirty="0"/>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600" b="1" dirty="0" smtClean="0"/>
              <a:t>Presentations </a:t>
            </a:r>
            <a:endParaRPr lang="en-US" sz="1600" b="1" dirty="0"/>
          </a:p>
          <a:p>
            <a:pPr lvl="0"/>
            <a:r>
              <a:rPr lang="en-US" sz="1600" dirty="0" smtClean="0"/>
              <a:t>Irma </a:t>
            </a:r>
            <a:r>
              <a:rPr lang="en-US" sz="1600" dirty="0"/>
              <a:t>Arispe, PhD, Associate </a:t>
            </a:r>
            <a:r>
              <a:rPr lang="en-US" sz="1600" dirty="0" smtClean="0"/>
              <a:t>Director, National </a:t>
            </a:r>
            <a:r>
              <a:rPr lang="en-US" sz="1600" dirty="0"/>
              <a:t>Center for Health Statistics</a:t>
            </a:r>
          </a:p>
          <a:p>
            <a:r>
              <a:rPr lang="en-US" sz="1600" dirty="0" smtClean="0"/>
              <a:t>Marie A</a:t>
            </a:r>
            <a:r>
              <a:rPr lang="en-US" sz="1600" dirty="0"/>
              <a:t>. Bernard, </a:t>
            </a:r>
            <a:r>
              <a:rPr lang="en-US" sz="1600" dirty="0" smtClean="0"/>
              <a:t>MD, Deputy </a:t>
            </a:r>
            <a:r>
              <a:rPr lang="en-US" sz="1600" dirty="0"/>
              <a:t>Director, National Institute on </a:t>
            </a:r>
            <a:r>
              <a:rPr lang="en-US" sz="1600" dirty="0" smtClean="0"/>
              <a:t>Aging, National </a:t>
            </a:r>
            <a:r>
              <a:rPr lang="en-US" sz="1600" dirty="0"/>
              <a:t>Institutes of </a:t>
            </a:r>
            <a:r>
              <a:rPr lang="en-US" sz="1600" dirty="0" smtClean="0"/>
              <a:t>Health</a:t>
            </a:r>
            <a:endParaRPr lang="en-US" sz="1600" dirty="0"/>
          </a:p>
          <a:p>
            <a:r>
              <a:rPr lang="en-US" sz="1600" dirty="0" smtClean="0"/>
              <a:t>Edwin </a:t>
            </a:r>
            <a:r>
              <a:rPr lang="en-US" sz="1600" dirty="0"/>
              <a:t>Walker, </a:t>
            </a:r>
            <a:r>
              <a:rPr lang="en-US" sz="1600" dirty="0" smtClean="0"/>
              <a:t>JD, Deputy </a:t>
            </a:r>
            <a:r>
              <a:rPr lang="en-US" sz="1600" dirty="0"/>
              <a:t>Assistant Secretary for Aging, Administration on </a:t>
            </a:r>
            <a:r>
              <a:rPr lang="en-US" sz="1600" dirty="0" smtClean="0"/>
              <a:t>Aging,  Administration </a:t>
            </a:r>
            <a:r>
              <a:rPr lang="en-US" sz="1600" dirty="0"/>
              <a:t>for Community Living </a:t>
            </a:r>
          </a:p>
          <a:p>
            <a:r>
              <a:rPr lang="en-US" sz="1600" dirty="0" smtClean="0"/>
              <a:t>Wayne </a:t>
            </a:r>
            <a:r>
              <a:rPr lang="en-US" sz="1600" dirty="0"/>
              <a:t>H. Giles, MD, </a:t>
            </a:r>
            <a:r>
              <a:rPr lang="en-US" sz="1600" dirty="0" smtClean="0"/>
              <a:t>MS, Director</a:t>
            </a:r>
            <a:r>
              <a:rPr lang="en-US" sz="1600" dirty="0"/>
              <a:t>, Division of Population </a:t>
            </a:r>
            <a:r>
              <a:rPr lang="en-US" sz="1600" dirty="0" smtClean="0"/>
              <a:t>Health, National </a:t>
            </a:r>
            <a:r>
              <a:rPr lang="en-US" sz="1600" dirty="0"/>
              <a:t>Center for Chronic Disease Prevention and Health </a:t>
            </a:r>
            <a:r>
              <a:rPr lang="en-US" sz="1600" dirty="0" smtClean="0"/>
              <a:t>Promotion, Centers </a:t>
            </a:r>
            <a:r>
              <a:rPr lang="en-US" sz="1600" dirty="0"/>
              <a:t>for Disease Control and Prevention</a:t>
            </a:r>
          </a:p>
          <a:p>
            <a:pPr marL="0" indent="0">
              <a:buNone/>
            </a:pPr>
            <a:r>
              <a:rPr lang="en-US" sz="1600" b="1" dirty="0" smtClean="0"/>
              <a:t>Community </a:t>
            </a:r>
            <a:r>
              <a:rPr lang="en-US" sz="1600" b="1" dirty="0"/>
              <a:t>Highlight </a:t>
            </a:r>
          </a:p>
          <a:p>
            <a:r>
              <a:rPr lang="en-US" sz="1600" dirty="0"/>
              <a:t>Susan Snyder, </a:t>
            </a:r>
            <a:r>
              <a:rPr lang="en-US" sz="1600" dirty="0" smtClean="0"/>
              <a:t>MS, Director</a:t>
            </a:r>
            <a:r>
              <a:rPr lang="en-US" sz="1600" dirty="0"/>
              <a:t>, Project Enhance, Senior Services, Seattle Washington </a:t>
            </a:r>
          </a:p>
          <a:p>
            <a:r>
              <a:rPr lang="en-US" sz="1600" dirty="0" smtClean="0"/>
              <a:t>Nichole </a:t>
            </a:r>
            <a:r>
              <a:rPr lang="en-US" sz="1600" dirty="0"/>
              <a:t>Shepard, </a:t>
            </a:r>
            <a:r>
              <a:rPr lang="en-US" sz="1600" dirty="0" smtClean="0"/>
              <a:t>MPH, Health </a:t>
            </a:r>
            <a:r>
              <a:rPr lang="en-US" sz="1600" dirty="0"/>
              <a:t>Educator, Salt Lake County Aging and Adult Services </a:t>
            </a:r>
          </a:p>
          <a:p>
            <a:pPr marL="0" indent="0">
              <a:spcBef>
                <a:spcPts val="0"/>
              </a:spcBef>
              <a:buNone/>
              <a:defRPr/>
            </a:pPr>
            <a:endParaRPr lang="en-US" sz="800" dirty="0" smtClean="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extLst>
      <p:ext uri="{BB962C8B-B14F-4D97-AF65-F5344CB8AC3E}">
        <p14:creationId xmlns:p14="http://schemas.microsoft.com/office/powerpoint/2010/main" val="322228813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699248"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Key Takeaways—Dementias Including Alzheimer’s Disease (DIA)</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47800" y="1600200"/>
            <a:ext cx="7505700" cy="4876800"/>
          </a:xfrm>
        </p:spPr>
        <p:txBody>
          <a:bodyPr/>
          <a:lstStyle/>
          <a:p>
            <a:pPr>
              <a:spcBef>
                <a:spcPts val="0"/>
              </a:spcBef>
              <a:spcAft>
                <a:spcPts val="0"/>
              </a:spcAft>
            </a:pPr>
            <a:r>
              <a:rPr lang="en-US" sz="2600" kern="1200" dirty="0" smtClean="0">
                <a:latin typeface="Tahoma" panose="020B0604030504040204" pitchFamily="34" charset="0"/>
                <a:ea typeface="Tahoma" panose="020B0604030504040204" pitchFamily="34" charset="0"/>
                <a:cs typeface="Tahoma" panose="020B0604030504040204" pitchFamily="34" charset="0"/>
              </a:rPr>
              <a:t>Alzheimer’s Disease is </a:t>
            </a:r>
            <a:r>
              <a:rPr lang="en-US" sz="2600" kern="1200" dirty="0">
                <a:latin typeface="Tahoma" panose="020B0604030504040204" pitchFamily="34" charset="0"/>
                <a:ea typeface="Tahoma" panose="020B0604030504040204" pitchFamily="34" charset="0"/>
                <a:cs typeface="Tahoma" panose="020B0604030504040204" pitchFamily="34" charset="0"/>
              </a:rPr>
              <a:t>the 5</a:t>
            </a:r>
            <a:r>
              <a:rPr lang="en-US" sz="2600" kern="1200" baseline="30000" dirty="0">
                <a:latin typeface="Tahoma" panose="020B0604030504040204" pitchFamily="34" charset="0"/>
                <a:ea typeface="Tahoma" panose="020B0604030504040204" pitchFamily="34" charset="0"/>
                <a:cs typeface="Tahoma" panose="020B0604030504040204" pitchFamily="34" charset="0"/>
              </a:rPr>
              <a:t>th</a:t>
            </a:r>
            <a:r>
              <a:rPr lang="en-US" sz="2600" kern="1200" dirty="0">
                <a:latin typeface="Tahoma" panose="020B0604030504040204" pitchFamily="34" charset="0"/>
                <a:ea typeface="Tahoma" panose="020B0604030504040204" pitchFamily="34" charset="0"/>
                <a:cs typeface="Tahoma" panose="020B0604030504040204" pitchFamily="34" charset="0"/>
              </a:rPr>
              <a:t> leading cause of </a:t>
            </a:r>
            <a:r>
              <a:rPr lang="en-US" sz="2600" kern="1200" dirty="0" smtClean="0">
                <a:latin typeface="Tahoma" panose="020B0604030504040204" pitchFamily="34" charset="0"/>
                <a:ea typeface="Tahoma" panose="020B0604030504040204" pitchFamily="34" charset="0"/>
                <a:cs typeface="Tahoma" panose="020B0604030504040204" pitchFamily="34" charset="0"/>
              </a:rPr>
              <a:t>death among adults aged 65 years and over. </a:t>
            </a:r>
          </a:p>
          <a:p>
            <a:pPr marL="0" indent="0">
              <a:spcBef>
                <a:spcPts val="0"/>
              </a:spcBef>
              <a:spcAft>
                <a:spcPts val="0"/>
              </a:spcAft>
              <a:buNone/>
            </a:pPr>
            <a:endParaRPr lang="en-US" sz="3200" kern="12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600" dirty="0" smtClean="0">
                <a:latin typeface="Tahoma" panose="020B0604030504040204" pitchFamily="34" charset="0"/>
                <a:ea typeface="Tahoma" panose="020B0604030504040204" pitchFamily="34" charset="0"/>
                <a:cs typeface="Tahoma" panose="020B0604030504040204" pitchFamily="34" charset="0"/>
              </a:rPr>
              <a:t>Approximately 1</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smtClean="0">
                <a:latin typeface="Tahoma" panose="020B0604030504040204" pitchFamily="34" charset="0"/>
                <a:ea typeface="Tahoma" panose="020B0604030504040204" pitchFamily="34" charset="0"/>
                <a:cs typeface="Tahoma" panose="020B0604030504040204" pitchFamily="34" charset="0"/>
              </a:rPr>
              <a:t>in 3 older adults are aware of their dementia diagnosis.</a:t>
            </a:r>
          </a:p>
          <a:p>
            <a:pPr marL="0" indent="0">
              <a:spcBef>
                <a:spcPts val="0"/>
              </a:spcBef>
              <a:spcAft>
                <a:spcPts val="0"/>
              </a:spcAft>
              <a:buNone/>
            </a:pPr>
            <a:endParaRPr lang="en-US" sz="36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600" dirty="0" smtClean="0">
                <a:latin typeface="Tahoma" panose="020B0604030504040204" pitchFamily="34" charset="0"/>
                <a:ea typeface="Tahoma" panose="020B0604030504040204" pitchFamily="34" charset="0"/>
                <a:cs typeface="Tahoma" panose="020B0604030504040204" pitchFamily="34" charset="0"/>
              </a:rPr>
              <a:t>Approximately 1 in 4 persons with dementia experience potentially preventable hospitalizations.</a:t>
            </a:r>
            <a:r>
              <a:rPr lang="en-US" sz="2600" kern="1200" dirty="0">
                <a:latin typeface="Tahoma" panose="020B0604030504040204" pitchFamily="34" charset="0"/>
                <a:ea typeface="Tahoma" panose="020B0604030504040204" pitchFamily="34" charset="0"/>
                <a:cs typeface="Tahoma" panose="020B0604030504040204" pitchFamily="34" charset="0"/>
              </a:rPr>
              <a:t> </a:t>
            </a:r>
            <a:endParaRPr lang="en-US" sz="2600" kern="1200" dirty="0" smtClean="0">
              <a:latin typeface="Tahoma" panose="020B0604030504040204" pitchFamily="34" charset="0"/>
              <a:ea typeface="Tahoma" panose="020B0604030504040204" pitchFamily="34" charset="0"/>
              <a:cs typeface="Tahoma" panose="020B0604030504040204" pitchFamily="34" charset="0"/>
            </a:endParaRPr>
          </a:p>
          <a:p>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30</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509806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0">
              <a:schemeClr val="bg1"/>
            </a:gs>
            <a:gs pos="0">
              <a:schemeClr val="accent1">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3" name="Picture 12" descr="Office of Disease Prevention and Health Promotion logo" title="O D P H P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759" y="5963589"/>
            <a:ext cx="777849" cy="748384"/>
          </a:xfrm>
          <a:prstGeom prst="rect">
            <a:avLst/>
          </a:prstGeom>
        </p:spPr>
      </p:pic>
      <p:pic>
        <p:nvPicPr>
          <p:cNvPr id="12" name="Picture 11" descr="Department of Health and Human Services logo" title="D H H 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258" y="5932814"/>
            <a:ext cx="779159" cy="779159"/>
          </a:xfrm>
          <a:prstGeom prst="rect">
            <a:avLst/>
          </a:prstGeom>
        </p:spPr>
      </p:pic>
      <p:pic>
        <p:nvPicPr>
          <p:cNvPr id="11" name="Picture 10" descr="National Institute on Aging logo" title="N I 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6315733"/>
            <a:ext cx="1517904" cy="396240"/>
          </a:xfrm>
          <a:prstGeom prst="rect">
            <a:avLst/>
          </a:prstGeom>
        </p:spPr>
      </p:pic>
      <p:pic>
        <p:nvPicPr>
          <p:cNvPr id="10" name="Picture 9" title="Healthy People 2020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26" y="6248401"/>
            <a:ext cx="990600" cy="463572"/>
          </a:xfrm>
          <a:prstGeom prst="rect">
            <a:avLst/>
          </a:prstGeom>
        </p:spPr>
      </p:pic>
      <p:pic>
        <p:nvPicPr>
          <p:cNvPr id="5" name="Picture 4" descr="Outline of the United States with images of people filling it" title="people ma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133600"/>
            <a:ext cx="6274121" cy="3952127"/>
          </a:xfrm>
          <a:prstGeom prst="rect">
            <a:avLst/>
          </a:prstGeom>
        </p:spPr>
      </p:pic>
      <p:sp>
        <p:nvSpPr>
          <p:cNvPr id="6" name="Title 5"/>
          <p:cNvSpPr>
            <a:spLocks noGrp="1"/>
          </p:cNvSpPr>
          <p:nvPr>
            <p:ph type="title" idx="4294967295"/>
          </p:nvPr>
        </p:nvSpPr>
        <p:spPr>
          <a:xfrm>
            <a:off x="457200" y="762000"/>
            <a:ext cx="8229600" cy="1469842"/>
          </a:xfrm>
        </p:spPr>
        <p:txBody>
          <a:bodyPr>
            <a:normAutofit fontScale="90000"/>
          </a:bodyPr>
          <a:lstStyle/>
          <a:p>
            <a:pPr rtl="0" fontAlgn="auto"/>
            <a:r>
              <a:rPr lang="en-US" sz="2400" kern="1200" dirty="0" smtClean="0">
                <a:solidFill>
                  <a:srgbClr val="000000"/>
                </a:solidFill>
                <a:effectLst/>
                <a:latin typeface="Arial Black"/>
              </a:rPr>
              <a:t>Optimal Aging for Older Adults: Promoting Health and Addressing Dementias, including Alzheimer’s Disease</a:t>
            </a:r>
            <a:br>
              <a:rPr lang="en-US" sz="2400" kern="1200" dirty="0" smtClean="0">
                <a:solidFill>
                  <a:srgbClr val="000000"/>
                </a:solidFill>
                <a:effectLst/>
                <a:latin typeface="Arial Black"/>
              </a:rPr>
            </a:br>
            <a:r>
              <a:rPr lang="en-US" sz="2400" kern="1200" dirty="0" smtClean="0">
                <a:solidFill>
                  <a:srgbClr val="000000"/>
                </a:solidFill>
                <a:effectLst/>
                <a:latin typeface="Arial Black"/>
              </a:rPr>
              <a:t> </a:t>
            </a:r>
            <a:br>
              <a:rPr lang="en-US" sz="2400" kern="1200" dirty="0" smtClean="0">
                <a:solidFill>
                  <a:srgbClr val="000000"/>
                </a:solidFill>
                <a:effectLst/>
                <a:latin typeface="Arial Black"/>
              </a:rPr>
            </a:br>
            <a:r>
              <a:rPr lang="en-US" sz="2000" kern="1200" dirty="0" smtClean="0">
                <a:solidFill>
                  <a:srgbClr val="000000"/>
                </a:solidFill>
                <a:effectLst/>
                <a:latin typeface="Arial Black"/>
              </a:rPr>
              <a:t>Marie A. Bernard, M.D.</a:t>
            </a:r>
            <a:br>
              <a:rPr lang="en-US" sz="2000" kern="1200" dirty="0" smtClean="0">
                <a:solidFill>
                  <a:srgbClr val="000000"/>
                </a:solidFill>
                <a:effectLst/>
                <a:latin typeface="Arial Black"/>
              </a:rPr>
            </a:br>
            <a:r>
              <a:rPr lang="en-US" sz="2000" kern="1200" dirty="0" smtClean="0">
                <a:solidFill>
                  <a:srgbClr val="000000"/>
                </a:solidFill>
                <a:effectLst/>
                <a:latin typeface="Arial Black"/>
              </a:rPr>
              <a:t>Deputy Director</a:t>
            </a:r>
            <a:br>
              <a:rPr lang="en-US" sz="2000" kern="1200" dirty="0" smtClean="0">
                <a:solidFill>
                  <a:srgbClr val="000000"/>
                </a:solidFill>
                <a:effectLst/>
                <a:latin typeface="Arial Black"/>
              </a:rPr>
            </a:br>
            <a:r>
              <a:rPr lang="en-US" sz="2000" kern="1200" dirty="0" smtClean="0">
                <a:solidFill>
                  <a:srgbClr val="000000"/>
                </a:solidFill>
                <a:effectLst/>
                <a:latin typeface="Arial Black"/>
              </a:rPr>
              <a:t>National Institute on Aging </a:t>
            </a:r>
            <a:endParaRPr lang="en-US" dirty="0" smtClean="0">
              <a:effectLst/>
            </a:endParaRPr>
          </a:p>
          <a:p>
            <a:endParaRPr lang="en-US" dirty="0"/>
          </a:p>
        </p:txBody>
      </p:sp>
    </p:spTree>
    <p:extLst>
      <p:ext uri="{BB962C8B-B14F-4D97-AF65-F5344CB8AC3E}">
        <p14:creationId xmlns:p14="http://schemas.microsoft.com/office/powerpoint/2010/main" val="586831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researcher measuring liquid" title="resear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86200"/>
            <a:ext cx="2920363" cy="193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two people at computers, a third person standing behind them" title="researc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7" y="3743860"/>
            <a:ext cx="2880164" cy="187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researcher working with tubes" title="resear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28800"/>
            <a:ext cx="2755494" cy="172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371600" y="533400"/>
            <a:ext cx="7483475" cy="1295400"/>
          </a:xfrm>
        </p:spPr>
        <p:txBody>
          <a:bodyPr>
            <a:normAutofit/>
          </a:bodyPr>
          <a:lstStyle/>
          <a:p>
            <a:r>
              <a:rPr lang="en-US" sz="3600" b="1" dirty="0" smtClean="0"/>
              <a:t>NIA Research Updates</a:t>
            </a:r>
            <a:br>
              <a:rPr lang="en-US" sz="3600" b="1" dirty="0" smtClean="0"/>
            </a:br>
            <a:endParaRPr lang="en-US" sz="3600" b="1" dirty="0"/>
          </a:p>
        </p:txBody>
      </p:sp>
    </p:spTree>
    <p:extLst>
      <p:ext uri="{BB962C8B-B14F-4D97-AF65-F5344CB8AC3E}">
        <p14:creationId xmlns:p14="http://schemas.microsoft.com/office/powerpoint/2010/main" val="3247458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p:cNvSpPr txBox="1">
            <a:spLocks/>
          </p:cNvSpPr>
          <p:nvPr/>
        </p:nvSpPr>
        <p:spPr>
          <a:xfrm>
            <a:off x="7086600" y="6324600"/>
            <a:ext cx="190500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Related to HP 2020 Obj. OA-3 &amp; 8 </a:t>
            </a:r>
            <a:r>
              <a:rPr lang="en-US" sz="1200" b="0" dirty="0" smtClean="0">
                <a:solidFill>
                  <a:prstClr val="black"/>
                </a:solidFill>
                <a:latin typeface="Tahoma" pitchFamily="34" charset="0"/>
                <a:ea typeface="Tahoma" pitchFamily="34" charset="0"/>
                <a:cs typeface="Tahoma" pitchFamily="34" charset="0"/>
              </a:rPr>
              <a:t> </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22532" name="Rectangle 3"/>
          <p:cNvSpPr>
            <a:spLocks noChangeArrowheads="1"/>
          </p:cNvSpPr>
          <p:nvPr/>
        </p:nvSpPr>
        <p:spPr bwMode="auto">
          <a:xfrm>
            <a:off x="1447800" y="6477000"/>
            <a:ext cx="434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dirty="0" smtClean="0">
                <a:solidFill>
                  <a:prstClr val="black"/>
                </a:solidFill>
                <a:cs typeface="Arial" panose="020B0604020202020204" pitchFamily="34" charset="0"/>
              </a:rPr>
              <a:t>Ludwig, J et al. (2011) </a:t>
            </a:r>
            <a:r>
              <a:rPr lang="en-US" altLang="en-US" sz="1400" i="1" dirty="0" smtClean="0">
                <a:solidFill>
                  <a:prstClr val="black"/>
                </a:solidFill>
                <a:cs typeface="Arial" panose="020B0604020202020204" pitchFamily="34" charset="0"/>
              </a:rPr>
              <a:t>NEJM</a:t>
            </a:r>
            <a:r>
              <a:rPr lang="en-US" altLang="en-US" sz="1400" dirty="0" smtClean="0">
                <a:solidFill>
                  <a:prstClr val="black"/>
                </a:solidFill>
                <a:cs typeface="Arial" panose="020B0604020202020204" pitchFamily="34" charset="0"/>
              </a:rPr>
              <a:t> 365: 1509-1519.</a:t>
            </a:r>
          </a:p>
        </p:txBody>
      </p:sp>
      <p:sp>
        <p:nvSpPr>
          <p:cNvPr id="3" name="Content Placeholder 2"/>
          <p:cNvSpPr>
            <a:spLocks noGrp="1"/>
          </p:cNvSpPr>
          <p:nvPr>
            <p:ph idx="1"/>
          </p:nvPr>
        </p:nvSpPr>
        <p:spPr>
          <a:xfrm>
            <a:off x="1447800" y="1600200"/>
            <a:ext cx="7239000" cy="4800600"/>
          </a:xfrm>
        </p:spPr>
        <p:txBody>
          <a:bodyPr>
            <a:normAutofit/>
          </a:bodyPr>
          <a:lstStyle/>
          <a:p>
            <a:pPr>
              <a:buFont typeface="Wingdings" panose="05000000000000000000" pitchFamily="2" charset="2"/>
              <a:buChar char="§"/>
              <a:defRPr/>
            </a:pPr>
            <a:r>
              <a:rPr lang="en-US" sz="2800" dirty="0" smtClean="0"/>
              <a:t>Three groups assigned by lottery; key intervention: </a:t>
            </a:r>
            <a:r>
              <a:rPr lang="en-US" sz="2800" i="1" dirty="0" smtClean="0"/>
              <a:t>housing assistance provided but moves limited to low-poverty Census tracts </a:t>
            </a:r>
          </a:p>
          <a:p>
            <a:pPr>
              <a:spcBef>
                <a:spcPts val="1800"/>
              </a:spcBef>
              <a:buFont typeface="Wingdings" panose="05000000000000000000" pitchFamily="2" charset="2"/>
              <a:buChar char="§"/>
              <a:defRPr/>
            </a:pPr>
            <a:r>
              <a:rPr lang="en-US" sz="3000" dirty="0" smtClean="0"/>
              <a:t>Results of the low-poverty move:</a:t>
            </a:r>
          </a:p>
          <a:p>
            <a:pPr lvl="1">
              <a:buFont typeface="Wingdings" panose="05000000000000000000" pitchFamily="2" charset="2"/>
              <a:buChar char="§"/>
              <a:defRPr/>
            </a:pPr>
            <a:r>
              <a:rPr lang="en-US" dirty="0" smtClean="0"/>
              <a:t>The effect </a:t>
            </a:r>
            <a:r>
              <a:rPr lang="en-US" dirty="0"/>
              <a:t>on glucose control for adults that was comparable to that of metformin. </a:t>
            </a:r>
            <a:endParaRPr lang="en-US" dirty="0" smtClean="0"/>
          </a:p>
          <a:p>
            <a:pPr lvl="1">
              <a:buFont typeface="Wingdings" panose="05000000000000000000" pitchFamily="2" charset="2"/>
              <a:buChar char="§"/>
              <a:defRPr/>
            </a:pPr>
            <a:r>
              <a:rPr lang="en-US" dirty="0" smtClean="0"/>
              <a:t>Improvements in subjective well-being = $13,000 increase in an annual income.  </a:t>
            </a:r>
          </a:p>
          <a:p>
            <a:pPr>
              <a:buFont typeface="Arial" charset="0"/>
              <a:buChar char="•"/>
              <a:defRPr/>
            </a:pPr>
            <a:endParaRPr lang="en-US" dirty="0"/>
          </a:p>
        </p:txBody>
      </p:sp>
      <p:sp>
        <p:nvSpPr>
          <p:cNvPr id="22530" name="Title 1"/>
          <p:cNvSpPr>
            <a:spLocks noGrp="1"/>
          </p:cNvSpPr>
          <p:nvPr>
            <p:ph type="title"/>
          </p:nvPr>
        </p:nvSpPr>
        <p:spPr>
          <a:xfrm>
            <a:off x="1524000" y="228600"/>
            <a:ext cx="7470648" cy="1066800"/>
          </a:xfrm>
        </p:spPr>
        <p:txBody>
          <a:bodyPr>
            <a:noAutofit/>
          </a:bodyPr>
          <a:lstStyle/>
          <a:p>
            <a:r>
              <a:rPr lang="en-US" altLang="en-US" sz="2800" b="1" dirty="0" smtClean="0">
                <a:solidFill>
                  <a:srgbClr val="1F497D"/>
                </a:solidFill>
              </a:rPr>
              <a:t>Does Moving to a Lower Poverty Neighborhood Improve Health and </a:t>
            </a:r>
            <a:br>
              <a:rPr lang="en-US" altLang="en-US" sz="2800" b="1" dirty="0" smtClean="0">
                <a:solidFill>
                  <a:srgbClr val="1F497D"/>
                </a:solidFill>
              </a:rPr>
            </a:br>
            <a:r>
              <a:rPr lang="en-US" altLang="en-US" sz="2800" b="1" dirty="0" smtClean="0">
                <a:solidFill>
                  <a:srgbClr val="1F497D"/>
                </a:solidFill>
              </a:rPr>
              <a:t>Well-Being?</a:t>
            </a:r>
            <a:endParaRPr lang="en-US" altLang="en-US" sz="2800" b="1" dirty="0" smtClean="0"/>
          </a:p>
        </p:txBody>
      </p:sp>
    </p:spTree>
    <p:extLst>
      <p:ext uri="{BB962C8B-B14F-4D97-AF65-F5344CB8AC3E}">
        <p14:creationId xmlns:p14="http://schemas.microsoft.com/office/powerpoint/2010/main" val="3679204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p:cNvSpPr txBox="1">
            <a:spLocks/>
          </p:cNvSpPr>
          <p:nvPr/>
        </p:nvSpPr>
        <p:spPr>
          <a:xfrm>
            <a:off x="6477000" y="6324600"/>
            <a:ext cx="259080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Related to HP 2020 Obj. </a:t>
            </a:r>
            <a:r>
              <a:rPr lang="fi-FI" sz="1200" dirty="0">
                <a:solidFill>
                  <a:prstClr val="black"/>
                </a:solidFill>
                <a:latin typeface="Tahoma" pitchFamily="34" charset="0"/>
                <a:ea typeface="Tahoma" pitchFamily="34" charset="0"/>
                <a:cs typeface="Tahoma" pitchFamily="34" charset="0"/>
              </a:rPr>
              <a:t>OA-2, 2.1, 2.2, 3, 4, 5, &amp; 8</a:t>
            </a:r>
          </a:p>
          <a:p>
            <a:pPr algn="ctr" fontAlgn="auto">
              <a:spcBef>
                <a:spcPts val="0"/>
              </a:spcBef>
              <a:spcAft>
                <a:spcPts val="0"/>
              </a:spcAft>
            </a:pP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5" name="Rectangle 3"/>
          <p:cNvSpPr>
            <a:spLocks noChangeArrowheads="1"/>
          </p:cNvSpPr>
          <p:nvPr/>
        </p:nvSpPr>
        <p:spPr bwMode="auto">
          <a:xfrm>
            <a:off x="1371600" y="6477000"/>
            <a:ext cx="495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en-US" sz="1600" dirty="0">
                <a:solidFill>
                  <a:prstClr val="black"/>
                </a:solidFill>
                <a:cs typeface="Arial" panose="020B0604020202020204" pitchFamily="34" charset="0"/>
              </a:rPr>
              <a:t> </a:t>
            </a:r>
            <a:r>
              <a:rPr lang="de-DE" altLang="en-US" sz="1400" dirty="0" smtClean="0">
                <a:solidFill>
                  <a:prstClr val="black"/>
                </a:solidFill>
                <a:cs typeface="Arial" panose="020B0604020202020204" pitchFamily="34" charset="0"/>
              </a:rPr>
              <a:t>Baicker, K and Finkelstein, A. (2011) </a:t>
            </a:r>
            <a:r>
              <a:rPr lang="de-DE" altLang="en-US" sz="1400" i="1" dirty="0" smtClean="0">
                <a:solidFill>
                  <a:prstClr val="black"/>
                </a:solidFill>
                <a:cs typeface="Arial" panose="020B0604020202020204" pitchFamily="34" charset="0"/>
              </a:rPr>
              <a:t>NEJM</a:t>
            </a:r>
            <a:r>
              <a:rPr lang="en-US" altLang="en-US" sz="1400" dirty="0" smtClean="0">
                <a:solidFill>
                  <a:prstClr val="black"/>
                </a:solidFill>
                <a:cs typeface="Arial" panose="020B0604020202020204" pitchFamily="34" charset="0"/>
              </a:rPr>
              <a:t> </a:t>
            </a:r>
            <a:r>
              <a:rPr lang="en-US" altLang="en-US" sz="1400" dirty="0">
                <a:solidFill>
                  <a:prstClr val="black"/>
                </a:solidFill>
                <a:cs typeface="Arial" panose="020B0604020202020204" pitchFamily="34" charset="0"/>
              </a:rPr>
              <a:t>365(8):</a:t>
            </a:r>
            <a:r>
              <a:rPr lang="en-US" altLang="en-US" sz="1400" dirty="0" smtClean="0">
                <a:solidFill>
                  <a:prstClr val="black"/>
                </a:solidFill>
                <a:cs typeface="Arial" panose="020B0604020202020204" pitchFamily="34" charset="0"/>
              </a:rPr>
              <a:t>683-5.</a:t>
            </a:r>
          </a:p>
        </p:txBody>
      </p:sp>
      <p:sp>
        <p:nvSpPr>
          <p:cNvPr id="3" name="Content Placeholder 2"/>
          <p:cNvSpPr>
            <a:spLocks noGrp="1"/>
          </p:cNvSpPr>
          <p:nvPr>
            <p:ph idx="1"/>
          </p:nvPr>
        </p:nvSpPr>
        <p:spPr>
          <a:xfrm>
            <a:off x="1371600" y="1600200"/>
            <a:ext cx="7315200" cy="4724400"/>
          </a:xfrm>
        </p:spPr>
        <p:txBody>
          <a:bodyPr>
            <a:normAutofit fontScale="47500" lnSpcReduction="20000"/>
          </a:bodyPr>
          <a:lstStyle/>
          <a:p>
            <a:pPr>
              <a:lnSpc>
                <a:spcPct val="120000"/>
              </a:lnSpc>
              <a:spcBef>
                <a:spcPts val="0"/>
              </a:spcBef>
              <a:buFont typeface="Wingdings" panose="05000000000000000000" pitchFamily="2" charset="2"/>
              <a:buChar char="§"/>
              <a:defRPr/>
            </a:pPr>
            <a:r>
              <a:rPr lang="en-US" sz="5800" dirty="0" smtClean="0"/>
              <a:t>An opportunity in Oregon  </a:t>
            </a:r>
          </a:p>
          <a:p>
            <a:pPr lvl="1">
              <a:lnSpc>
                <a:spcPct val="120000"/>
              </a:lnSpc>
              <a:spcBef>
                <a:spcPts val="0"/>
              </a:spcBef>
              <a:buFont typeface="Wingdings" panose="05000000000000000000" pitchFamily="2" charset="2"/>
              <a:buChar char="§"/>
              <a:defRPr/>
            </a:pPr>
            <a:r>
              <a:rPr lang="en-US" sz="5100" dirty="0"/>
              <a:t>Medicaid closed to new enrollment in 2004</a:t>
            </a:r>
          </a:p>
          <a:p>
            <a:pPr lvl="1">
              <a:lnSpc>
                <a:spcPct val="120000"/>
              </a:lnSpc>
              <a:spcBef>
                <a:spcPts val="0"/>
              </a:spcBef>
              <a:buFont typeface="Wingdings" panose="05000000000000000000" pitchFamily="2" charset="2"/>
              <a:buChar char="§"/>
              <a:defRPr/>
            </a:pPr>
            <a:r>
              <a:rPr lang="en-US" sz="5100" dirty="0" smtClean="0"/>
              <a:t>CMS-approved lottery for enrollment, when additional funds were identified</a:t>
            </a:r>
            <a:endParaRPr lang="en-US" sz="5100" dirty="0"/>
          </a:p>
          <a:p>
            <a:pPr lvl="1">
              <a:lnSpc>
                <a:spcPct val="120000"/>
              </a:lnSpc>
              <a:spcBef>
                <a:spcPts val="0"/>
              </a:spcBef>
              <a:buFont typeface="Wingdings" panose="05000000000000000000" pitchFamily="2" charset="2"/>
              <a:buChar char="§"/>
              <a:defRPr/>
            </a:pPr>
            <a:endParaRPr lang="en-US" sz="4200" dirty="0" smtClean="0"/>
          </a:p>
          <a:p>
            <a:pPr>
              <a:lnSpc>
                <a:spcPct val="120000"/>
              </a:lnSpc>
              <a:spcBef>
                <a:spcPts val="0"/>
              </a:spcBef>
              <a:buFont typeface="Wingdings" panose="05000000000000000000" pitchFamily="2" charset="2"/>
              <a:buChar char="§"/>
              <a:defRPr/>
            </a:pPr>
            <a:r>
              <a:rPr lang="en-US" sz="5800" dirty="0" smtClean="0"/>
              <a:t>Some findings from the Medicaid group</a:t>
            </a:r>
          </a:p>
          <a:p>
            <a:pPr lvl="1">
              <a:lnSpc>
                <a:spcPct val="120000"/>
              </a:lnSpc>
              <a:spcBef>
                <a:spcPts val="0"/>
              </a:spcBef>
              <a:buFont typeface="Wingdings" panose="05000000000000000000" pitchFamily="2" charset="2"/>
              <a:buChar char="§"/>
              <a:defRPr/>
            </a:pPr>
            <a:r>
              <a:rPr lang="en-US" sz="5100" dirty="0" smtClean="0"/>
              <a:t>Increased use of primary </a:t>
            </a:r>
            <a:r>
              <a:rPr lang="en-US" sz="5100" dirty="0"/>
              <a:t>and preventive care </a:t>
            </a:r>
          </a:p>
          <a:p>
            <a:pPr lvl="1">
              <a:lnSpc>
                <a:spcPct val="120000"/>
              </a:lnSpc>
              <a:spcBef>
                <a:spcPts val="0"/>
              </a:spcBef>
              <a:buFont typeface="Wingdings" panose="05000000000000000000" pitchFamily="2" charset="2"/>
              <a:buChar char="§"/>
              <a:defRPr/>
            </a:pPr>
            <a:r>
              <a:rPr lang="en-US" sz="5100" dirty="0" smtClean="0"/>
              <a:t>Lower </a:t>
            </a:r>
            <a:r>
              <a:rPr lang="en-US" sz="5100" dirty="0"/>
              <a:t>out-of-pocket medical </a:t>
            </a:r>
            <a:r>
              <a:rPr lang="en-US" sz="5100" dirty="0" smtClean="0"/>
              <a:t>expenditures/debt</a:t>
            </a:r>
          </a:p>
          <a:p>
            <a:pPr lvl="1">
              <a:lnSpc>
                <a:spcPct val="120000"/>
              </a:lnSpc>
              <a:spcBef>
                <a:spcPts val="0"/>
              </a:spcBef>
              <a:buFont typeface="Wingdings" panose="05000000000000000000" pitchFamily="2" charset="2"/>
              <a:buChar char="§"/>
              <a:defRPr/>
            </a:pPr>
            <a:r>
              <a:rPr lang="en-US" sz="5100" dirty="0"/>
              <a:t>B</a:t>
            </a:r>
            <a:r>
              <a:rPr lang="en-US" sz="5100" dirty="0" smtClean="0"/>
              <a:t>etter </a:t>
            </a:r>
            <a:r>
              <a:rPr lang="en-US" sz="5100" dirty="0"/>
              <a:t>self-reported physical and mental </a:t>
            </a:r>
            <a:r>
              <a:rPr lang="en-US" sz="5100" dirty="0" smtClean="0"/>
              <a:t>health</a:t>
            </a:r>
          </a:p>
          <a:p>
            <a:pPr lvl="1">
              <a:lnSpc>
                <a:spcPct val="120000"/>
              </a:lnSpc>
              <a:spcBef>
                <a:spcPts val="0"/>
              </a:spcBef>
              <a:buFont typeface="Wingdings" panose="05000000000000000000" pitchFamily="2" charset="2"/>
              <a:buChar char="§"/>
              <a:defRPr/>
            </a:pPr>
            <a:r>
              <a:rPr lang="en-US" sz="5100" dirty="0"/>
              <a:t>Increased diagnosis and management of diabetes  </a:t>
            </a:r>
          </a:p>
          <a:p>
            <a:pPr marL="346075" lvl="1" indent="0">
              <a:lnSpc>
                <a:spcPct val="120000"/>
              </a:lnSpc>
              <a:spcBef>
                <a:spcPts val="0"/>
              </a:spcBef>
              <a:buFont typeface="Wingdings" panose="05000000000000000000" pitchFamily="2" charset="2"/>
              <a:buNone/>
              <a:defRPr/>
            </a:pPr>
            <a:endParaRPr lang="en-US" sz="5100" dirty="0"/>
          </a:p>
        </p:txBody>
      </p:sp>
      <p:sp>
        <p:nvSpPr>
          <p:cNvPr id="21506" name="Title 1"/>
          <p:cNvSpPr>
            <a:spLocks noGrp="1"/>
          </p:cNvSpPr>
          <p:nvPr>
            <p:ph type="title"/>
          </p:nvPr>
        </p:nvSpPr>
        <p:spPr>
          <a:xfrm>
            <a:off x="1447800" y="304800"/>
            <a:ext cx="7239000" cy="1143000"/>
          </a:xfrm>
        </p:spPr>
        <p:txBody>
          <a:bodyPr>
            <a:normAutofit fontScale="90000"/>
          </a:bodyPr>
          <a:lstStyle/>
          <a:p>
            <a:r>
              <a:rPr lang="en-US" altLang="en-US" sz="3100" b="1" dirty="0" smtClean="0">
                <a:solidFill>
                  <a:srgbClr val="1F497D"/>
                </a:solidFill>
              </a:rPr>
              <a:t>Does Medicaid Improve the Health and Well-Being of the Poor?</a:t>
            </a:r>
            <a:endParaRPr lang="en-US" altLang="en-US" sz="3600" b="1" dirty="0" smtClean="0">
              <a:solidFill>
                <a:srgbClr val="1F497D"/>
              </a:solidFill>
            </a:endParaRPr>
          </a:p>
        </p:txBody>
      </p:sp>
    </p:spTree>
    <p:extLst>
      <p:ext uri="{BB962C8B-B14F-4D97-AF65-F5344CB8AC3E}">
        <p14:creationId xmlns:p14="http://schemas.microsoft.com/office/powerpoint/2010/main" val="3677526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p:cNvSpPr txBox="1">
            <a:spLocks/>
          </p:cNvSpPr>
          <p:nvPr/>
        </p:nvSpPr>
        <p:spPr>
          <a:xfrm>
            <a:off x="7086600" y="6342993"/>
            <a:ext cx="1981200" cy="438807"/>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Related to HP 2020 Obj. </a:t>
            </a:r>
            <a:r>
              <a:rPr lang="fi-FI" sz="1200" dirty="0">
                <a:solidFill>
                  <a:prstClr val="black"/>
                </a:solidFill>
                <a:latin typeface="Tahoma" pitchFamily="34" charset="0"/>
                <a:ea typeface="Tahoma" pitchFamily="34" charset="0"/>
                <a:cs typeface="Tahoma" pitchFamily="34" charset="0"/>
              </a:rPr>
              <a:t>OA-5, 6, 8, &amp; 11</a:t>
            </a:r>
          </a:p>
          <a:p>
            <a:pPr algn="ctr" fontAlgn="auto">
              <a:spcBef>
                <a:spcPts val="0"/>
              </a:spcBef>
              <a:spcAft>
                <a:spcPts val="0"/>
              </a:spcAft>
            </a:pP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2" name="Rectangle 3"/>
          <p:cNvSpPr>
            <a:spLocks noChangeArrowheads="1"/>
          </p:cNvSpPr>
          <p:nvPr/>
        </p:nvSpPr>
        <p:spPr bwMode="auto">
          <a:xfrm>
            <a:off x="1371600" y="6458607"/>
            <a:ext cx="541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en-US" sz="1200" dirty="0">
                <a:solidFill>
                  <a:prstClr val="black"/>
                </a:solidFill>
                <a:cs typeface="Arial" panose="020B0604020202020204" pitchFamily="34" charset="0"/>
              </a:rPr>
              <a:t> </a:t>
            </a:r>
            <a:r>
              <a:rPr lang="de-DE" altLang="en-US" sz="1400" dirty="0" smtClean="0">
                <a:solidFill>
                  <a:prstClr val="black"/>
                </a:solidFill>
                <a:cs typeface="Arial" panose="020B0604020202020204" pitchFamily="34" charset="0"/>
              </a:rPr>
              <a:t>Pahor, M et al. (2014) </a:t>
            </a:r>
            <a:r>
              <a:rPr lang="de-DE" altLang="en-US" sz="1400" i="1" dirty="0" smtClean="0">
                <a:solidFill>
                  <a:prstClr val="black"/>
                </a:solidFill>
                <a:cs typeface="Arial" panose="020B0604020202020204" pitchFamily="34" charset="0"/>
              </a:rPr>
              <a:t>JAMA</a:t>
            </a:r>
            <a:r>
              <a:rPr lang="en-US" altLang="en-US" sz="1400" dirty="0">
                <a:solidFill>
                  <a:prstClr val="black"/>
                </a:solidFill>
                <a:cs typeface="Arial" panose="020B0604020202020204" pitchFamily="34" charset="0"/>
              </a:rPr>
              <a:t> 2014 May </a:t>
            </a:r>
            <a:r>
              <a:rPr lang="en-US" altLang="en-US" sz="1400" dirty="0" smtClean="0">
                <a:solidFill>
                  <a:prstClr val="black"/>
                </a:solidFill>
                <a:cs typeface="Arial" panose="020B0604020202020204" pitchFamily="34" charset="0"/>
              </a:rPr>
              <a:t>27 </a:t>
            </a:r>
            <a:r>
              <a:rPr lang="en-US" altLang="en-US" sz="1400" dirty="0">
                <a:solidFill>
                  <a:prstClr val="black"/>
                </a:solidFill>
                <a:cs typeface="Arial" panose="020B0604020202020204" pitchFamily="34" charset="0"/>
              </a:rPr>
              <a:t>[</a:t>
            </a:r>
            <a:r>
              <a:rPr lang="en-US" altLang="en-US" sz="1400" dirty="0" err="1">
                <a:solidFill>
                  <a:prstClr val="black"/>
                </a:solidFill>
                <a:cs typeface="Arial" panose="020B0604020202020204" pitchFamily="34" charset="0"/>
              </a:rPr>
              <a:t>Epub</a:t>
            </a:r>
            <a:r>
              <a:rPr lang="en-US" altLang="en-US" sz="1400" dirty="0">
                <a:solidFill>
                  <a:prstClr val="black"/>
                </a:solidFill>
                <a:cs typeface="Arial" panose="020B0604020202020204" pitchFamily="34" charset="0"/>
              </a:rPr>
              <a:t> ahead of print</a:t>
            </a:r>
            <a:r>
              <a:rPr lang="en-US" altLang="en-US" sz="1400" dirty="0" smtClean="0">
                <a:solidFill>
                  <a:prstClr val="black"/>
                </a:solidFill>
                <a:cs typeface="Arial" panose="020B0604020202020204" pitchFamily="34" charset="0"/>
              </a:rPr>
              <a:t>].</a:t>
            </a:r>
          </a:p>
        </p:txBody>
      </p:sp>
      <p:pic>
        <p:nvPicPr>
          <p:cNvPr id="8" name="Picture 2" descr="man sitting on a mat, reaching for his toes" title="stret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38300"/>
            <a:ext cx="251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1295400" y="1493837"/>
            <a:ext cx="5715000" cy="4525963"/>
          </a:xfrm>
        </p:spPr>
        <p:txBody>
          <a:bodyPr>
            <a:noAutofit/>
          </a:bodyPr>
          <a:lstStyle/>
          <a:p>
            <a:r>
              <a:rPr lang="en-US" dirty="0"/>
              <a:t>The ability to walk without assistance is </a:t>
            </a:r>
            <a:r>
              <a:rPr lang="en-US" dirty="0" smtClean="0"/>
              <a:t>critical for older people to live in </a:t>
            </a:r>
            <a:r>
              <a:rPr lang="en-US" dirty="0"/>
              <a:t>a community and function </a:t>
            </a:r>
            <a:r>
              <a:rPr lang="en-US" dirty="0" smtClean="0"/>
              <a:t>well. </a:t>
            </a:r>
          </a:p>
          <a:p>
            <a:pPr>
              <a:spcBef>
                <a:spcPts val="1200"/>
              </a:spcBef>
            </a:pPr>
            <a:r>
              <a:rPr lang="en-US" altLang="en-US" dirty="0" smtClean="0"/>
              <a:t>The study </a:t>
            </a:r>
            <a:r>
              <a:rPr lang="en-US" altLang="en-US" dirty="0"/>
              <a:t>showed that </a:t>
            </a:r>
            <a:r>
              <a:rPr lang="en-US" altLang="en-US" dirty="0" smtClean="0"/>
              <a:t>a regular</a:t>
            </a:r>
            <a:r>
              <a:rPr lang="en-US" altLang="en-US" dirty="0"/>
              <a:t>, </a:t>
            </a:r>
            <a:r>
              <a:rPr lang="en-US" altLang="en-US" dirty="0" smtClean="0"/>
              <a:t>balanced and </a:t>
            </a:r>
            <a:r>
              <a:rPr lang="en-US" altLang="en-US" dirty="0"/>
              <a:t>moderate exercise program followed </a:t>
            </a:r>
            <a:r>
              <a:rPr lang="en-US" altLang="en-US" dirty="0" smtClean="0"/>
              <a:t>for </a:t>
            </a:r>
            <a:r>
              <a:rPr lang="en-US" altLang="en-US" dirty="0"/>
              <a:t>an average of 2.6 years </a:t>
            </a:r>
            <a:r>
              <a:rPr lang="en-US" altLang="en-US" b="1" i="1" dirty="0"/>
              <a:t>reduced the </a:t>
            </a:r>
            <a:r>
              <a:rPr lang="en-US" altLang="en-US" b="1" i="1" dirty="0" smtClean="0"/>
              <a:t>risk </a:t>
            </a:r>
            <a:r>
              <a:rPr lang="en-US" altLang="en-US" b="1" i="1" dirty="0"/>
              <a:t>of major mobility disability by </a:t>
            </a:r>
            <a:r>
              <a:rPr lang="en-US" altLang="en-US" b="1" i="1" dirty="0" smtClean="0"/>
              <a:t>18 percent </a:t>
            </a:r>
            <a:r>
              <a:rPr lang="en-US" altLang="en-US" dirty="0"/>
              <a:t>in an elderly, vulnerable </a:t>
            </a:r>
            <a:r>
              <a:rPr lang="en-US" altLang="en-US" dirty="0" smtClean="0"/>
              <a:t>population</a:t>
            </a:r>
            <a:r>
              <a:rPr lang="en-US" altLang="en-US" dirty="0"/>
              <a:t>. </a:t>
            </a:r>
            <a:endParaRPr lang="en-US" altLang="en-US" dirty="0" smtClean="0"/>
          </a:p>
          <a:p>
            <a:pPr>
              <a:spcBef>
                <a:spcPts val="1200"/>
              </a:spcBef>
            </a:pPr>
            <a:r>
              <a:rPr lang="en-US" altLang="en-US" dirty="0"/>
              <a:t>Exercises </a:t>
            </a:r>
            <a:r>
              <a:rPr lang="en-US" altLang="en-US" dirty="0" smtClean="0"/>
              <a:t>included walking, and strength, flexibility, and balance training activities.</a:t>
            </a:r>
          </a:p>
        </p:txBody>
      </p:sp>
      <p:pic>
        <p:nvPicPr>
          <p:cNvPr id="11" name="Picture 3" descr="LIFE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48704"/>
            <a:ext cx="12954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600200" y="152400"/>
            <a:ext cx="7543800" cy="1143000"/>
          </a:xfrm>
        </p:spPr>
        <p:txBody>
          <a:bodyPr>
            <a:noAutofit/>
          </a:bodyPr>
          <a:lstStyle/>
          <a:p>
            <a:r>
              <a:rPr lang="en-US" altLang="en-US" b="1" dirty="0" smtClean="0">
                <a:solidFill>
                  <a:srgbClr val="1F497D"/>
                </a:solidFill>
              </a:rPr>
              <a:t>LIFE Study </a:t>
            </a:r>
          </a:p>
        </p:txBody>
      </p:sp>
    </p:spTree>
    <p:extLst>
      <p:ext uri="{BB962C8B-B14F-4D97-AF65-F5344CB8AC3E}">
        <p14:creationId xmlns:p14="http://schemas.microsoft.com/office/powerpoint/2010/main" val="2868738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p:cNvSpPr txBox="1">
            <a:spLocks/>
          </p:cNvSpPr>
          <p:nvPr/>
        </p:nvSpPr>
        <p:spPr>
          <a:xfrm>
            <a:off x="7239000" y="6372999"/>
            <a:ext cx="1771650" cy="420469"/>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Related to HP 2020 Obj. </a:t>
            </a:r>
            <a:r>
              <a:rPr lang="fi-FI" sz="1200" dirty="0" smtClean="0">
                <a:solidFill>
                  <a:prstClr val="black"/>
                </a:solidFill>
                <a:latin typeface="Tahoma" pitchFamily="34" charset="0"/>
                <a:ea typeface="Tahoma" pitchFamily="34" charset="0"/>
                <a:cs typeface="Tahoma" pitchFamily="34" charset="0"/>
              </a:rPr>
              <a:t>OA-5</a:t>
            </a:r>
            <a:r>
              <a:rPr lang="fi-FI" sz="1200" dirty="0">
                <a:solidFill>
                  <a:prstClr val="black"/>
                </a:solidFill>
                <a:latin typeface="Tahoma" pitchFamily="34" charset="0"/>
                <a:ea typeface="Tahoma" pitchFamily="34" charset="0"/>
                <a:cs typeface="Tahoma" pitchFamily="34" charset="0"/>
              </a:rPr>
              <a:t> </a:t>
            </a:r>
            <a:r>
              <a:rPr lang="fi-FI" sz="1200" dirty="0" smtClean="0">
                <a:solidFill>
                  <a:prstClr val="black"/>
                </a:solidFill>
                <a:latin typeface="Tahoma" pitchFamily="34" charset="0"/>
                <a:ea typeface="Tahoma" pitchFamily="34" charset="0"/>
                <a:cs typeface="Tahoma" pitchFamily="34" charset="0"/>
              </a:rPr>
              <a:t>&amp; 8</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3" name="Rectangle 2"/>
          <p:cNvSpPr/>
          <p:nvPr/>
        </p:nvSpPr>
        <p:spPr>
          <a:xfrm>
            <a:off x="1371600" y="6516469"/>
            <a:ext cx="5867400" cy="307777"/>
          </a:xfrm>
          <a:prstGeom prst="rect">
            <a:avLst/>
          </a:prstGeom>
        </p:spPr>
        <p:txBody>
          <a:bodyPr wrap="square">
            <a:spAutoFit/>
          </a:bodyPr>
          <a:lstStyle/>
          <a:p>
            <a:r>
              <a:rPr lang="en-US" sz="1400" dirty="0" err="1" smtClean="0">
                <a:solidFill>
                  <a:srgbClr val="000000"/>
                </a:solidFill>
                <a:cs typeface="Arial" panose="020B0604020202020204" pitchFamily="34" charset="0"/>
              </a:rPr>
              <a:t>Rebok</a:t>
            </a:r>
            <a:r>
              <a:rPr lang="en-US" sz="1400" dirty="0" smtClean="0">
                <a:solidFill>
                  <a:srgbClr val="000000"/>
                </a:solidFill>
                <a:cs typeface="Arial" panose="020B0604020202020204" pitchFamily="34" charset="0"/>
              </a:rPr>
              <a:t>, GW et al. (2014) </a:t>
            </a:r>
            <a:r>
              <a:rPr lang="en-US" sz="1400" i="1" dirty="0" smtClean="0">
                <a:solidFill>
                  <a:srgbClr val="000000"/>
                </a:solidFill>
                <a:cs typeface="Arial" panose="020B0604020202020204" pitchFamily="34" charset="0"/>
              </a:rPr>
              <a:t>J </a:t>
            </a:r>
            <a:r>
              <a:rPr lang="en-US" sz="1400" i="1" dirty="0">
                <a:solidFill>
                  <a:srgbClr val="000000"/>
                </a:solidFill>
                <a:cs typeface="Arial" panose="020B0604020202020204" pitchFamily="34" charset="0"/>
              </a:rPr>
              <a:t>Am </a:t>
            </a:r>
            <a:r>
              <a:rPr lang="en-US" sz="1400" i="1" dirty="0" err="1">
                <a:solidFill>
                  <a:srgbClr val="000000"/>
                </a:solidFill>
                <a:cs typeface="Arial" panose="020B0604020202020204" pitchFamily="34" charset="0"/>
              </a:rPr>
              <a:t>Geriatr</a:t>
            </a:r>
            <a:r>
              <a:rPr lang="en-US" sz="1400" i="1" dirty="0">
                <a:solidFill>
                  <a:srgbClr val="000000"/>
                </a:solidFill>
                <a:cs typeface="Arial" panose="020B0604020202020204" pitchFamily="34" charset="0"/>
              </a:rPr>
              <a:t> </a:t>
            </a:r>
            <a:r>
              <a:rPr lang="en-US" sz="1400" i="1" dirty="0" err="1" smtClean="0">
                <a:solidFill>
                  <a:srgbClr val="000000"/>
                </a:solidFill>
                <a:cs typeface="Arial" panose="020B0604020202020204" pitchFamily="34" charset="0"/>
              </a:rPr>
              <a:t>Soc</a:t>
            </a:r>
            <a:r>
              <a:rPr lang="en-US" sz="1400" i="1" dirty="0" smtClean="0">
                <a:solidFill>
                  <a:srgbClr val="000000"/>
                </a:solidFill>
                <a:cs typeface="Arial" panose="020B0604020202020204" pitchFamily="34" charset="0"/>
              </a:rPr>
              <a:t> </a:t>
            </a:r>
            <a:r>
              <a:rPr lang="en-US" sz="1400" dirty="0" smtClean="0">
                <a:solidFill>
                  <a:srgbClr val="000000"/>
                </a:solidFill>
                <a:cs typeface="Arial" panose="020B0604020202020204" pitchFamily="34" charset="0"/>
              </a:rPr>
              <a:t>Jan 13 </a:t>
            </a:r>
            <a:r>
              <a:rPr lang="en-US" altLang="en-US" sz="1400" dirty="0">
                <a:solidFill>
                  <a:prstClr val="black"/>
                </a:solidFill>
                <a:cs typeface="Arial" panose="020B0604020202020204" pitchFamily="34" charset="0"/>
              </a:rPr>
              <a:t>[</a:t>
            </a:r>
            <a:r>
              <a:rPr lang="en-US" altLang="en-US" sz="1400" dirty="0" err="1">
                <a:solidFill>
                  <a:prstClr val="black"/>
                </a:solidFill>
                <a:cs typeface="Arial" panose="020B0604020202020204" pitchFamily="34" charset="0"/>
              </a:rPr>
              <a:t>Epub</a:t>
            </a:r>
            <a:r>
              <a:rPr lang="en-US" altLang="en-US" sz="1400" dirty="0">
                <a:solidFill>
                  <a:prstClr val="black"/>
                </a:solidFill>
                <a:cs typeface="Arial" panose="020B0604020202020204" pitchFamily="34" charset="0"/>
              </a:rPr>
              <a:t> ahead of print</a:t>
            </a:r>
            <a:r>
              <a:rPr lang="en-US" altLang="en-US" sz="1400" dirty="0" smtClean="0">
                <a:solidFill>
                  <a:prstClr val="black"/>
                </a:solidFill>
                <a:cs typeface="Arial" panose="020B0604020202020204" pitchFamily="34" charset="0"/>
              </a:rPr>
              <a:t>].</a:t>
            </a:r>
            <a:endParaRPr lang="en-US" altLang="en-US" sz="1400" dirty="0">
              <a:solidFill>
                <a:prstClr val="black"/>
              </a:solidFill>
              <a:cs typeface="Arial" panose="020B0604020202020204" pitchFamily="34" charset="0"/>
            </a:endParaRPr>
          </a:p>
        </p:txBody>
      </p:sp>
      <p:sp>
        <p:nvSpPr>
          <p:cNvPr id="14" name="Content Placeholder 13"/>
          <p:cNvSpPr>
            <a:spLocks noGrp="1"/>
          </p:cNvSpPr>
          <p:nvPr>
            <p:ph idx="1"/>
          </p:nvPr>
        </p:nvSpPr>
        <p:spPr>
          <a:xfrm>
            <a:off x="1600200" y="1676400"/>
            <a:ext cx="6705600" cy="4672584"/>
          </a:xfrm>
        </p:spPr>
        <p:txBody>
          <a:bodyPr>
            <a:normAutofit/>
          </a:bodyPr>
          <a:lstStyle/>
          <a:p>
            <a:pPr marL="285750" indent="-285750"/>
            <a:r>
              <a:rPr lang="en-US" sz="2800" dirty="0"/>
              <a:t>The study looked at the effects of cognitive training on cognitive abilities and everyday function.</a:t>
            </a:r>
          </a:p>
          <a:p>
            <a:pPr marL="285750" indent="-285750"/>
            <a:r>
              <a:rPr lang="en-US" sz="2800" dirty="0"/>
              <a:t>Benefits at ten </a:t>
            </a:r>
            <a:r>
              <a:rPr lang="en-US" sz="2800" dirty="0" smtClean="0"/>
              <a:t>years were </a:t>
            </a:r>
            <a:r>
              <a:rPr lang="en-US" sz="2800" dirty="0"/>
              <a:t>seen in </a:t>
            </a:r>
            <a:r>
              <a:rPr lang="en-US" sz="2800" dirty="0" smtClean="0"/>
              <a:t>reasoning</a:t>
            </a:r>
            <a:r>
              <a:rPr lang="en-US" sz="2800" baseline="0" dirty="0" smtClean="0"/>
              <a:t> </a:t>
            </a:r>
            <a:r>
              <a:rPr lang="en-US" sz="2800" dirty="0" smtClean="0"/>
              <a:t>and </a:t>
            </a:r>
            <a:r>
              <a:rPr lang="en-US" sz="2800" dirty="0"/>
              <a:t>speed, but not </a:t>
            </a:r>
            <a:r>
              <a:rPr lang="en-US" sz="2800" dirty="0" smtClean="0"/>
              <a:t>memory</a:t>
            </a:r>
            <a:r>
              <a:rPr lang="en-US" sz="2800" dirty="0"/>
              <a:t>.</a:t>
            </a:r>
          </a:p>
          <a:p>
            <a:pPr marL="285750" indent="-285750"/>
            <a:r>
              <a:rPr lang="en-US" sz="2800" dirty="0"/>
              <a:t>~60% of participants </a:t>
            </a:r>
            <a:r>
              <a:rPr lang="en-US" sz="2800" dirty="0" smtClean="0"/>
              <a:t>maintained </a:t>
            </a:r>
            <a:r>
              <a:rPr lang="en-US" sz="2800" dirty="0"/>
              <a:t>or improved </a:t>
            </a:r>
            <a:r>
              <a:rPr lang="en-US" sz="2800" dirty="0" smtClean="0"/>
              <a:t>Instrumental </a:t>
            </a:r>
            <a:r>
              <a:rPr lang="en-US" sz="2800" dirty="0"/>
              <a:t>Activities </a:t>
            </a:r>
            <a:r>
              <a:rPr lang="en-US" sz="2800" dirty="0" smtClean="0"/>
              <a:t>of </a:t>
            </a:r>
            <a:r>
              <a:rPr lang="en-US" sz="2800" dirty="0"/>
              <a:t>Daily Living  (IADLs).  </a:t>
            </a:r>
          </a:p>
          <a:p>
            <a:endParaRPr lang="en-US" sz="2800" dirty="0"/>
          </a:p>
        </p:txBody>
      </p:sp>
      <p:sp>
        <p:nvSpPr>
          <p:cNvPr id="13" name="Title 12"/>
          <p:cNvSpPr>
            <a:spLocks noGrp="1"/>
          </p:cNvSpPr>
          <p:nvPr>
            <p:ph type="title"/>
          </p:nvPr>
        </p:nvSpPr>
        <p:spPr>
          <a:xfrm>
            <a:off x="1600200" y="228600"/>
            <a:ext cx="7470648" cy="1066800"/>
          </a:xfrm>
        </p:spPr>
        <p:txBody>
          <a:bodyPr>
            <a:normAutofit fontScale="90000"/>
          </a:bodyPr>
          <a:lstStyle/>
          <a:p>
            <a:r>
              <a:rPr lang="en-US" sz="3100" b="1" dirty="0">
                <a:solidFill>
                  <a:srgbClr val="1F497D"/>
                </a:solidFill>
                <a:latin typeface="Arial Black" panose="020B0A04020102020204" pitchFamily="34" charset="0"/>
              </a:rPr>
              <a:t>Advanced Cognitive Training for Independent and Vital Elderly (ACTIVE) </a:t>
            </a:r>
            <a:endParaRPr lang="en-US" dirty="0"/>
          </a:p>
        </p:txBody>
      </p:sp>
    </p:spTree>
    <p:extLst>
      <p:ext uri="{BB962C8B-B14F-4D97-AF65-F5344CB8AC3E}">
        <p14:creationId xmlns:p14="http://schemas.microsoft.com/office/powerpoint/2010/main" val="185797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p:cNvSpPr txBox="1">
            <a:spLocks/>
          </p:cNvSpPr>
          <p:nvPr/>
        </p:nvSpPr>
        <p:spPr>
          <a:xfrm>
            <a:off x="6477000" y="6324601"/>
            <a:ext cx="236220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Related to HP 2020 Obj. </a:t>
            </a:r>
            <a:r>
              <a:rPr lang="fi-FI" sz="1200" dirty="0">
                <a:solidFill>
                  <a:prstClr val="black"/>
                </a:solidFill>
                <a:latin typeface="Tahoma" pitchFamily="34" charset="0"/>
                <a:ea typeface="Tahoma" pitchFamily="34" charset="0"/>
                <a:cs typeface="Tahoma" pitchFamily="34" charset="0"/>
              </a:rPr>
              <a:t>OA-5, 6, 8, </a:t>
            </a:r>
            <a:r>
              <a:rPr lang="fi-FI" sz="1200" dirty="0" smtClean="0">
                <a:solidFill>
                  <a:prstClr val="black"/>
                </a:solidFill>
                <a:latin typeface="Tahoma" pitchFamily="34" charset="0"/>
                <a:ea typeface="Tahoma" pitchFamily="34" charset="0"/>
                <a:cs typeface="Tahoma" pitchFamily="34" charset="0"/>
              </a:rPr>
              <a:t>11 &amp; DIA-2</a:t>
            </a:r>
            <a:endParaRPr lang="fi-FI" sz="1200" dirty="0">
              <a:solidFill>
                <a:prstClr val="black"/>
              </a:solidFill>
              <a:latin typeface="Tahoma" pitchFamily="34" charset="0"/>
              <a:ea typeface="Tahoma" pitchFamily="34" charset="0"/>
              <a:cs typeface="Tahoma" pitchFamily="34" charset="0"/>
            </a:endParaRP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  </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3" name="Content Placeholder 2"/>
          <p:cNvSpPr>
            <a:spLocks noGrp="1"/>
          </p:cNvSpPr>
          <p:nvPr>
            <p:ph idx="1"/>
          </p:nvPr>
        </p:nvSpPr>
        <p:spPr>
          <a:xfrm>
            <a:off x="1371600" y="1493837"/>
            <a:ext cx="7696200" cy="4754563"/>
          </a:xfrm>
          <a:noFill/>
        </p:spPr>
        <p:txBody>
          <a:bodyPr>
            <a:noAutofit/>
          </a:bodyPr>
          <a:lstStyle/>
          <a:p>
            <a:pPr marL="0" indent="0">
              <a:buNone/>
            </a:pPr>
            <a:r>
              <a:rPr lang="en-US" sz="2400" b="1" dirty="0" smtClean="0"/>
              <a:t>RFA </a:t>
            </a:r>
            <a:r>
              <a:rPr lang="en-US" sz="2400" b="1" dirty="0"/>
              <a:t>on Falls-Injury Prevention Issued in July </a:t>
            </a:r>
            <a:r>
              <a:rPr lang="en-US" sz="2400" b="1" dirty="0" smtClean="0"/>
              <a:t>2013</a:t>
            </a:r>
          </a:p>
          <a:p>
            <a:pPr>
              <a:spcBef>
                <a:spcPts val="0"/>
              </a:spcBef>
            </a:pPr>
            <a:r>
              <a:rPr lang="en-US" sz="2200" dirty="0" smtClean="0"/>
              <a:t>Falls are a common but serious problem among the elderly</a:t>
            </a:r>
          </a:p>
          <a:p>
            <a:pPr marL="692150" lvl="1" indent="-341313">
              <a:buFont typeface="Arial" panose="020B0604020202020204" pitchFamily="34" charset="0"/>
              <a:buChar char="•"/>
            </a:pPr>
            <a:r>
              <a:rPr lang="en-US" sz="1800" dirty="0" smtClean="0"/>
              <a:t>The best prevention strategy is not known</a:t>
            </a:r>
          </a:p>
          <a:p>
            <a:pPr marL="692150" lvl="1" indent="-341313">
              <a:buFont typeface="Arial" panose="020B0604020202020204" pitchFamily="34" charset="0"/>
              <a:buChar char="•"/>
            </a:pPr>
            <a:r>
              <a:rPr lang="en-US" sz="1800" dirty="0" smtClean="0"/>
              <a:t>The goal of the collaboration is to fund a single large clinical trial on prevention of fall-related injuries in non-institutionalized older adults</a:t>
            </a:r>
          </a:p>
          <a:p>
            <a:pPr marL="692150" lvl="1" indent="-341313">
              <a:buFont typeface="Arial" panose="020B0604020202020204" pitchFamily="34" charset="0"/>
              <a:buChar char="•"/>
            </a:pPr>
            <a:r>
              <a:rPr lang="en-US" sz="1800" dirty="0"/>
              <a:t>Meaningful involvement of patients and stakeholders as partners with researchers </a:t>
            </a:r>
            <a:r>
              <a:rPr lang="en-US" sz="1800" dirty="0" smtClean="0"/>
              <a:t>is included throughout </a:t>
            </a:r>
            <a:r>
              <a:rPr lang="en-US" sz="1800" dirty="0"/>
              <a:t>the research process</a:t>
            </a:r>
            <a:endParaRPr lang="en-US" sz="1800" dirty="0" smtClean="0"/>
          </a:p>
          <a:p>
            <a:pPr marL="398463" indent="-398463">
              <a:spcBef>
                <a:spcPts val="0"/>
              </a:spcBef>
            </a:pPr>
            <a:r>
              <a:rPr lang="en-US" sz="2200" dirty="0"/>
              <a:t>$30 million, 5-year study supported with funds from PCORI and led by NIA and team of investigators: </a:t>
            </a:r>
            <a:r>
              <a:rPr lang="en-US" sz="2200" i="1" dirty="0" smtClean="0"/>
              <a:t>“Randomized </a:t>
            </a:r>
            <a:r>
              <a:rPr lang="en-US" sz="2200" i="1" dirty="0"/>
              <a:t>Trial of a Multifactorial Fall Injury Prevention </a:t>
            </a:r>
            <a:r>
              <a:rPr lang="en-US" sz="2200" i="1" dirty="0" smtClean="0"/>
              <a:t>Strategy”</a:t>
            </a:r>
          </a:p>
          <a:p>
            <a:pPr marL="398463" indent="-398463">
              <a:spcBef>
                <a:spcPts val="0"/>
              </a:spcBef>
            </a:pPr>
            <a:r>
              <a:rPr lang="en-US" sz="2200" dirty="0" smtClean="0"/>
              <a:t>The research team involves investigators at Brigham and Women’s/Harvard, the Yale School of Medicine, and the School of Medicine at UCLA</a:t>
            </a:r>
            <a:endParaRPr lang="en-US" sz="2200" dirty="0"/>
          </a:p>
          <a:p>
            <a:pPr marL="398463" indent="-398463">
              <a:spcBef>
                <a:spcPts val="0"/>
              </a:spcBef>
            </a:pPr>
            <a:r>
              <a:rPr lang="en-US" sz="2200" dirty="0" smtClean="0"/>
              <a:t>Award announced June 4</a:t>
            </a:r>
            <a:r>
              <a:rPr lang="en-US" sz="2200" baseline="30000" dirty="0" smtClean="0"/>
              <a:t>th</a:t>
            </a:r>
            <a:r>
              <a:rPr lang="en-US" sz="2200" dirty="0" smtClean="0"/>
              <a:t> </a:t>
            </a:r>
            <a:endParaRPr lang="en-US" sz="2400" dirty="0"/>
          </a:p>
          <a:p>
            <a:pPr>
              <a:spcBef>
                <a:spcPts val="800"/>
              </a:spcBef>
            </a:pPr>
            <a:endParaRPr lang="en-US" sz="2400" dirty="0"/>
          </a:p>
        </p:txBody>
      </p:sp>
      <p:sp>
        <p:nvSpPr>
          <p:cNvPr id="2" name="Title 1"/>
          <p:cNvSpPr>
            <a:spLocks noGrp="1"/>
          </p:cNvSpPr>
          <p:nvPr>
            <p:ph type="title"/>
          </p:nvPr>
        </p:nvSpPr>
        <p:spPr>
          <a:xfrm>
            <a:off x="1600200" y="152400"/>
            <a:ext cx="7391400" cy="1143000"/>
          </a:xfrm>
        </p:spPr>
        <p:txBody>
          <a:bodyPr vert="horz" lIns="91440" tIns="45720" rIns="91440" bIns="45720" rtlCol="0" anchor="ctr">
            <a:noAutofit/>
          </a:bodyPr>
          <a:lstStyle/>
          <a:p>
            <a:r>
              <a:rPr lang="en-US" sz="2800" b="1" dirty="0" smtClean="0">
                <a:solidFill>
                  <a:srgbClr val="1F497D"/>
                </a:solidFill>
              </a:rPr>
              <a:t>NIA &amp; Patient </a:t>
            </a:r>
            <a:r>
              <a:rPr lang="en-US" sz="2800" b="1" dirty="0">
                <a:solidFill>
                  <a:srgbClr val="1F497D"/>
                </a:solidFill>
              </a:rPr>
              <a:t>Centered Outcomes Research Institute (PCORI) </a:t>
            </a:r>
            <a:r>
              <a:rPr lang="en-US" sz="2800" b="1" dirty="0" smtClean="0">
                <a:solidFill>
                  <a:srgbClr val="1F497D"/>
                </a:solidFill>
              </a:rPr>
              <a:t>Collaboration </a:t>
            </a:r>
            <a:endParaRPr lang="en-US" sz="2800" b="1" dirty="0">
              <a:solidFill>
                <a:srgbClr val="1F497D"/>
              </a:solidFill>
            </a:endParaRPr>
          </a:p>
        </p:txBody>
      </p:sp>
    </p:spTree>
    <p:extLst>
      <p:ext uri="{BB962C8B-B14F-4D97-AF65-F5344CB8AC3E}">
        <p14:creationId xmlns:p14="http://schemas.microsoft.com/office/powerpoint/2010/main" val="4040989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8"/>
          <p:cNvSpPr txBox="1">
            <a:spLocks/>
          </p:cNvSpPr>
          <p:nvPr/>
        </p:nvSpPr>
        <p:spPr>
          <a:xfrm>
            <a:off x="7162800" y="6260783"/>
            <a:ext cx="1828800" cy="521017"/>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a:solidFill>
                  <a:prstClr val="black"/>
                </a:solidFill>
                <a:latin typeface="Tahoma" pitchFamily="34" charset="0"/>
                <a:ea typeface="Tahoma" pitchFamily="34" charset="0"/>
                <a:cs typeface="Tahoma" pitchFamily="34" charset="0"/>
              </a:rPr>
              <a:t>Related to HP 2020 Obj</a:t>
            </a:r>
            <a:r>
              <a:rPr lang="en-US" sz="1200" dirty="0" smtClean="0">
                <a:solidFill>
                  <a:prstClr val="black"/>
                </a:solidFill>
                <a:latin typeface="Tahoma" pitchFamily="34" charset="0"/>
                <a:ea typeface="Tahoma" pitchFamily="34" charset="0"/>
                <a:cs typeface="Tahoma" pitchFamily="34" charset="0"/>
              </a:rPr>
              <a:t>. </a:t>
            </a:r>
            <a:r>
              <a:rPr lang="fi-FI" sz="1200" dirty="0" smtClean="0">
                <a:solidFill>
                  <a:prstClr val="black"/>
                </a:solidFill>
                <a:latin typeface="Tahoma" pitchFamily="34" charset="0"/>
                <a:ea typeface="Tahoma" pitchFamily="34" charset="0"/>
                <a:cs typeface="Tahoma" pitchFamily="34" charset="0"/>
              </a:rPr>
              <a:t>DIA-1 &amp; 2</a:t>
            </a:r>
            <a:endParaRPr lang="fi-FI" sz="1200" dirty="0">
              <a:solidFill>
                <a:prstClr val="black"/>
              </a:solidFill>
              <a:latin typeface="Tahoma" pitchFamily="34" charset="0"/>
              <a:ea typeface="Tahoma" pitchFamily="34" charset="0"/>
              <a:cs typeface="Tahoma" pitchFamily="34" charset="0"/>
            </a:endParaRPr>
          </a:p>
          <a:p>
            <a:pPr algn="ctr" fontAlgn="auto">
              <a:spcBef>
                <a:spcPts val="0"/>
              </a:spcBef>
              <a:spcAft>
                <a:spcPts val="0"/>
              </a:spcAft>
            </a:pP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0256" name="TextBox 9"/>
          <p:cNvSpPr txBox="1">
            <a:spLocks noChangeArrowheads="1"/>
          </p:cNvSpPr>
          <p:nvPr/>
        </p:nvSpPr>
        <p:spPr bwMode="auto">
          <a:xfrm>
            <a:off x="1505904" y="6438900"/>
            <a:ext cx="4493516"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altLang="en-US" sz="1400" dirty="0" err="1" smtClean="0">
                <a:solidFill>
                  <a:prstClr val="black"/>
                </a:solidFill>
              </a:rPr>
              <a:t>Aisen</a:t>
            </a:r>
            <a:r>
              <a:rPr lang="en-US" altLang="en-US" sz="1400" dirty="0" smtClean="0">
                <a:solidFill>
                  <a:prstClr val="black"/>
                </a:solidFill>
              </a:rPr>
              <a:t>, PS et </a:t>
            </a:r>
            <a:r>
              <a:rPr lang="en-US" altLang="en-US" sz="1400" dirty="0">
                <a:solidFill>
                  <a:prstClr val="black"/>
                </a:solidFill>
              </a:rPr>
              <a:t>al. </a:t>
            </a:r>
            <a:r>
              <a:rPr lang="en-US" altLang="en-US" sz="1400" dirty="0" smtClean="0">
                <a:solidFill>
                  <a:prstClr val="black"/>
                </a:solidFill>
              </a:rPr>
              <a:t>(2010) </a:t>
            </a:r>
            <a:r>
              <a:rPr lang="en-US" altLang="en-US" sz="1400" i="1" dirty="0" err="1">
                <a:solidFill>
                  <a:prstClr val="black"/>
                </a:solidFill>
              </a:rPr>
              <a:t>Alzheimers</a:t>
            </a:r>
            <a:r>
              <a:rPr lang="en-US" altLang="en-US" sz="1400" i="1" dirty="0">
                <a:solidFill>
                  <a:prstClr val="black"/>
                </a:solidFill>
              </a:rPr>
              <a:t> </a:t>
            </a:r>
            <a:r>
              <a:rPr lang="en-US" altLang="en-US" sz="1400" i="1" dirty="0" smtClean="0">
                <a:solidFill>
                  <a:prstClr val="black"/>
                </a:solidFill>
              </a:rPr>
              <a:t>Dement</a:t>
            </a:r>
            <a:r>
              <a:rPr lang="en-US" altLang="en-US" sz="1400" dirty="0" smtClean="0">
                <a:solidFill>
                  <a:prstClr val="black"/>
                </a:solidFill>
              </a:rPr>
              <a:t> 6:239-246.</a:t>
            </a:r>
          </a:p>
        </p:txBody>
      </p:sp>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US" dirty="0"/>
              <a:t>Cognitive and other functional impairments were initial measures used to monitor AD progression.</a:t>
            </a:r>
          </a:p>
          <a:p>
            <a:pPr marL="285750" indent="-285750">
              <a:spcBef>
                <a:spcPts val="600"/>
              </a:spcBef>
              <a:spcAft>
                <a:spcPts val="0"/>
              </a:spcAft>
              <a:buFont typeface="Arial" panose="020B0604020202020204" pitchFamily="34" charset="0"/>
              <a:buChar char="•"/>
            </a:pPr>
            <a:r>
              <a:rPr lang="en-US" dirty="0"/>
              <a:t>Later, changes in brain volume and metabolism were detected before cognitive changes occur.</a:t>
            </a:r>
          </a:p>
          <a:p>
            <a:pPr marL="285750" indent="-285750">
              <a:spcBef>
                <a:spcPts val="600"/>
              </a:spcBef>
              <a:buFont typeface="Arial" panose="020B0604020202020204" pitchFamily="34" charset="0"/>
              <a:buChar char="•"/>
            </a:pPr>
            <a:r>
              <a:rPr lang="en-US" dirty="0"/>
              <a:t>More recently, imaging of beta-amyloid build-up can enable us to detect AD-related changes in the living brain, earlier than ever before</a:t>
            </a:r>
            <a:r>
              <a:rPr lang="en-US" dirty="0" smtClean="0"/>
              <a:t>.</a:t>
            </a:r>
            <a:endParaRPr lang="en-US" dirty="0"/>
          </a:p>
          <a:p>
            <a:r>
              <a:rPr lang="en-US" sz="2800" b="1" dirty="0"/>
              <a:t>The benefit of these early markers is a newfound ability to intervene in very early stages of disease and monitor the impact of these interventions.   </a:t>
            </a:r>
          </a:p>
          <a:p>
            <a:endParaRPr lang="en-US" dirty="0"/>
          </a:p>
        </p:txBody>
      </p:sp>
      <p:sp>
        <p:nvSpPr>
          <p:cNvPr id="10242" name="Title 1"/>
          <p:cNvSpPr>
            <a:spLocks noGrp="1"/>
          </p:cNvSpPr>
          <p:nvPr>
            <p:ph type="title"/>
          </p:nvPr>
        </p:nvSpPr>
        <p:spPr/>
        <p:txBody>
          <a:bodyPr>
            <a:noAutofit/>
          </a:bodyPr>
          <a:lstStyle/>
          <a:p>
            <a:pPr eaLnBrk="1" hangingPunct="1"/>
            <a:r>
              <a:rPr lang="en-US" altLang="en-US" sz="2800" b="1" dirty="0" smtClean="0"/>
              <a:t>Assessing the Progression of Alzheimer’s Disease </a:t>
            </a:r>
            <a:endParaRPr lang="en-US" altLang="en-US" sz="2800" b="1" dirty="0"/>
          </a:p>
        </p:txBody>
      </p:sp>
    </p:spTree>
    <p:extLst>
      <p:ext uri="{BB962C8B-B14F-4D97-AF65-F5344CB8AC3E}">
        <p14:creationId xmlns:p14="http://schemas.microsoft.com/office/powerpoint/2010/main" val="2626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8"/>
          <p:cNvSpPr txBox="1">
            <a:spLocks/>
          </p:cNvSpPr>
          <p:nvPr/>
        </p:nvSpPr>
        <p:spPr>
          <a:xfrm>
            <a:off x="6375400" y="6327577"/>
            <a:ext cx="266700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a:solidFill>
                  <a:prstClr val="black"/>
                </a:solidFill>
                <a:latin typeface="Tahoma" pitchFamily="34" charset="0"/>
                <a:ea typeface="Tahoma" pitchFamily="34" charset="0"/>
                <a:cs typeface="Tahoma" pitchFamily="34" charset="0"/>
              </a:rPr>
              <a:t>Related to HP 2020 Obj</a:t>
            </a:r>
            <a:r>
              <a:rPr lang="en-US" sz="1200" dirty="0" smtClean="0">
                <a:solidFill>
                  <a:prstClr val="black"/>
                </a:solidFill>
                <a:latin typeface="Tahoma" pitchFamily="34" charset="0"/>
                <a:ea typeface="Tahoma" pitchFamily="34" charset="0"/>
                <a:cs typeface="Tahoma" pitchFamily="34" charset="0"/>
              </a:rPr>
              <a:t>. </a:t>
            </a:r>
            <a:r>
              <a:rPr lang="pt-BR" sz="1200" dirty="0">
                <a:solidFill>
                  <a:prstClr val="black"/>
                </a:solidFill>
                <a:latin typeface="Tahoma" pitchFamily="34" charset="0"/>
                <a:ea typeface="Tahoma" pitchFamily="34" charset="0"/>
                <a:cs typeface="Tahoma" pitchFamily="34" charset="0"/>
              </a:rPr>
              <a:t>OA-3, 5, 6, 8, 11, &amp; DIA-2</a:t>
            </a:r>
          </a:p>
          <a:p>
            <a:pPr algn="ctr" fontAlgn="auto">
              <a:spcBef>
                <a:spcPts val="0"/>
              </a:spcBef>
              <a:spcAft>
                <a:spcPts val="0"/>
              </a:spcAft>
            </a:pP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25610" name="TextBox 3"/>
          <p:cNvSpPr txBox="1">
            <a:spLocks noChangeArrowheads="1"/>
          </p:cNvSpPr>
          <p:nvPr/>
        </p:nvSpPr>
        <p:spPr bwMode="auto">
          <a:xfrm>
            <a:off x="1371600" y="6477000"/>
            <a:ext cx="541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sz="1400" dirty="0" smtClean="0">
                <a:solidFill>
                  <a:prstClr val="black"/>
                </a:solidFill>
              </a:rPr>
              <a:t>Fleisher, AS et al. (2012) </a:t>
            </a:r>
            <a:r>
              <a:rPr lang="en-US" sz="1400" i="1" dirty="0">
                <a:solidFill>
                  <a:prstClr val="black"/>
                </a:solidFill>
              </a:rPr>
              <a:t>Lancet Neurology </a:t>
            </a:r>
            <a:r>
              <a:rPr lang="en-US" sz="1400" dirty="0">
                <a:solidFill>
                  <a:prstClr val="black"/>
                </a:solidFill>
              </a:rPr>
              <a:t>11(12):</a:t>
            </a:r>
            <a:r>
              <a:rPr lang="en-US" sz="1400" dirty="0" smtClean="0">
                <a:solidFill>
                  <a:prstClr val="black"/>
                </a:solidFill>
              </a:rPr>
              <a:t>1057-65. </a:t>
            </a:r>
            <a:endParaRPr lang="en-US" sz="1400" dirty="0">
              <a:solidFill>
                <a:prstClr val="black"/>
              </a:solidFill>
            </a:endParaRPr>
          </a:p>
        </p:txBody>
      </p:sp>
      <p:grpSp>
        <p:nvGrpSpPr>
          <p:cNvPr id="9" name="Group 8" descr="these images show the advancement of beta-amyloid accumulation in individuals who carry a presenilin 1 (early onset AD) gene mutation. Earlier images at the bottom left reveal little beta amyloid, but as the disease progresses you can see increases in amyloid accumulation in gene carriers compared to non-carriers." title="brain imaging"/>
          <p:cNvGrpSpPr/>
          <p:nvPr/>
        </p:nvGrpSpPr>
        <p:grpSpPr>
          <a:xfrm>
            <a:off x="1131889" y="1632343"/>
            <a:ext cx="7935911" cy="4768457"/>
            <a:chOff x="1131889" y="1632343"/>
            <a:chExt cx="7935911" cy="4768457"/>
          </a:xfrm>
        </p:grpSpPr>
        <p:grpSp>
          <p:nvGrpSpPr>
            <p:cNvPr id="3" name="Group 2" title="Gene Carriers, late 30’s"/>
            <p:cNvGrpSpPr/>
            <p:nvPr/>
          </p:nvGrpSpPr>
          <p:grpSpPr>
            <a:xfrm>
              <a:off x="5148456" y="3911445"/>
              <a:ext cx="3919344" cy="2108355"/>
              <a:chOff x="5029200" y="3962400"/>
              <a:chExt cx="3919344" cy="2108355"/>
            </a:xfrm>
          </p:grpSpPr>
          <p:sp>
            <p:nvSpPr>
              <p:cNvPr id="25604" name="TextBox 2"/>
              <p:cNvSpPr txBox="1">
                <a:spLocks noChangeArrowheads="1"/>
              </p:cNvSpPr>
              <p:nvPr/>
            </p:nvSpPr>
            <p:spPr bwMode="auto">
              <a:xfrm>
                <a:off x="5029200" y="3962400"/>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b="1" dirty="0">
                    <a:solidFill>
                      <a:prstClr val="black"/>
                    </a:solidFill>
                  </a:rPr>
                  <a:t>Gene </a:t>
                </a:r>
                <a:r>
                  <a:rPr lang="en-US" b="1" dirty="0" smtClean="0">
                    <a:solidFill>
                      <a:prstClr val="black"/>
                    </a:solidFill>
                  </a:rPr>
                  <a:t>Carriers, late 30’s</a:t>
                </a:r>
                <a:endParaRPr lang="en-US" b="1" dirty="0">
                  <a:solidFill>
                    <a:prstClr val="black"/>
                  </a:solidFill>
                </a:endParaRPr>
              </a:p>
            </p:txBody>
          </p:sp>
          <p:pic>
            <p:nvPicPr>
              <p:cNvPr id="15" name="Picture 2" descr="four brain scans with much more green and orange than the other two images, one being mostly orange-red. the brighter reddish-orange color illustrates the buildup of beta-amyloid in this group." title="Gene Carriers, late 30s"/>
              <p:cNvPicPr>
                <a:picLocks noChangeAspect="1" noChangeArrowheads="1"/>
              </p:cNvPicPr>
              <p:nvPr/>
            </p:nvPicPr>
            <p:blipFill rotWithShape="1">
              <a:blip r:embed="rId3">
                <a:extLst>
                  <a:ext uri="{28A0092B-C50C-407E-A947-70E740481C1C}">
                    <a14:useLocalDpi xmlns:a14="http://schemas.microsoft.com/office/drawing/2010/main" val="0"/>
                  </a:ext>
                </a:extLst>
              </a:blip>
              <a:srcRect r="37664"/>
              <a:stretch/>
            </p:blipFill>
            <p:spPr bwMode="auto">
              <a:xfrm>
                <a:off x="5051233" y="4429305"/>
                <a:ext cx="3897311" cy="1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ight Arrow 18" title="arrow from late 20s image to gene carriers image"/>
            <p:cNvSpPr/>
            <p:nvPr/>
          </p:nvSpPr>
          <p:spPr bwMode="auto">
            <a:xfrm>
              <a:off x="4087070" y="5105400"/>
              <a:ext cx="942130" cy="5334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grpSp>
          <p:nvGrpSpPr>
            <p:cNvPr id="2" name="Group 1" title="Non-Carriers, late 30’s"/>
            <p:cNvGrpSpPr/>
            <p:nvPr/>
          </p:nvGrpSpPr>
          <p:grpSpPr>
            <a:xfrm>
              <a:off x="5322889" y="1632343"/>
              <a:ext cx="3211511" cy="2025257"/>
              <a:chOff x="5322889" y="1295400"/>
              <a:chExt cx="3211511" cy="2025257"/>
            </a:xfrm>
          </p:grpSpPr>
          <p:pic>
            <p:nvPicPr>
              <p:cNvPr id="25602" name="Picture 2" descr="two brain scans, mostly dark with slighty more traces of brighter orange and green than the late 20s image" title="Non-carriers, late 30s"/>
              <p:cNvPicPr>
                <a:picLocks noChangeAspect="1" noChangeArrowheads="1"/>
              </p:cNvPicPr>
              <p:nvPr/>
            </p:nvPicPr>
            <p:blipFill rotWithShape="1">
              <a:blip r:embed="rId3">
                <a:extLst>
                  <a:ext uri="{28A0092B-C50C-407E-A947-70E740481C1C}">
                    <a14:useLocalDpi xmlns:a14="http://schemas.microsoft.com/office/drawing/2010/main" val="0"/>
                  </a:ext>
                </a:extLst>
              </a:blip>
              <a:srcRect l="64833"/>
              <a:stretch/>
            </p:blipFill>
            <p:spPr bwMode="auto">
              <a:xfrm>
                <a:off x="5841562" y="1746763"/>
                <a:ext cx="2108199" cy="15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2"/>
              <p:cNvSpPr txBox="1">
                <a:spLocks noChangeArrowheads="1"/>
              </p:cNvSpPr>
              <p:nvPr/>
            </p:nvSpPr>
            <p:spPr bwMode="auto">
              <a:xfrm>
                <a:off x="5322889" y="1295400"/>
                <a:ext cx="3211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b="1" dirty="0" smtClean="0">
                    <a:solidFill>
                      <a:prstClr val="black"/>
                    </a:solidFill>
                  </a:rPr>
                  <a:t>Non-Carriers, late 30’s</a:t>
                </a:r>
                <a:endParaRPr lang="en-US" b="1" dirty="0">
                  <a:solidFill>
                    <a:prstClr val="black"/>
                  </a:solidFill>
                </a:endParaRPr>
              </a:p>
            </p:txBody>
          </p:sp>
        </p:grpSp>
        <p:sp>
          <p:nvSpPr>
            <p:cNvPr id="4" name="Right Arrow 3" title="arrow from late 20s image to non-carriers image"/>
            <p:cNvSpPr/>
            <p:nvPr/>
          </p:nvSpPr>
          <p:spPr bwMode="auto">
            <a:xfrm rot="19531950">
              <a:off x="4120311" y="3844800"/>
              <a:ext cx="1600550" cy="5334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grpSp>
          <p:nvGrpSpPr>
            <p:cNvPr id="8" name="Group 7" title="Beta-amyloid, late 20’s"/>
            <p:cNvGrpSpPr/>
            <p:nvPr/>
          </p:nvGrpSpPr>
          <p:grpSpPr>
            <a:xfrm>
              <a:off x="1131889" y="4343400"/>
              <a:ext cx="3211511" cy="2057400"/>
              <a:chOff x="1131889" y="4343400"/>
              <a:chExt cx="3211511" cy="2057400"/>
            </a:xfrm>
          </p:grpSpPr>
          <p:sp>
            <p:nvSpPr>
              <p:cNvPr id="18" name="TextBox 12" title="Beta-amyloid, late 20s"/>
              <p:cNvSpPr txBox="1">
                <a:spLocks noChangeArrowheads="1"/>
              </p:cNvSpPr>
              <p:nvPr/>
            </p:nvSpPr>
            <p:spPr bwMode="auto">
              <a:xfrm>
                <a:off x="1131889" y="4343400"/>
                <a:ext cx="3211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b="1" dirty="0" smtClean="0">
                    <a:solidFill>
                      <a:prstClr val="black"/>
                    </a:solidFill>
                  </a:rPr>
                  <a:t>Beta-amyloid, late 20’s</a:t>
                </a:r>
                <a:endParaRPr lang="en-US" b="1" dirty="0">
                  <a:solidFill>
                    <a:prstClr val="black"/>
                  </a:solidFill>
                </a:endParaRPr>
              </a:p>
            </p:txBody>
          </p:sp>
          <p:pic>
            <p:nvPicPr>
              <p:cNvPr id="25606" name="Picture 3" descr="two brain scans, mostly dark with traces of brighter orange and green" title="Beta-amyloid, late 2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560" y="4724400"/>
                <a:ext cx="225864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 name="Content Placeholder 5"/>
          <p:cNvSpPr>
            <a:spLocks noGrp="1"/>
          </p:cNvSpPr>
          <p:nvPr>
            <p:ph idx="1"/>
          </p:nvPr>
        </p:nvSpPr>
        <p:spPr>
          <a:xfrm>
            <a:off x="1371600" y="1524000"/>
            <a:ext cx="4227021" cy="2787555"/>
          </a:xfrm>
        </p:spPr>
        <p:txBody>
          <a:bodyPr/>
          <a:lstStyle/>
          <a:p>
            <a:pPr marL="236538" indent="-236538">
              <a:buFont typeface="Arial" panose="020B0604020202020204" pitchFamily="34" charset="0"/>
              <a:buChar char="•"/>
              <a:defRPr/>
            </a:pPr>
            <a:r>
              <a:rPr lang="en-US" b="1" dirty="0">
                <a:solidFill>
                  <a:prstClr val="black"/>
                </a:solidFill>
              </a:rPr>
              <a:t>Study of a Colombia family that develops AD early has made research on very early interventions possible </a:t>
            </a:r>
          </a:p>
          <a:p>
            <a:pPr marL="236538" indent="-236538">
              <a:buFont typeface="Arial" panose="020B0604020202020204" pitchFamily="34" charset="0"/>
              <a:buChar char="•"/>
              <a:defRPr/>
            </a:pPr>
            <a:r>
              <a:rPr lang="en-US" b="1" dirty="0">
                <a:solidFill>
                  <a:prstClr val="black"/>
                </a:solidFill>
              </a:rPr>
              <a:t>Studies are underway currently to test an anti-amyloid treatment</a:t>
            </a:r>
            <a:endParaRPr lang="en-US" dirty="0">
              <a:solidFill>
                <a:prstClr val="black"/>
              </a:solidFill>
            </a:endParaRPr>
          </a:p>
          <a:p>
            <a:endParaRPr lang="en-US" b="1" dirty="0"/>
          </a:p>
        </p:txBody>
      </p:sp>
      <p:sp>
        <p:nvSpPr>
          <p:cNvPr id="5" name="Title 4"/>
          <p:cNvSpPr>
            <a:spLocks noGrp="1"/>
          </p:cNvSpPr>
          <p:nvPr>
            <p:ph type="title"/>
          </p:nvPr>
        </p:nvSpPr>
        <p:spPr>
          <a:xfrm>
            <a:off x="1435165" y="228600"/>
            <a:ext cx="7470648" cy="1066800"/>
          </a:xfrm>
        </p:spPr>
        <p:txBody>
          <a:bodyPr/>
          <a:lstStyle/>
          <a:p>
            <a:pPr eaLnBrk="1" hangingPunct="1"/>
            <a:r>
              <a:rPr lang="en-US" sz="2800" b="1" dirty="0">
                <a:solidFill>
                  <a:srgbClr val="1F497D"/>
                </a:solidFill>
              </a:rPr>
              <a:t>Intervening in </a:t>
            </a:r>
            <a:r>
              <a:rPr lang="en-US" sz="2800" b="1" i="1" dirty="0" err="1" smtClean="0">
                <a:solidFill>
                  <a:srgbClr val="1F497D"/>
                </a:solidFill>
              </a:rPr>
              <a:t>Presymptomatic</a:t>
            </a:r>
            <a:r>
              <a:rPr lang="en-US" sz="2800" b="1" i="1" dirty="0" smtClean="0">
                <a:solidFill>
                  <a:srgbClr val="1F497D"/>
                </a:solidFill>
              </a:rPr>
              <a:t> </a:t>
            </a:r>
            <a:br>
              <a:rPr lang="en-US" sz="2800" b="1" i="1" dirty="0" smtClean="0">
                <a:solidFill>
                  <a:srgbClr val="1F497D"/>
                </a:solidFill>
              </a:rPr>
            </a:br>
            <a:r>
              <a:rPr lang="en-US" sz="2800" b="1" dirty="0" smtClean="0">
                <a:solidFill>
                  <a:srgbClr val="1F497D"/>
                </a:solidFill>
              </a:rPr>
              <a:t>Early-Onset </a:t>
            </a:r>
            <a:r>
              <a:rPr lang="en-US" sz="2800" b="1" dirty="0">
                <a:solidFill>
                  <a:srgbClr val="1F497D"/>
                </a:solidFill>
              </a:rPr>
              <a:t>Alzheimer’s </a:t>
            </a:r>
            <a:r>
              <a:rPr lang="en-US" sz="2800" b="1" dirty="0" smtClean="0">
                <a:solidFill>
                  <a:srgbClr val="1F497D"/>
                </a:solidFill>
              </a:rPr>
              <a:t>Disease</a:t>
            </a:r>
            <a:endParaRPr lang="en-US" sz="2800" dirty="0"/>
          </a:p>
        </p:txBody>
      </p:sp>
    </p:spTree>
    <p:extLst>
      <p:ext uri="{BB962C8B-B14F-4D97-AF65-F5344CB8AC3E}">
        <p14:creationId xmlns:p14="http://schemas.microsoft.com/office/powerpoint/2010/main" val="1324156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3175" cy="1066800"/>
          </a:xfrm>
        </p:spPr>
        <p:txBody>
          <a:bodyPr/>
          <a:lstStyle/>
          <a:p>
            <a:r>
              <a:rPr lang="en-US" b="1" dirty="0" smtClean="0"/>
              <a:t>Healthy People 2020 Evolves</a:t>
            </a:r>
            <a:endParaRPr lang="en-US" b="1" dirty="0"/>
          </a:p>
        </p:txBody>
      </p:sp>
      <p:pic>
        <p:nvPicPr>
          <p:cNvPr id="1026" name="Picture 2" descr="Timeline of public health events that have shaped Healthy People objectives over the deca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12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p:cNvSpPr txBox="1">
            <a:spLocks/>
          </p:cNvSpPr>
          <p:nvPr/>
        </p:nvSpPr>
        <p:spPr>
          <a:xfrm>
            <a:off x="6934200" y="6223575"/>
            <a:ext cx="2057400" cy="482025"/>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a:solidFill>
                  <a:prstClr val="black"/>
                </a:solidFill>
                <a:latin typeface="Tahoma" pitchFamily="34" charset="0"/>
                <a:ea typeface="Tahoma" pitchFamily="34" charset="0"/>
                <a:cs typeface="Tahoma" pitchFamily="34" charset="0"/>
              </a:rPr>
              <a:t>Related to HP 2020 Obj</a:t>
            </a:r>
            <a:r>
              <a:rPr lang="en-US" sz="1200" dirty="0" smtClean="0">
                <a:solidFill>
                  <a:prstClr val="black"/>
                </a:solidFill>
                <a:latin typeface="Tahoma" pitchFamily="34" charset="0"/>
                <a:ea typeface="Tahoma" pitchFamily="34" charset="0"/>
                <a:cs typeface="Tahoma" pitchFamily="34" charset="0"/>
              </a:rPr>
              <a:t>. </a:t>
            </a:r>
            <a:r>
              <a:rPr lang="pt-BR" sz="1200" dirty="0">
                <a:solidFill>
                  <a:prstClr val="black"/>
                </a:solidFill>
                <a:latin typeface="Tahoma" pitchFamily="34" charset="0"/>
                <a:ea typeface="Tahoma" pitchFamily="34" charset="0"/>
                <a:cs typeface="Tahoma" pitchFamily="34" charset="0"/>
              </a:rPr>
              <a:t>OA-5, 8, &amp; DIA-2</a:t>
            </a:r>
          </a:p>
          <a:p>
            <a:pPr algn="ctr" fontAlgn="auto">
              <a:spcBef>
                <a:spcPts val="0"/>
              </a:spcBef>
              <a:spcAft>
                <a:spcPts val="0"/>
              </a:spcAft>
            </a:pPr>
            <a:endParaRPr lang="en-US" sz="1200" b="0" dirty="0" smtClean="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6" name="TextBox 5"/>
          <p:cNvSpPr txBox="1"/>
          <p:nvPr/>
        </p:nvSpPr>
        <p:spPr>
          <a:xfrm>
            <a:off x="1371600" y="6400801"/>
            <a:ext cx="4572000" cy="304800"/>
          </a:xfrm>
          <a:prstGeom prst="rect">
            <a:avLst/>
          </a:prstGeom>
          <a:noFill/>
        </p:spPr>
        <p:txBody>
          <a:bodyPr wrap="square" rtlCol="0">
            <a:spAutoFit/>
          </a:bodyPr>
          <a:lstStyle/>
          <a:p>
            <a:r>
              <a:rPr lang="en-US" sz="1400" dirty="0" err="1" smtClean="0">
                <a:solidFill>
                  <a:srgbClr val="000000"/>
                </a:solidFill>
              </a:rPr>
              <a:t>Porsteinsson</a:t>
            </a:r>
            <a:r>
              <a:rPr lang="en-US" sz="1400" dirty="0" smtClean="0">
                <a:solidFill>
                  <a:srgbClr val="000000"/>
                </a:solidFill>
              </a:rPr>
              <a:t>, AP et al. (2014) </a:t>
            </a:r>
            <a:r>
              <a:rPr lang="en-US" sz="1400" i="1" dirty="0" smtClean="0">
                <a:solidFill>
                  <a:srgbClr val="000000"/>
                </a:solidFill>
              </a:rPr>
              <a:t>JAMA</a:t>
            </a:r>
            <a:r>
              <a:rPr lang="en-US" sz="1400" dirty="0">
                <a:solidFill>
                  <a:srgbClr val="000000"/>
                </a:solidFill>
              </a:rPr>
              <a:t> </a:t>
            </a:r>
            <a:r>
              <a:rPr lang="en-US" sz="1400" dirty="0" smtClean="0">
                <a:solidFill>
                  <a:srgbClr val="000000"/>
                </a:solidFill>
              </a:rPr>
              <a:t>311(7):682-691.</a:t>
            </a:r>
            <a:endParaRPr lang="en-US" sz="1400" dirty="0">
              <a:solidFill>
                <a:srgbClr val="000000"/>
              </a:solidFill>
            </a:endParaRPr>
          </a:p>
        </p:txBody>
      </p:sp>
      <p:sp>
        <p:nvSpPr>
          <p:cNvPr id="2" name="Content Placeholder 1"/>
          <p:cNvSpPr>
            <a:spLocks noGrp="1"/>
          </p:cNvSpPr>
          <p:nvPr>
            <p:ph sz="half" idx="1"/>
          </p:nvPr>
        </p:nvSpPr>
        <p:spPr>
          <a:xfrm>
            <a:off x="1371600" y="1552040"/>
            <a:ext cx="7407274" cy="4836347"/>
          </a:xfrm>
        </p:spPr>
        <p:txBody>
          <a:bodyPr>
            <a:normAutofit fontScale="85000" lnSpcReduction="10000"/>
          </a:bodyPr>
          <a:lstStyle/>
          <a:p>
            <a:r>
              <a:rPr lang="en-US" sz="3100" dirty="0" smtClean="0"/>
              <a:t>The </a:t>
            </a:r>
            <a:r>
              <a:rPr lang="en-US" sz="3100" dirty="0" err="1"/>
              <a:t>CitAd</a:t>
            </a:r>
            <a:r>
              <a:rPr lang="en-US" sz="3100" dirty="0"/>
              <a:t> </a:t>
            </a:r>
            <a:r>
              <a:rPr lang="en-US" sz="3100" dirty="0" smtClean="0"/>
              <a:t>trial </a:t>
            </a:r>
            <a:r>
              <a:rPr lang="en-US" sz="3100" dirty="0"/>
              <a:t>compared the antidepressant citalopram to placebo in </a:t>
            </a:r>
            <a:r>
              <a:rPr lang="en-US" sz="3100" dirty="0" smtClean="0"/>
              <a:t>participants with probable AD and </a:t>
            </a:r>
            <a:r>
              <a:rPr lang="en-US" sz="3100" dirty="0"/>
              <a:t>clinically significant agitation </a:t>
            </a:r>
            <a:r>
              <a:rPr lang="en-US" sz="3100" dirty="0" smtClean="0"/>
              <a:t> </a:t>
            </a:r>
            <a:endParaRPr lang="en-US" sz="3100" dirty="0"/>
          </a:p>
          <a:p>
            <a:r>
              <a:rPr lang="en-US" sz="3100" dirty="0" smtClean="0"/>
              <a:t>Citalopram </a:t>
            </a:r>
            <a:r>
              <a:rPr lang="en-US" sz="3100" dirty="0"/>
              <a:t>offered significant improvement in </a:t>
            </a:r>
            <a:r>
              <a:rPr lang="en-US" sz="3100" dirty="0" smtClean="0"/>
              <a:t>agitation symptoms compared to controls. </a:t>
            </a:r>
            <a:endParaRPr lang="en-US" sz="3100" dirty="0"/>
          </a:p>
          <a:p>
            <a:r>
              <a:rPr lang="en-US" sz="3100" dirty="0" smtClean="0"/>
              <a:t>Citalopram volunteers also showed some decline in cognition and heart function; however antipsychotic treatments may have greater risks.</a:t>
            </a:r>
          </a:p>
          <a:p>
            <a:r>
              <a:rPr lang="en-US" sz="3100" dirty="0" smtClean="0"/>
              <a:t>Citalopram – especially in lower doses – was concluded to be a more effective and safer alternative.  </a:t>
            </a:r>
          </a:p>
          <a:p>
            <a:pPr marL="0" indent="0">
              <a:buNone/>
            </a:pPr>
            <a:endParaRPr lang="en-US" sz="3100" dirty="0" smtClean="0"/>
          </a:p>
        </p:txBody>
      </p:sp>
      <p:sp>
        <p:nvSpPr>
          <p:cNvPr id="10242" name="Rectangle 10"/>
          <p:cNvSpPr>
            <a:spLocks noGrp="1" noChangeArrowheads="1"/>
          </p:cNvSpPr>
          <p:nvPr>
            <p:ph type="title"/>
          </p:nvPr>
        </p:nvSpPr>
        <p:spPr>
          <a:xfrm>
            <a:off x="1447800" y="76200"/>
            <a:ext cx="7239000" cy="1143000"/>
          </a:xfrm>
        </p:spPr>
        <p:txBody>
          <a:bodyPr>
            <a:normAutofit/>
          </a:bodyPr>
          <a:lstStyle/>
          <a:p>
            <a:pPr eaLnBrk="1" hangingPunct="1"/>
            <a:r>
              <a:rPr lang="en-US" altLang="en-US" sz="3200" b="1" dirty="0" smtClean="0">
                <a:solidFill>
                  <a:srgbClr val="1F497D"/>
                </a:solidFill>
              </a:rPr>
              <a:t>Treatment for Agitation in Alzheimer’s</a:t>
            </a:r>
          </a:p>
        </p:txBody>
      </p:sp>
    </p:spTree>
    <p:extLst>
      <p:ext uri="{BB962C8B-B14F-4D97-AF65-F5344CB8AC3E}">
        <p14:creationId xmlns:p14="http://schemas.microsoft.com/office/powerpoint/2010/main" val="2344998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Go 4 Life logo"/>
          <p:cNvPicPr>
            <a:picLocks noChangeAspect="1"/>
          </p:cNvPicPr>
          <p:nvPr/>
        </p:nvPicPr>
        <p:blipFill>
          <a:blip r:embed="rId3" cstate="print">
            <a:lum contrast="10000"/>
            <a:extLst>
              <a:ext uri="{28A0092B-C50C-407E-A947-70E740481C1C}">
                <a14:useLocalDpi xmlns:a14="http://schemas.microsoft.com/office/drawing/2010/main" val="0"/>
              </a:ext>
            </a:extLst>
          </a:blip>
          <a:stretch>
            <a:fillRect/>
          </a:stretch>
        </p:blipFill>
        <p:spPr bwMode="auto">
          <a:xfrm>
            <a:off x="7969457" y="6511566"/>
            <a:ext cx="948668" cy="270234"/>
          </a:xfrm>
          <a:prstGeom prst="rect">
            <a:avLst/>
          </a:prstGeom>
          <a:noFill/>
          <a:ln>
            <a:noFill/>
          </a:ln>
        </p:spPr>
      </p:pic>
      <p:sp>
        <p:nvSpPr>
          <p:cNvPr id="2" name="TextBox 1"/>
          <p:cNvSpPr txBox="1"/>
          <p:nvPr/>
        </p:nvSpPr>
        <p:spPr>
          <a:xfrm>
            <a:off x="4191000" y="5410200"/>
            <a:ext cx="4952999" cy="461665"/>
          </a:xfrm>
          <a:prstGeom prst="rect">
            <a:avLst/>
          </a:prstGeom>
          <a:noFill/>
        </p:spPr>
        <p:txBody>
          <a:bodyPr wrap="square" rtlCol="0">
            <a:spAutoFit/>
          </a:bodyPr>
          <a:lstStyle/>
          <a:p>
            <a:r>
              <a:rPr lang="en-US" sz="2400" b="1" u="sng" dirty="0" smtClean="0">
                <a:solidFill>
                  <a:srgbClr val="000000"/>
                </a:solidFill>
              </a:rPr>
              <a:t>http://www.nia.nih.gov/Go4Life</a:t>
            </a:r>
            <a:endParaRPr lang="en-US" sz="2400" u="sng" dirty="0">
              <a:solidFill>
                <a:srgbClr val="000000"/>
              </a:solidFill>
            </a:endParaRPr>
          </a:p>
        </p:txBody>
      </p:sp>
      <p:pic>
        <p:nvPicPr>
          <p:cNvPr id="5122" name="Picture 2" descr="screenshot of Go 4 Life home page http://go4life.nia.nih.gov/" title="Go 4 Life"/>
          <p:cNvPicPr>
            <a:picLocks noChangeAspect="1" noChangeArrowheads="1"/>
          </p:cNvPicPr>
          <p:nvPr/>
        </p:nvPicPr>
        <p:blipFill rotWithShape="1">
          <a:blip r:embed="rId4">
            <a:extLst>
              <a:ext uri="{28A0092B-C50C-407E-A947-70E740481C1C}">
                <a14:useLocalDpi xmlns:a14="http://schemas.microsoft.com/office/drawing/2010/main" val="0"/>
              </a:ext>
            </a:extLst>
          </a:blip>
          <a:srcRect l="879" r="1118"/>
          <a:stretch/>
        </p:blipFill>
        <p:spPr bwMode="auto">
          <a:xfrm>
            <a:off x="4038600" y="1447799"/>
            <a:ext cx="4953000" cy="3789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Content Placeholder 2"/>
          <p:cNvSpPr>
            <a:spLocks noGrp="1"/>
          </p:cNvSpPr>
          <p:nvPr>
            <p:ph idx="1"/>
          </p:nvPr>
        </p:nvSpPr>
        <p:spPr>
          <a:xfrm>
            <a:off x="1371600" y="1676400"/>
            <a:ext cx="2514600" cy="4672584"/>
          </a:xfrm>
        </p:spPr>
        <p:txBody>
          <a:bodyPr/>
          <a:lstStyle/>
          <a:p>
            <a:r>
              <a:rPr lang="en-US" dirty="0"/>
              <a:t>Go4Life is an exercise and physical activity campaign from the NIA, designed to encourage older adults to become more active.</a:t>
            </a:r>
          </a:p>
          <a:p>
            <a:endParaRPr lang="en-US" dirty="0"/>
          </a:p>
        </p:txBody>
      </p:sp>
      <p:sp>
        <p:nvSpPr>
          <p:cNvPr id="4" name="Title 3"/>
          <p:cNvSpPr>
            <a:spLocks noGrp="1"/>
          </p:cNvSpPr>
          <p:nvPr>
            <p:ph type="title"/>
          </p:nvPr>
        </p:nvSpPr>
        <p:spPr/>
        <p:txBody>
          <a:bodyPr>
            <a:normAutofit/>
          </a:bodyPr>
          <a:lstStyle/>
          <a:p>
            <a:r>
              <a:rPr lang="en-US" sz="3600" b="1" dirty="0" smtClean="0">
                <a:solidFill>
                  <a:srgbClr val="1F497D"/>
                </a:solidFill>
              </a:rPr>
              <a:t>Go4Life</a:t>
            </a:r>
            <a:endParaRPr lang="en-US" sz="3600" b="1" dirty="0">
              <a:solidFill>
                <a:srgbClr val="1F497D"/>
              </a:solidFill>
            </a:endParaRPr>
          </a:p>
        </p:txBody>
      </p:sp>
    </p:spTree>
    <p:extLst>
      <p:ext uri="{BB962C8B-B14F-4D97-AF65-F5344CB8AC3E}">
        <p14:creationId xmlns:p14="http://schemas.microsoft.com/office/powerpoint/2010/main" val="4040549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1447799" y="1600200"/>
            <a:ext cx="7239005" cy="4572000"/>
          </a:xfrm>
        </p:spPr>
        <p:txBody>
          <a:bodyPr/>
          <a:lstStyle/>
          <a:p>
            <a:pPr marL="1092200" indent="-1092200" eaLnBrk="1" hangingPunct="1">
              <a:spcBef>
                <a:spcPts val="600"/>
              </a:spcBef>
              <a:buFontTx/>
              <a:buNone/>
            </a:pPr>
            <a:r>
              <a:rPr lang="en-US" sz="2800" dirty="0" smtClean="0">
                <a:latin typeface="Calibri" pitchFamily="34" charset="0"/>
                <a:ea typeface="Calibri" pitchFamily="34" charset="0"/>
                <a:cs typeface="Calibri" pitchFamily="34" charset="0"/>
              </a:rPr>
              <a:t>Goal 1: Prevent and Effectively Treat Alzheimer’s Disease by 2025</a:t>
            </a:r>
          </a:p>
          <a:p>
            <a:pPr marL="1147763" indent="-1147763" eaLnBrk="1" hangingPunct="1">
              <a:spcBef>
                <a:spcPts val="600"/>
              </a:spcBef>
              <a:buFontTx/>
              <a:buNone/>
            </a:pPr>
            <a:r>
              <a:rPr lang="en-US" sz="2800" dirty="0" smtClean="0">
                <a:latin typeface="Calibri" pitchFamily="34" charset="0"/>
                <a:ea typeface="Calibri" pitchFamily="34" charset="0"/>
                <a:cs typeface="Calibri" pitchFamily="34" charset="0"/>
              </a:rPr>
              <a:t>Goal 2: Enhance Care Quality and Efficiency</a:t>
            </a:r>
          </a:p>
          <a:p>
            <a:pPr marL="1147763" indent="-1147763" eaLnBrk="1" hangingPunct="1">
              <a:spcBef>
                <a:spcPts val="600"/>
              </a:spcBef>
              <a:buFontTx/>
              <a:buNone/>
            </a:pPr>
            <a:r>
              <a:rPr lang="en-US" sz="2800" dirty="0" smtClean="0">
                <a:latin typeface="Calibri" pitchFamily="34" charset="0"/>
                <a:ea typeface="Calibri" pitchFamily="34" charset="0"/>
                <a:cs typeface="Calibri" pitchFamily="34" charset="0"/>
              </a:rPr>
              <a:t>Goal 3: Expand Supports for People with Alzheimer’s Disease and Their Families</a:t>
            </a:r>
          </a:p>
          <a:p>
            <a:pPr marL="1147763" indent="-1147763" eaLnBrk="1" hangingPunct="1">
              <a:spcBef>
                <a:spcPts val="600"/>
              </a:spcBef>
              <a:buFontTx/>
              <a:buNone/>
            </a:pPr>
            <a:r>
              <a:rPr lang="en-US" sz="2800" dirty="0" smtClean="0">
                <a:latin typeface="Calibri" pitchFamily="34" charset="0"/>
                <a:ea typeface="Calibri" pitchFamily="34" charset="0"/>
                <a:cs typeface="Calibri" pitchFamily="34" charset="0"/>
              </a:rPr>
              <a:t>Goal 4: Enhance Public Awareness and Engagement</a:t>
            </a:r>
          </a:p>
          <a:p>
            <a:pPr marL="1147763" indent="-1147763" eaLnBrk="1" hangingPunct="1">
              <a:spcBef>
                <a:spcPts val="600"/>
              </a:spcBef>
              <a:buFontTx/>
              <a:buNone/>
            </a:pPr>
            <a:r>
              <a:rPr lang="en-US" sz="2800" dirty="0" smtClean="0">
                <a:latin typeface="Calibri" pitchFamily="34" charset="0"/>
                <a:ea typeface="Calibri" pitchFamily="34" charset="0"/>
                <a:cs typeface="Calibri" pitchFamily="34" charset="0"/>
              </a:rPr>
              <a:t>Goal 5: Improve Data to Track Progress</a:t>
            </a:r>
          </a:p>
          <a:p>
            <a:pPr marL="0" indent="0">
              <a:spcBef>
                <a:spcPts val="1800"/>
              </a:spcBef>
              <a:buNone/>
            </a:pPr>
            <a:r>
              <a:rPr lang="en-US" sz="1800" dirty="0" smtClean="0">
                <a:latin typeface="Calibri" pitchFamily="34" charset="0"/>
                <a:ea typeface="Calibri" pitchFamily="34" charset="0"/>
                <a:cs typeface="Calibri" pitchFamily="34" charset="0"/>
              </a:rPr>
              <a:t>Updates on milestones are available at: </a:t>
            </a:r>
            <a:r>
              <a:rPr lang="en-US" sz="1800" u="sng" dirty="0" smtClean="0">
                <a:solidFill>
                  <a:srgbClr val="FF0000"/>
                </a:solidFill>
              </a:rPr>
              <a:t>http</a:t>
            </a:r>
            <a:r>
              <a:rPr lang="en-US" sz="1800" u="sng" dirty="0">
                <a:solidFill>
                  <a:srgbClr val="FF0000"/>
                </a:solidFill>
              </a:rPr>
              <a:t>://aspe.hhs.gov/daltcp/napa/milestones/milestones-p.pdf</a:t>
            </a:r>
            <a:r>
              <a:rPr lang="en-US" sz="1800" dirty="0">
                <a:solidFill>
                  <a:srgbClr val="FF0000"/>
                </a:solidFill>
              </a:rPr>
              <a:t> </a:t>
            </a:r>
          </a:p>
          <a:p>
            <a:pPr marL="1147763" indent="-1147763" eaLnBrk="1" hangingPunct="1">
              <a:spcBef>
                <a:spcPts val="1800"/>
              </a:spcBef>
              <a:buFontTx/>
              <a:buNone/>
            </a:pPr>
            <a:endParaRPr lang="en-US" sz="2800" dirty="0" smtClean="0">
              <a:latin typeface="Calibri" pitchFamily="34" charset="0"/>
              <a:ea typeface="Calibri" pitchFamily="34" charset="0"/>
              <a:cs typeface="Calibri" pitchFamily="34" charset="0"/>
            </a:endParaRPr>
          </a:p>
        </p:txBody>
      </p:sp>
      <p:sp>
        <p:nvSpPr>
          <p:cNvPr id="6" name="Title 1"/>
          <p:cNvSpPr>
            <a:spLocks noGrp="1"/>
          </p:cNvSpPr>
          <p:nvPr>
            <p:ph type="title"/>
          </p:nvPr>
        </p:nvSpPr>
        <p:spPr>
          <a:xfrm>
            <a:off x="1371600" y="304800"/>
            <a:ext cx="7239000" cy="990600"/>
          </a:xfrm>
        </p:spPr>
        <p:txBody>
          <a:bodyPr>
            <a:noAutofit/>
          </a:bodyPr>
          <a:lstStyle/>
          <a:p>
            <a:r>
              <a:rPr lang="en-US" b="1" dirty="0">
                <a:solidFill>
                  <a:srgbClr val="1F497D"/>
                </a:solidFill>
              </a:rPr>
              <a:t>National Plan to Address Alzheimer’s Disease </a:t>
            </a:r>
            <a:endParaRPr lang="en-US" sz="3200" b="1" dirty="0">
              <a:solidFill>
                <a:srgbClr val="1F497D"/>
              </a:solidFill>
            </a:endParaRPr>
          </a:p>
        </p:txBody>
      </p:sp>
    </p:spTree>
    <p:extLst>
      <p:ext uri="{BB962C8B-B14F-4D97-AF65-F5344CB8AC3E}">
        <p14:creationId xmlns:p14="http://schemas.microsoft.com/office/powerpoint/2010/main" val="4056213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Edwin Walker</a:t>
            </a:r>
            <a:r>
              <a:rPr lang="en-US" sz="4000" dirty="0"/>
              <a:t/>
            </a:r>
            <a:br>
              <a:rPr lang="en-US" sz="4000" dirty="0"/>
            </a:br>
            <a:r>
              <a:rPr lang="en-US" sz="3100" dirty="0" smtClean="0"/>
              <a:t>Deputy Assistant </a:t>
            </a:r>
            <a:r>
              <a:rPr lang="en-US" sz="3100" dirty="0"/>
              <a:t>Secretary for </a:t>
            </a:r>
            <a:r>
              <a:rPr lang="en-US" sz="3100" dirty="0" smtClean="0"/>
              <a:t>Aging  </a:t>
            </a:r>
            <a:r>
              <a:rPr lang="en-US" sz="3100" dirty="0"/>
              <a:t/>
            </a:r>
            <a:br>
              <a:rPr lang="en-US" sz="3100" dirty="0"/>
            </a:br>
            <a:r>
              <a:rPr lang="en-US" sz="3100" dirty="0"/>
              <a:t>U.S. Department of Health and Human </a:t>
            </a:r>
            <a:r>
              <a:rPr lang="en-US" sz="3100" dirty="0" smtClean="0"/>
              <a:t>Services</a:t>
            </a:r>
            <a:br>
              <a:rPr lang="en-US" sz="3100" dirty="0" smtClean="0"/>
            </a:br>
            <a:r>
              <a:rPr lang="en-US" sz="3100" dirty="0" smtClean="0"/>
              <a:t>Administration for Community Living </a:t>
            </a:r>
            <a:endParaRPr lang="en-US" dirty="0"/>
          </a:p>
        </p:txBody>
      </p:sp>
    </p:spTree>
    <p:extLst>
      <p:ext uri="{BB962C8B-B14F-4D97-AF65-F5344CB8AC3E}">
        <p14:creationId xmlns:p14="http://schemas.microsoft.com/office/powerpoint/2010/main" val="23077531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chemeClr val="accent1"/>
                </a:solidFill>
                <a:ea typeface="Tahoma" pitchFamily="34" charset="0"/>
                <a:cs typeface="Arial" pitchFamily="34" charset="0"/>
              </a:rPr>
              <a:t>Administration for Community Living (ACL): Purpose and Structure</a:t>
            </a:r>
            <a:endParaRPr lang="en-US" sz="2800" b="1" dirty="0">
              <a:solidFill>
                <a:schemeClr val="accent1"/>
              </a:solidFill>
              <a:ea typeface="Tahoma" pitchFamily="34" charset="0"/>
              <a:cs typeface="Arial" pitchFamily="34" charset="0"/>
            </a:endParaRPr>
          </a:p>
        </p:txBody>
      </p:sp>
      <p:sp>
        <p:nvSpPr>
          <p:cNvPr id="4" name="Content Placeholder 2"/>
          <p:cNvSpPr txBox="1">
            <a:spLocks/>
          </p:cNvSpPr>
          <p:nvPr/>
        </p:nvSpPr>
        <p:spPr bwMode="auto">
          <a:xfrm>
            <a:off x="1295400" y="13716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a:spcBef>
                <a:spcPts val="1200"/>
              </a:spcBef>
              <a:spcAft>
                <a:spcPts val="600"/>
              </a:spcAft>
              <a:buClr>
                <a:srgbClr val="97233F"/>
              </a:buClr>
              <a:buFont typeface="Arial" pitchFamily="34" charset="0"/>
              <a:buChar char="■"/>
            </a:pPr>
            <a:r>
              <a:rPr lang="en-US" sz="2400" dirty="0" smtClean="0">
                <a:solidFill>
                  <a:srgbClr val="000000"/>
                </a:solidFill>
                <a:cs typeface="Arial" panose="020B0604020202020204" pitchFamily="34" charset="0"/>
              </a:rPr>
              <a:t>Created in 2012, ACL develops </a:t>
            </a:r>
            <a:r>
              <a:rPr lang="en-US" sz="2400" dirty="0">
                <a:solidFill>
                  <a:srgbClr val="000000"/>
                </a:solidFill>
                <a:cs typeface="Arial" panose="020B0604020202020204" pitchFamily="34" charset="0"/>
              </a:rPr>
              <a:t>policies and </a:t>
            </a:r>
            <a:r>
              <a:rPr lang="en-US" sz="2400" dirty="0" smtClean="0">
                <a:solidFill>
                  <a:srgbClr val="000000"/>
                </a:solidFill>
                <a:cs typeface="Arial" panose="020B0604020202020204" pitchFamily="34" charset="0"/>
              </a:rPr>
              <a:t>improves </a:t>
            </a:r>
            <a:r>
              <a:rPr lang="en-US" sz="2400" dirty="0">
                <a:solidFill>
                  <a:srgbClr val="000000"/>
                </a:solidFill>
                <a:cs typeface="Arial" panose="020B0604020202020204" pitchFamily="34" charset="0"/>
              </a:rPr>
              <a:t>supports for </a:t>
            </a:r>
            <a:r>
              <a:rPr lang="en-US" sz="2400" dirty="0" smtClean="0">
                <a:solidFill>
                  <a:srgbClr val="000000"/>
                </a:solidFill>
                <a:cs typeface="Arial" panose="020B0604020202020204" pitchFamily="34" charset="0"/>
              </a:rPr>
              <a:t>older adults </a:t>
            </a:r>
            <a:r>
              <a:rPr lang="en-US" sz="2400" dirty="0">
                <a:solidFill>
                  <a:srgbClr val="000000"/>
                </a:solidFill>
                <a:cs typeface="Arial" panose="020B0604020202020204" pitchFamily="34" charset="0"/>
              </a:rPr>
              <a:t>and persons with disabilities of all </a:t>
            </a:r>
            <a:r>
              <a:rPr lang="en-US" sz="2400" dirty="0" smtClean="0">
                <a:solidFill>
                  <a:srgbClr val="000000"/>
                </a:solidFill>
                <a:cs typeface="Arial" panose="020B0604020202020204" pitchFamily="34" charset="0"/>
              </a:rPr>
              <a:t>ages</a:t>
            </a:r>
          </a:p>
          <a:p>
            <a:pPr marL="346075" lvl="1" indent="-346075">
              <a:spcBef>
                <a:spcPts val="1200"/>
              </a:spcBef>
              <a:spcAft>
                <a:spcPts val="600"/>
              </a:spcAft>
              <a:buClr>
                <a:srgbClr val="97233F"/>
              </a:buClr>
              <a:buFont typeface="Arial" pitchFamily="34" charset="0"/>
              <a:buChar char="■"/>
            </a:pPr>
            <a:r>
              <a:rPr lang="en-US" sz="2400" kern="0" dirty="0" smtClean="0">
                <a:solidFill>
                  <a:srgbClr val="000000"/>
                </a:solidFill>
                <a:ea typeface="ＭＳ Ｐゴシック" pitchFamily="-107" charset="-128"/>
                <a:cs typeface="Arial" panose="020B0604020202020204" pitchFamily="34" charset="0"/>
              </a:rPr>
              <a:t>Combines the Administration on Aging (</a:t>
            </a:r>
            <a:r>
              <a:rPr lang="en-US" sz="2400" kern="0" dirty="0" err="1" smtClean="0">
                <a:solidFill>
                  <a:srgbClr val="000000"/>
                </a:solidFill>
                <a:ea typeface="ＭＳ Ｐゴシック" pitchFamily="-107" charset="-128"/>
                <a:cs typeface="Arial" panose="020B0604020202020204" pitchFamily="34" charset="0"/>
              </a:rPr>
              <a:t>AoA</a:t>
            </a:r>
            <a:r>
              <a:rPr lang="en-US" sz="2400" kern="0" dirty="0" smtClean="0">
                <a:solidFill>
                  <a:srgbClr val="000000"/>
                </a:solidFill>
                <a:ea typeface="ＭＳ Ｐゴシック" pitchFamily="-107" charset="-128"/>
                <a:cs typeface="Arial" panose="020B0604020202020204" pitchFamily="34" charset="0"/>
              </a:rPr>
              <a:t>), Office on Disability, and Administration for Intellectual and Developmental Disabilities</a:t>
            </a:r>
          </a:p>
          <a:p>
            <a:pPr marL="346075" lvl="1" indent="-346075">
              <a:spcBef>
                <a:spcPts val="1200"/>
              </a:spcBef>
              <a:spcAft>
                <a:spcPts val="600"/>
              </a:spcAft>
              <a:buClr>
                <a:srgbClr val="97233F"/>
              </a:buClr>
              <a:buFont typeface="Arial" pitchFamily="34" charset="0"/>
              <a:buChar char="■"/>
            </a:pPr>
            <a:r>
              <a:rPr lang="en-US" sz="2400" kern="0" dirty="0" err="1" smtClean="0">
                <a:solidFill>
                  <a:srgbClr val="000000"/>
                </a:solidFill>
                <a:ea typeface="ＭＳ Ｐゴシック" pitchFamily="-107" charset="-128"/>
                <a:cs typeface="Arial" panose="020B0604020202020204" pitchFamily="34" charset="0"/>
              </a:rPr>
              <a:t>AoA</a:t>
            </a:r>
            <a:r>
              <a:rPr lang="en-US" sz="2400" kern="0" dirty="0" smtClean="0">
                <a:solidFill>
                  <a:srgbClr val="000000"/>
                </a:solidFill>
                <a:ea typeface="ＭＳ Ｐゴシック" pitchFamily="-107" charset="-128"/>
                <a:cs typeface="Arial" panose="020B0604020202020204" pitchFamily="34" charset="0"/>
              </a:rPr>
              <a:t> leads the National Aging Network:</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56 State Units on Aging</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400+ tribes and tribal organizations</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620 Area Agencies on Aging (AAAs)</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20,000+ local service providers</a:t>
            </a:r>
          </a:p>
          <a:p>
            <a:pPr marL="803275" lvl="2" indent="-346075">
              <a:spcBef>
                <a:spcPts val="1200"/>
              </a:spcBef>
              <a:spcAft>
                <a:spcPts val="600"/>
              </a:spcAft>
              <a:buClr>
                <a:srgbClr val="97233F"/>
              </a:buClr>
              <a:buFont typeface="Arial" pitchFamily="34" charset="0"/>
              <a:buChar char="■"/>
            </a:pPr>
            <a:endParaRPr lang="en-US" sz="2400" kern="0" dirty="0" smtClean="0">
              <a:solidFill>
                <a:srgbClr val="000000"/>
              </a:solidFill>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1678895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chemeClr val="accent1"/>
                </a:solidFill>
                <a:ea typeface="Tahoma" pitchFamily="34" charset="0"/>
                <a:cs typeface="Arial" pitchFamily="34" charset="0"/>
              </a:rPr>
              <a:t>Aging Network Services</a:t>
            </a:r>
            <a:endParaRPr lang="en-US" sz="2800" b="1" dirty="0">
              <a:solidFill>
                <a:schemeClr val="accent1"/>
              </a:solidFill>
              <a:ea typeface="Tahoma" pitchFamily="34" charset="0"/>
              <a:cs typeface="Arial" pitchFamily="34" charset="0"/>
            </a:endParaRPr>
          </a:p>
        </p:txBody>
      </p:sp>
      <p:sp>
        <p:nvSpPr>
          <p:cNvPr id="4" name="Content Placeholder 2"/>
          <p:cNvSpPr txBox="1">
            <a:spLocks/>
          </p:cNvSpPr>
          <p:nvPr/>
        </p:nvSpPr>
        <p:spPr bwMode="auto">
          <a:xfrm>
            <a:off x="1295400" y="13716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a:spcBef>
                <a:spcPts val="1200"/>
              </a:spcBef>
              <a:spcAft>
                <a:spcPts val="600"/>
              </a:spcAft>
              <a:buClr>
                <a:srgbClr val="97233F"/>
              </a:buClr>
              <a:buFont typeface="Arial" pitchFamily="34" charset="0"/>
              <a:buChar char="■"/>
            </a:pPr>
            <a:r>
              <a:rPr lang="en-US" sz="2400" dirty="0" smtClean="0">
                <a:solidFill>
                  <a:srgbClr val="000000"/>
                </a:solidFill>
                <a:cs typeface="Arial" panose="020B0604020202020204" pitchFamily="34" charset="0"/>
              </a:rPr>
              <a:t>Services available address most of the objectives related to Older Adults (OA) and Dementias, Including Alzheimer’s Disease (DIA): </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Access services</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In-home, community, and supportive services</a:t>
            </a:r>
          </a:p>
          <a:p>
            <a:pPr marL="803275" lvl="2" indent="-346075">
              <a:spcBef>
                <a:spcPts val="1200"/>
              </a:spcBef>
              <a:spcAft>
                <a:spcPts val="600"/>
              </a:spcAft>
              <a:buClr>
                <a:srgbClr val="97233F"/>
              </a:buClr>
              <a:buFont typeface="Arial" panose="020B0604020202020204" pitchFamily="34" charset="0"/>
              <a:buChar char="•"/>
            </a:pPr>
            <a:r>
              <a:rPr lang="en-US" sz="2000" dirty="0">
                <a:solidFill>
                  <a:srgbClr val="000000"/>
                </a:solidFill>
                <a:cs typeface="Arial" panose="020B0604020202020204" pitchFamily="34" charset="0"/>
              </a:rPr>
              <a:t>Caregiver </a:t>
            </a:r>
            <a:r>
              <a:rPr lang="en-US" sz="2000" dirty="0" smtClean="0">
                <a:solidFill>
                  <a:srgbClr val="000000"/>
                </a:solidFill>
                <a:cs typeface="Arial" panose="020B0604020202020204" pitchFamily="34" charset="0"/>
              </a:rPr>
              <a:t>services</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Elder rights services</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Health-related services</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Nutrition services</a:t>
            </a:r>
          </a:p>
        </p:txBody>
      </p:sp>
    </p:spTree>
    <p:extLst>
      <p:ext uri="{BB962C8B-B14F-4D97-AF65-F5344CB8AC3E}">
        <p14:creationId xmlns:p14="http://schemas.microsoft.com/office/powerpoint/2010/main" val="1213574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0825" y="152400"/>
            <a:ext cx="7470775" cy="1066800"/>
          </a:xfrm>
        </p:spPr>
        <p:txBody>
          <a:bodyPr/>
          <a:lstStyle/>
          <a:p>
            <a:r>
              <a:rPr lang="en-US" sz="2800" dirty="0" smtClean="0">
                <a:solidFill>
                  <a:schemeClr val="accent1"/>
                </a:solidFill>
              </a:rPr>
              <a:t>Increase self confidence in managing chronic conditions(OA-3)</a:t>
            </a:r>
            <a:r>
              <a:rPr lang="en-US" sz="2000" dirty="0"/>
              <a:t> </a:t>
            </a:r>
          </a:p>
        </p:txBody>
      </p:sp>
      <p:sp>
        <p:nvSpPr>
          <p:cNvPr id="4" name="Content Placeholder 2"/>
          <p:cNvSpPr txBox="1">
            <a:spLocks/>
          </p:cNvSpPr>
          <p:nvPr/>
        </p:nvSpPr>
        <p:spPr bwMode="auto">
          <a:xfrm>
            <a:off x="1447800" y="15240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a:spcBef>
                <a:spcPts val="1200"/>
              </a:spcBef>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Chronic disease self management education is an evidence-based approach that helps older adults learn how to manage their health conditions more effectively</a:t>
            </a:r>
          </a:p>
          <a:p>
            <a:pPr marL="346075" lvl="1" indent="-346075">
              <a:spcBef>
                <a:spcPts val="1200"/>
              </a:spcBef>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Aging and public health networks and their partners are delivering these programs across the US</a:t>
            </a:r>
          </a:p>
          <a:p>
            <a:pPr marL="346075" lvl="1" indent="-346075">
              <a:spcBef>
                <a:spcPts val="1200"/>
              </a:spcBef>
              <a:spcAft>
                <a:spcPts val="600"/>
              </a:spcAft>
              <a:buClr>
                <a:srgbClr val="97233F"/>
              </a:buClr>
              <a:buFont typeface="Arial" pitchFamily="34" charset="0"/>
              <a:buChar char="■"/>
            </a:pPr>
            <a:r>
              <a:rPr lang="en-US" sz="2400" kern="0" dirty="0">
                <a:solidFill>
                  <a:srgbClr val="000000"/>
                </a:solidFill>
                <a:latin typeface="Calibri" pitchFamily="34" charset="0"/>
                <a:ea typeface="ＭＳ Ｐゴシック" pitchFamily="-107" charset="-128"/>
                <a:cs typeface="ＭＳ Ｐゴシック"/>
              </a:rPr>
              <a:t>C</a:t>
            </a:r>
            <a:r>
              <a:rPr lang="en-US" sz="2400" kern="0" dirty="0" smtClean="0">
                <a:solidFill>
                  <a:srgbClr val="000000"/>
                </a:solidFill>
                <a:latin typeface="Calibri" pitchFamily="34" charset="0"/>
                <a:ea typeface="ＭＳ Ｐゴシック" pitchFamily="-107" charset="-128"/>
                <a:cs typeface="ＭＳ Ｐゴシック"/>
              </a:rPr>
              <a:t>hronic disease self management programs have shown the following outcomes:</a:t>
            </a:r>
          </a:p>
          <a:p>
            <a:pPr marL="800100" lvl="1" indent="-342900">
              <a:buFont typeface="Arial" panose="020B0604020202020204" pitchFamily="34" charset="0"/>
              <a:buChar char="•"/>
            </a:pPr>
            <a:r>
              <a:rPr lang="en-US" sz="2000" kern="0" dirty="0" smtClean="0">
                <a:solidFill>
                  <a:srgbClr val="000000"/>
                </a:solidFill>
                <a:latin typeface="Calibri" pitchFamily="34" charset="0"/>
                <a:ea typeface="ＭＳ Ｐゴシック" pitchFamily="-107" charset="-128"/>
                <a:cs typeface="ＭＳ Ｐゴシック"/>
              </a:rPr>
              <a:t>Better health (self-reported health, pain, fatigue, depression)</a:t>
            </a:r>
          </a:p>
          <a:p>
            <a:pPr marL="800100" lvl="1" indent="-342900">
              <a:buFont typeface="Arial" panose="020B0604020202020204" pitchFamily="34" charset="0"/>
              <a:buChar char="•"/>
            </a:pPr>
            <a:r>
              <a:rPr lang="en-US" sz="2000" kern="0" dirty="0" smtClean="0">
                <a:solidFill>
                  <a:srgbClr val="000000"/>
                </a:solidFill>
                <a:latin typeface="Calibri" pitchFamily="34" charset="0"/>
                <a:ea typeface="ＭＳ Ｐゴシック" pitchFamily="-107" charset="-128"/>
                <a:cs typeface="ＭＳ Ｐゴシック"/>
              </a:rPr>
              <a:t>Better care (patient-physician communication, medication compliance, confidence completing medical forms)</a:t>
            </a:r>
          </a:p>
          <a:p>
            <a:pPr marL="800100" lvl="1" indent="-342900">
              <a:buFont typeface="Arial" panose="020B0604020202020204" pitchFamily="34" charset="0"/>
              <a:buChar char="•"/>
            </a:pPr>
            <a:r>
              <a:rPr lang="en-US" sz="2000" kern="0" dirty="0" smtClean="0">
                <a:solidFill>
                  <a:srgbClr val="000000"/>
                </a:solidFill>
                <a:latin typeface="Calibri" pitchFamily="34" charset="0"/>
                <a:ea typeface="ＭＳ Ｐゴシック" pitchFamily="-107" charset="-128"/>
                <a:cs typeface="ＭＳ Ｐゴシック"/>
              </a:rPr>
              <a:t>Less use of services (fewer emergency room visits and hospitalizations)</a:t>
            </a:r>
            <a:r>
              <a:rPr lang="en-US" sz="2000" u="sng" dirty="0" smtClean="0">
                <a:solidFill>
                  <a:srgbClr val="000000"/>
                </a:solidFill>
              </a:rPr>
              <a:t> </a:t>
            </a:r>
          </a:p>
          <a:p>
            <a:pPr marL="800100" lvl="1" indent="-342900">
              <a:buFont typeface="Arial" panose="020B0604020202020204" pitchFamily="34" charset="0"/>
              <a:buChar char="•"/>
            </a:pPr>
            <a:endParaRPr lang="en-US" sz="2400" u="sng" dirty="0">
              <a:solidFill>
                <a:srgbClr val="000000"/>
              </a:solidFill>
            </a:endParaRPr>
          </a:p>
          <a:p>
            <a:pPr marL="457200" lvl="2">
              <a:spcBef>
                <a:spcPts val="1200"/>
              </a:spcBef>
              <a:spcAft>
                <a:spcPts val="600"/>
              </a:spcAft>
              <a:buClr>
                <a:srgbClr val="97233F"/>
              </a:buClr>
            </a:pPr>
            <a:endParaRPr lang="en-US" sz="2400" kern="0" dirty="0" smtClean="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22255723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solidFill>
                  <a:schemeClr val="accent1"/>
                </a:solidFill>
              </a:rPr>
              <a:t>Increase self confidence in managing chronic conditions(OA-3)</a:t>
            </a:r>
          </a:p>
        </p:txBody>
      </p:sp>
      <p:sp>
        <p:nvSpPr>
          <p:cNvPr id="4" name="Content Placeholder 2"/>
          <p:cNvSpPr txBox="1">
            <a:spLocks/>
          </p:cNvSpPr>
          <p:nvPr/>
        </p:nvSpPr>
        <p:spPr bwMode="auto">
          <a:xfrm>
            <a:off x="1447800" y="15240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kern="0" dirty="0" smtClean="0">
                <a:solidFill>
                  <a:srgbClr val="000000"/>
                </a:solidFill>
                <a:ea typeface="ＭＳ Ｐゴシック" pitchFamily="-107" charset="-128"/>
                <a:cs typeface="Arial" panose="020B0604020202020204" pitchFamily="34" charset="0"/>
              </a:rPr>
              <a:t>ACL/AoA Role in Chronic </a:t>
            </a:r>
            <a:r>
              <a:rPr lang="en-US" sz="2400" b="1" kern="0" dirty="0">
                <a:solidFill>
                  <a:srgbClr val="000000"/>
                </a:solidFill>
                <a:ea typeface="ＭＳ Ｐゴシック" pitchFamily="-107" charset="-128"/>
                <a:cs typeface="Arial" panose="020B0604020202020204" pitchFamily="34" charset="0"/>
              </a:rPr>
              <a:t>Disease Self-Management Education</a:t>
            </a:r>
          </a:p>
          <a:p>
            <a:pPr marL="346075" lvl="1" indent="-346075">
              <a:spcBef>
                <a:spcPts val="1200"/>
              </a:spcBef>
              <a:spcAft>
                <a:spcPts val="600"/>
              </a:spcAft>
              <a:buClr>
                <a:srgbClr val="97233F"/>
              </a:buClr>
              <a:buFont typeface="Arial" pitchFamily="34" charset="0"/>
              <a:buChar char="■"/>
            </a:pPr>
            <a:r>
              <a:rPr lang="en-US" sz="2400" kern="0" dirty="0" smtClean="0">
                <a:solidFill>
                  <a:srgbClr val="000000"/>
                </a:solidFill>
                <a:ea typeface="ＭＳ Ｐゴシック" pitchFamily="-107" charset="-128"/>
                <a:cs typeface="Arial" panose="020B0604020202020204" pitchFamily="34" charset="0"/>
              </a:rPr>
              <a:t>History: </a:t>
            </a:r>
            <a:endParaRPr lang="en-US" sz="2400" kern="0" dirty="0">
              <a:solidFill>
                <a:srgbClr val="000000"/>
              </a:solidFill>
              <a:ea typeface="ＭＳ Ｐゴシック" pitchFamily="-107" charset="-128"/>
              <a:cs typeface="Arial" panose="020B0604020202020204" pitchFamily="34" charset="0"/>
            </a:endParaRPr>
          </a:p>
          <a:p>
            <a:pPr marL="800100" lvl="2" indent="-342900">
              <a:spcBef>
                <a:spcPts val="1200"/>
              </a:spcBef>
              <a:spcAft>
                <a:spcPts val="600"/>
              </a:spcAft>
              <a:buClr>
                <a:srgbClr val="97233F"/>
              </a:buClr>
              <a:buFont typeface="Arial" panose="020B0604020202020204" pitchFamily="34" charset="0"/>
              <a:buChar char="•"/>
            </a:pPr>
            <a:r>
              <a:rPr lang="en-US" sz="2000" kern="0" dirty="0">
                <a:solidFill>
                  <a:srgbClr val="000000"/>
                </a:solidFill>
                <a:ea typeface="ＭＳ Ｐゴシック" pitchFamily="-107" charset="-128"/>
                <a:cs typeface="Arial" panose="020B0604020202020204" pitchFamily="34" charset="0"/>
              </a:rPr>
              <a:t>2003-2012 Evidence-Based Grants: 24 states </a:t>
            </a:r>
            <a:endParaRPr lang="en-US" sz="2000" kern="0" dirty="0" smtClean="0">
              <a:solidFill>
                <a:srgbClr val="000000"/>
              </a:solidFill>
              <a:ea typeface="ＭＳ Ｐゴシック" pitchFamily="-107" charset="-128"/>
              <a:cs typeface="Arial" panose="020B0604020202020204" pitchFamily="34" charset="0"/>
            </a:endParaRPr>
          </a:p>
          <a:p>
            <a:pPr marL="800100" lvl="2" indent="-342900">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2010-2013 American Recovery and Reinvestment Act (ARRA) </a:t>
            </a:r>
            <a:r>
              <a:rPr lang="en-US" sz="2000" kern="0" dirty="0">
                <a:solidFill>
                  <a:srgbClr val="000000"/>
                </a:solidFill>
                <a:ea typeface="ＭＳ Ｐゴシック" pitchFamily="-107" charset="-128"/>
                <a:cs typeface="Arial" panose="020B0604020202020204" pitchFamily="34" charset="0"/>
              </a:rPr>
              <a:t>Grants: 47 states, DC &amp; PR </a:t>
            </a:r>
            <a:endParaRPr lang="en-US" sz="2000" kern="0" dirty="0" smtClean="0">
              <a:solidFill>
                <a:srgbClr val="000000"/>
              </a:solidFill>
              <a:ea typeface="ＭＳ Ｐゴシック" pitchFamily="-107" charset="-128"/>
              <a:cs typeface="Arial" panose="020B0604020202020204" pitchFamily="34" charset="0"/>
            </a:endParaRPr>
          </a:p>
          <a:p>
            <a:pPr marL="800100" lvl="2" indent="-342900">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2012-2015 Prevention and Public Health Fund (PPHF) </a:t>
            </a:r>
            <a:r>
              <a:rPr lang="en-US" sz="2000" kern="0" dirty="0">
                <a:solidFill>
                  <a:srgbClr val="000000"/>
                </a:solidFill>
                <a:ea typeface="ＭＳ Ｐゴシック" pitchFamily="-107" charset="-128"/>
                <a:cs typeface="Arial" panose="020B0604020202020204" pitchFamily="34" charset="0"/>
              </a:rPr>
              <a:t>Grants: 22 states </a:t>
            </a:r>
            <a:endParaRPr lang="en-US" sz="2000" kern="0" dirty="0" smtClean="0">
              <a:solidFill>
                <a:srgbClr val="000000"/>
              </a:solidFill>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35470692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Increase use of Diabetes </a:t>
            </a:r>
            <a:r>
              <a:rPr lang="en-US" sz="2800" dirty="0"/>
              <a:t>Self-Management </a:t>
            </a:r>
            <a:r>
              <a:rPr lang="en-US" sz="2800" dirty="0" smtClean="0"/>
              <a:t>Benefits (OA-4)</a:t>
            </a:r>
            <a:r>
              <a:rPr lang="en-US" sz="2000" dirty="0"/>
              <a:t> </a:t>
            </a:r>
          </a:p>
        </p:txBody>
      </p:sp>
      <p:sp>
        <p:nvSpPr>
          <p:cNvPr id="4" name="Content Placeholder 2"/>
          <p:cNvSpPr txBox="1">
            <a:spLocks/>
          </p:cNvSpPr>
          <p:nvPr/>
        </p:nvSpPr>
        <p:spPr bwMode="auto">
          <a:xfrm>
            <a:off x="1510709" y="15240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kern="0" dirty="0" smtClean="0">
                <a:solidFill>
                  <a:srgbClr val="000000"/>
                </a:solidFill>
                <a:ea typeface="ＭＳ Ｐゴシック" pitchFamily="-107" charset="-128"/>
                <a:cs typeface="Arial" panose="020B0604020202020204" pitchFamily="34" charset="0"/>
              </a:rPr>
              <a:t>Diabetes Self-Management Program (DSMP)</a:t>
            </a:r>
          </a:p>
          <a:p>
            <a:pPr marL="346075" lvl="1" indent="-346075">
              <a:spcBef>
                <a:spcPts val="1200"/>
              </a:spcBef>
              <a:spcAft>
                <a:spcPts val="600"/>
              </a:spcAft>
              <a:buClr>
                <a:srgbClr val="97233F"/>
              </a:buClr>
              <a:buFont typeface="Arial" pitchFamily="34" charset="0"/>
              <a:buChar char="■"/>
            </a:pPr>
            <a:r>
              <a:rPr lang="en-US" sz="2400" kern="0" dirty="0" smtClean="0">
                <a:solidFill>
                  <a:srgbClr val="000000"/>
                </a:solidFill>
                <a:ea typeface="ＭＳ Ｐゴシック" pitchFamily="-107" charset="-128"/>
                <a:cs typeface="Arial" panose="020B0604020202020204" pitchFamily="34" charset="0"/>
              </a:rPr>
              <a:t>Through ARRA and current PPHF grants, 39 states provide DSMP</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ACL provides technical assistance resources on how to obtain ADA/AADE accreditation and Medicare reimbursement</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Resources include a toolkit, tip sheets, webinars</a:t>
            </a:r>
          </a:p>
          <a:p>
            <a:pPr marL="457200" lvl="2">
              <a:spcBef>
                <a:spcPts val="1200"/>
              </a:spcBef>
              <a:spcAft>
                <a:spcPts val="600"/>
              </a:spcAft>
              <a:buClr>
                <a:srgbClr val="97233F"/>
              </a:buClr>
            </a:pPr>
            <a:endParaRPr lang="en-US" sz="2400" kern="0" dirty="0" smtClean="0">
              <a:solidFill>
                <a:srgbClr val="000000"/>
              </a:solidFill>
              <a:ea typeface="ＭＳ Ｐゴシック" pitchFamily="-107" charset="-128"/>
              <a:cs typeface="Arial" panose="020B0604020202020204" pitchFamily="34" charset="0"/>
            </a:endParaRPr>
          </a:p>
          <a:p>
            <a:pPr marL="803275" lvl="2" indent="-346075">
              <a:spcBef>
                <a:spcPts val="1200"/>
              </a:spcBef>
              <a:spcAft>
                <a:spcPts val="600"/>
              </a:spcAft>
              <a:buClr>
                <a:srgbClr val="97233F"/>
              </a:buClr>
              <a:buFont typeface="Arial" panose="020B0604020202020204" pitchFamily="34" charset="0"/>
              <a:buChar char="•"/>
            </a:pPr>
            <a:endParaRPr lang="en-US" sz="2400" kern="0" dirty="0" smtClean="0">
              <a:solidFill>
                <a:srgbClr val="000000"/>
              </a:solidFill>
              <a:latin typeface="Calibri" panose="020F0502020204030204" pitchFamily="34" charset="0"/>
              <a:ea typeface="ＭＳ Ｐゴシック" pitchFamily="-107" charset="-128"/>
              <a:cs typeface="ＭＳ Ｐゴシック"/>
            </a:endParaRPr>
          </a:p>
          <a:p>
            <a:pPr marL="803275" lvl="2" indent="-346075">
              <a:spcBef>
                <a:spcPts val="1200"/>
              </a:spcBef>
              <a:spcAft>
                <a:spcPts val="600"/>
              </a:spcAft>
              <a:buClr>
                <a:srgbClr val="97233F"/>
              </a:buClr>
              <a:buFont typeface="Arial" panose="020B0604020202020204" pitchFamily="34" charset="0"/>
              <a:buChar char="•"/>
            </a:pPr>
            <a:endParaRPr lang="en-US" sz="2400" kern="0" dirty="0">
              <a:solidFill>
                <a:srgbClr val="000000"/>
              </a:solidFill>
              <a:ea typeface="ＭＳ Ｐゴシック" pitchFamily="-107" charset="-128"/>
              <a:cs typeface="ＭＳ Ｐゴシック"/>
            </a:endParaRPr>
          </a:p>
        </p:txBody>
      </p:sp>
    </p:spTree>
    <p:extLst>
      <p:ext uri="{BB962C8B-B14F-4D97-AF65-F5344CB8AC3E}">
        <p14:creationId xmlns:p14="http://schemas.microsoft.com/office/powerpoint/2010/main" val="13092996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solidFill>
                  <a:schemeClr val="accent1"/>
                </a:solidFill>
              </a:rPr>
              <a:t>R</a:t>
            </a:r>
            <a:r>
              <a:rPr lang="en-US" sz="2800" dirty="0" smtClean="0">
                <a:solidFill>
                  <a:schemeClr val="accent1"/>
                </a:solidFill>
              </a:rPr>
              <a:t>educe emergency </a:t>
            </a:r>
            <a:r>
              <a:rPr lang="en-US" sz="2800" dirty="0">
                <a:solidFill>
                  <a:schemeClr val="accent1"/>
                </a:solidFill>
              </a:rPr>
              <a:t>department </a:t>
            </a:r>
            <a:r>
              <a:rPr lang="en-US" sz="2800" dirty="0" smtClean="0">
                <a:solidFill>
                  <a:schemeClr val="accent1"/>
                </a:solidFill>
              </a:rPr>
              <a:t>visits </a:t>
            </a:r>
            <a:r>
              <a:rPr lang="en-US" sz="2800" dirty="0">
                <a:solidFill>
                  <a:schemeClr val="accent1"/>
                </a:solidFill>
              </a:rPr>
              <a:t>due to </a:t>
            </a:r>
            <a:r>
              <a:rPr lang="en-US" sz="2800" dirty="0" smtClean="0">
                <a:solidFill>
                  <a:schemeClr val="accent1"/>
                </a:solidFill>
              </a:rPr>
              <a:t>falls (OA-11)</a:t>
            </a:r>
            <a:endParaRPr lang="en-US" sz="2800" dirty="0">
              <a:solidFill>
                <a:schemeClr val="accent1"/>
              </a:solidFill>
            </a:endParaRPr>
          </a:p>
        </p:txBody>
      </p:sp>
      <p:sp>
        <p:nvSpPr>
          <p:cNvPr id="4" name="Content Placeholder 2"/>
          <p:cNvSpPr txBox="1">
            <a:spLocks/>
          </p:cNvSpPr>
          <p:nvPr/>
        </p:nvSpPr>
        <p:spPr bwMode="auto">
          <a:xfrm>
            <a:off x="1447800" y="15240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dirty="0" smtClean="0">
                <a:solidFill>
                  <a:srgbClr val="000000"/>
                </a:solidFill>
                <a:ea typeface="Tahoma" pitchFamily="34" charset="0"/>
                <a:cs typeface="Arial" panose="020B0604020202020204" pitchFamily="34" charset="0"/>
              </a:rPr>
              <a:t>Falls </a:t>
            </a:r>
            <a:r>
              <a:rPr lang="en-US" sz="2400" b="1" dirty="0">
                <a:solidFill>
                  <a:srgbClr val="000000"/>
                </a:solidFill>
                <a:ea typeface="Tahoma" pitchFamily="34" charset="0"/>
                <a:cs typeface="Arial" panose="020B0604020202020204" pitchFamily="34" charset="0"/>
              </a:rPr>
              <a:t>Management &amp; Prevention </a:t>
            </a:r>
            <a:r>
              <a:rPr lang="en-US" sz="2400" b="1" dirty="0" smtClean="0">
                <a:solidFill>
                  <a:srgbClr val="000000"/>
                </a:solidFill>
                <a:ea typeface="Tahoma" pitchFamily="34" charset="0"/>
                <a:cs typeface="Arial" panose="020B0604020202020204" pitchFamily="34" charset="0"/>
              </a:rPr>
              <a:t>Programs</a:t>
            </a:r>
          </a:p>
          <a:p>
            <a:pPr marL="346075" lvl="1" indent="-346075">
              <a:spcBef>
                <a:spcPts val="1200"/>
              </a:spcBef>
              <a:spcAft>
                <a:spcPts val="600"/>
              </a:spcAft>
              <a:buClr>
                <a:srgbClr val="97233F"/>
              </a:buClr>
              <a:buFont typeface="Arial" pitchFamily="34" charset="0"/>
              <a:buChar char="■"/>
            </a:pPr>
            <a:r>
              <a:rPr lang="en-US" sz="2400" dirty="0" smtClean="0">
                <a:solidFill>
                  <a:srgbClr val="000000"/>
                </a:solidFill>
                <a:cs typeface="Arial" panose="020B0604020202020204" pitchFamily="34" charset="0"/>
              </a:rPr>
              <a:t>Prior evidence-based </a:t>
            </a:r>
            <a:r>
              <a:rPr lang="en-US" sz="2400" dirty="0">
                <a:solidFill>
                  <a:srgbClr val="000000"/>
                </a:solidFill>
                <a:cs typeface="Arial" panose="020B0604020202020204" pitchFamily="34" charset="0"/>
              </a:rPr>
              <a:t>g</a:t>
            </a:r>
            <a:r>
              <a:rPr lang="en-US" sz="2400" dirty="0" smtClean="0">
                <a:solidFill>
                  <a:srgbClr val="000000"/>
                </a:solidFill>
                <a:cs typeface="Arial" panose="020B0604020202020204" pitchFamily="34" charset="0"/>
              </a:rPr>
              <a:t>rants and Older Americans Act Title III-D funding has established program infrastructure in 38 states </a:t>
            </a:r>
          </a:p>
          <a:p>
            <a:pPr marL="346075" lvl="1" indent="-346075">
              <a:spcBef>
                <a:spcPts val="1200"/>
              </a:spcBef>
              <a:spcAft>
                <a:spcPts val="600"/>
              </a:spcAft>
              <a:buClr>
                <a:srgbClr val="97233F"/>
              </a:buClr>
              <a:buFont typeface="Arial" pitchFamily="34" charset="0"/>
              <a:buChar char="■"/>
            </a:pPr>
            <a:r>
              <a:rPr lang="en-US" sz="2400" dirty="0" smtClean="0">
                <a:solidFill>
                  <a:srgbClr val="000000"/>
                </a:solidFill>
                <a:cs typeface="Arial" panose="020B0604020202020204" pitchFamily="34" charset="0"/>
              </a:rPr>
              <a:t>2014-2016 PPHF Evidence-Based Falls Prevention grants to states and tribal organizations</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Start date ~ September 1, 2014</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Funding: About $4 million for 8-10 states and 5 tribes</a:t>
            </a:r>
            <a:endParaRPr lang="en-US" sz="2000" kern="0" dirty="0" smtClean="0">
              <a:solidFill>
                <a:srgbClr val="000000"/>
              </a:solidFill>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827948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Adults Aged 65+ Years 1900─2010 and Projection to 2050 "/>
          <p:cNvGraphicFramePr/>
          <p:nvPr>
            <p:extLst>
              <p:ext uri="{D42A27DB-BD31-4B8C-83A1-F6EECF244321}">
                <p14:modId xmlns:p14="http://schemas.microsoft.com/office/powerpoint/2010/main" val="1761123537"/>
              </p:ext>
            </p:extLst>
          </p:nvPr>
        </p:nvGraphicFramePr>
        <p:xfrm>
          <a:off x="419100" y="1654890"/>
          <a:ext cx="8343900" cy="48107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p:cNvSpPr>
            <a:spLocks noGrp="1"/>
          </p:cNvSpPr>
          <p:nvPr>
            <p:ph type="title"/>
          </p:nvPr>
        </p:nvSpPr>
        <p:spPr>
          <a:xfrm>
            <a:off x="457200" y="152400"/>
            <a:ext cx="8229600" cy="1143000"/>
          </a:xfrm>
        </p:spPr>
        <p:txBody>
          <a:bodyPr/>
          <a:lstStyle/>
          <a:p>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Adults Aged 65+ Years </a:t>
            </a:r>
            <a:b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1900</a:t>
            </a:r>
            <a:r>
              <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rPr>
              <a:t>─2010 </a:t>
            </a:r>
            <a:r>
              <a:rPr lang="en-US" sz="32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with Projections to 2050 </a:t>
            </a:r>
            <a:endParaRPr lang="en-US" sz="32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4"/>
          <p:cNvSpPr txBox="1">
            <a:spLocks/>
          </p:cNvSpPr>
          <p:nvPr/>
        </p:nvSpPr>
        <p:spPr>
          <a:xfrm>
            <a:off x="8763000" y="6465626"/>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5</a:t>
            </a:fld>
            <a:endParaRPr lang="en-US" sz="1200" dirty="0">
              <a:solidFill>
                <a:srgbClr val="898989"/>
              </a:solidFill>
            </a:endParaRPr>
          </a:p>
        </p:txBody>
      </p:sp>
      <p:sp>
        <p:nvSpPr>
          <p:cNvPr id="17" name="TextBox 1"/>
          <p:cNvSpPr txBox="1"/>
          <p:nvPr/>
        </p:nvSpPr>
        <p:spPr>
          <a:xfrm>
            <a:off x="26276" y="6230772"/>
            <a:ext cx="9144001" cy="3224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000" dirty="0" smtClean="0">
                <a:solidFill>
                  <a:srgbClr val="000000"/>
                </a:solidFill>
                <a:latin typeface="Tahoma" pitchFamily="34" charset="0"/>
                <a:cs typeface="Tahoma" pitchFamily="34" charset="0"/>
              </a:rPr>
              <a:t>NOTES: Projections are based on Census 2000. Number of people aged 65 and 85 years and over based on the residential population.  </a:t>
            </a:r>
            <a:endParaRPr lang="en-US" sz="1000" dirty="0">
              <a:solidFill>
                <a:srgbClr val="000000"/>
              </a:solidFill>
              <a:latin typeface="Tahoma" pitchFamily="34" charset="0"/>
              <a:cs typeface="Tahoma" pitchFamily="34" charset="0"/>
            </a:endParaRPr>
          </a:p>
        </p:txBody>
      </p:sp>
      <p:sp>
        <p:nvSpPr>
          <p:cNvPr id="2" name="TextBox 1"/>
          <p:cNvSpPr txBox="1"/>
          <p:nvPr/>
        </p:nvSpPr>
        <p:spPr>
          <a:xfrm>
            <a:off x="412016" y="1459468"/>
            <a:ext cx="981359" cy="338554"/>
          </a:xfrm>
          <a:prstGeom prst="rect">
            <a:avLst/>
          </a:prstGeom>
          <a:noFill/>
        </p:spPr>
        <p:txBody>
          <a:bodyPr wrap="none" rtlCol="0">
            <a:spAutoFit/>
          </a:body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Millions</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descr="This symbol identifies the age group for 65+ years." title="Blue Legend symbol"/>
          <p:cNvSpPr/>
          <p:nvPr/>
        </p:nvSpPr>
        <p:spPr>
          <a:xfrm>
            <a:off x="1938995" y="1852959"/>
            <a:ext cx="228600" cy="2402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descr="This symbol identifies the age group for 85+ years." title="Green Legend Symbol"/>
          <p:cNvSpPr/>
          <p:nvPr/>
        </p:nvSpPr>
        <p:spPr>
          <a:xfrm>
            <a:off x="4229033" y="1859424"/>
            <a:ext cx="228600" cy="240268"/>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26277" y="6457890"/>
            <a:ext cx="8736724" cy="400110"/>
          </a:xfrm>
          <a:prstGeom prst="rect">
            <a:avLst/>
          </a:prstGeom>
          <a:noFill/>
        </p:spPr>
        <p:txBody>
          <a:bodyPr wrap="square" rtlCol="0">
            <a:spAutoFit/>
          </a:bodyPr>
          <a:lstStyle/>
          <a:p>
            <a:pPr fontAlgn="auto">
              <a:spcBef>
                <a:spcPts val="0"/>
              </a:spcBef>
              <a:spcAft>
                <a:spcPts val="0"/>
              </a:spcAft>
            </a:pP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SOURCE: Federal Interagency Forum on Aging-Related Statistics. Older Americans 2012: Key Indicators of Well-Being. Federal Interagency Forum on Aging-Related Statistics. Washington, DC: US Government Printing Office. June 2012.; U.S. Census Bureau, U.S. Department of Commerce.</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373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solidFill>
                  <a:schemeClr val="accent1"/>
                </a:solidFill>
              </a:rPr>
              <a:t>Reduce unmet </a:t>
            </a:r>
            <a:r>
              <a:rPr lang="en-US" sz="2800" dirty="0">
                <a:solidFill>
                  <a:schemeClr val="accent1"/>
                </a:solidFill>
              </a:rPr>
              <a:t>need for long-term services and </a:t>
            </a:r>
            <a:r>
              <a:rPr lang="en-US" sz="2800" dirty="0" smtClean="0">
                <a:solidFill>
                  <a:schemeClr val="accent1"/>
                </a:solidFill>
              </a:rPr>
              <a:t>supports (OA-8)</a:t>
            </a:r>
            <a:endParaRPr lang="en-US" sz="2800" b="1" dirty="0">
              <a:solidFill>
                <a:schemeClr val="accent1"/>
              </a:solidFill>
              <a:ea typeface="Tahoma" pitchFamily="34" charset="0"/>
              <a:cs typeface="Arial" pitchFamily="34" charset="0"/>
            </a:endParaRPr>
          </a:p>
        </p:txBody>
      </p:sp>
      <p:sp>
        <p:nvSpPr>
          <p:cNvPr id="4" name="Content Placeholder 2"/>
          <p:cNvSpPr txBox="1">
            <a:spLocks/>
          </p:cNvSpPr>
          <p:nvPr/>
        </p:nvSpPr>
        <p:spPr bwMode="auto">
          <a:xfrm>
            <a:off x="1426535" y="15240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dirty="0" smtClean="0">
                <a:solidFill>
                  <a:srgbClr val="000000"/>
                </a:solidFill>
                <a:ea typeface="Tahoma" pitchFamily="34" charset="0"/>
                <a:cs typeface="Arial" panose="020B0604020202020204" pitchFamily="34" charset="0"/>
              </a:rPr>
              <a:t>ACL’s </a:t>
            </a:r>
            <a:r>
              <a:rPr lang="en-US" sz="2400" b="1" dirty="0">
                <a:solidFill>
                  <a:srgbClr val="000000"/>
                </a:solidFill>
                <a:ea typeface="Tahoma" pitchFamily="34" charset="0"/>
                <a:cs typeface="Arial" panose="020B0604020202020204" pitchFamily="34" charset="0"/>
              </a:rPr>
              <a:t>Supportive Services – </a:t>
            </a:r>
            <a:r>
              <a:rPr lang="en-US" sz="2400" b="1" dirty="0" smtClean="0">
                <a:solidFill>
                  <a:srgbClr val="000000"/>
                </a:solidFill>
                <a:ea typeface="Tahoma" pitchFamily="34" charset="0"/>
                <a:cs typeface="Arial" panose="020B0604020202020204" pitchFamily="34" charset="0"/>
              </a:rPr>
              <a:t>Older Americans Act (OAA) </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Supportive services</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Nutrition services</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Services protecting vulnerable older adults</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Services for tribes and tribal organizations</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About $1 billion serving 10 million older adults</a:t>
            </a:r>
          </a:p>
          <a:p>
            <a:pPr marL="800100" lvl="2" indent="-342900">
              <a:spcBef>
                <a:spcPts val="1200"/>
              </a:spcBef>
              <a:spcAft>
                <a:spcPts val="600"/>
              </a:spcAft>
              <a:buClr>
                <a:srgbClr val="97233F"/>
              </a:buClr>
              <a:buFont typeface="Wingdings" panose="05000000000000000000" pitchFamily="2" charset="2"/>
              <a:buChar char="§"/>
            </a:pPr>
            <a:r>
              <a:rPr lang="en-US" sz="2400" dirty="0" smtClean="0">
                <a:solidFill>
                  <a:srgbClr val="000000"/>
                </a:solidFill>
                <a:cs typeface="Arial" panose="020B0604020202020204" pitchFamily="34" charset="0"/>
              </a:rPr>
              <a:t>Serve 1 in 5 adults aged 60+</a:t>
            </a:r>
          </a:p>
        </p:txBody>
      </p:sp>
    </p:spTree>
    <p:extLst>
      <p:ext uri="{BB962C8B-B14F-4D97-AF65-F5344CB8AC3E}">
        <p14:creationId xmlns:p14="http://schemas.microsoft.com/office/powerpoint/2010/main" val="21350802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Reduce unmet need for caregiver support services (OA-9</a:t>
            </a:r>
            <a:r>
              <a:rPr lang="en-US" sz="2800" dirty="0" smtClean="0"/>
              <a:t>)</a:t>
            </a:r>
            <a:r>
              <a:rPr lang="en-US" sz="2800" dirty="0"/>
              <a:t> </a:t>
            </a:r>
          </a:p>
        </p:txBody>
      </p:sp>
      <p:sp>
        <p:nvSpPr>
          <p:cNvPr id="4" name="Content Placeholder 2"/>
          <p:cNvSpPr txBox="1">
            <a:spLocks/>
          </p:cNvSpPr>
          <p:nvPr/>
        </p:nvSpPr>
        <p:spPr bwMode="auto">
          <a:xfrm>
            <a:off x="1447800" y="15240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kern="0" dirty="0" smtClean="0">
                <a:solidFill>
                  <a:srgbClr val="000000"/>
                </a:solidFill>
                <a:ea typeface="ＭＳ Ｐゴシック" pitchFamily="-107" charset="-128"/>
                <a:cs typeface="Arial" panose="020B0604020202020204" pitchFamily="34" charset="0"/>
              </a:rPr>
              <a:t>National Family Caregiver Support Program (NFCSP)</a:t>
            </a:r>
          </a:p>
          <a:p>
            <a:pPr marL="803275" lvl="2" indent="-346075">
              <a:spcBef>
                <a:spcPts val="1200"/>
              </a:spcBef>
              <a:spcAft>
                <a:spcPts val="600"/>
              </a:spcAft>
              <a:buClr>
                <a:srgbClr val="97233F"/>
              </a:buClr>
              <a:buFont typeface="Wingdings" panose="05000000000000000000" pitchFamily="2" charset="2"/>
              <a:buChar char="§"/>
            </a:pPr>
            <a:r>
              <a:rPr lang="en-US" sz="2000" dirty="0">
                <a:solidFill>
                  <a:srgbClr val="000000"/>
                </a:solidFill>
                <a:cs typeface="Arial" panose="020B0604020202020204" pitchFamily="34" charset="0"/>
              </a:rPr>
              <a:t>2000 OAA reauthorization – 1</a:t>
            </a:r>
            <a:r>
              <a:rPr lang="en-US" sz="2000" baseline="30000" dirty="0">
                <a:solidFill>
                  <a:srgbClr val="000000"/>
                </a:solidFill>
                <a:cs typeface="Arial" panose="020B0604020202020204" pitchFamily="34" charset="0"/>
              </a:rPr>
              <a:t>st</a:t>
            </a:r>
            <a:r>
              <a:rPr lang="en-US" sz="2000" dirty="0">
                <a:solidFill>
                  <a:srgbClr val="000000"/>
                </a:solidFill>
                <a:cs typeface="Arial" panose="020B0604020202020204" pitchFamily="34" charset="0"/>
              </a:rPr>
              <a:t> Federal </a:t>
            </a:r>
            <a:r>
              <a:rPr lang="en-US" sz="2000" dirty="0" smtClean="0">
                <a:solidFill>
                  <a:srgbClr val="000000"/>
                </a:solidFill>
                <a:cs typeface="Arial" panose="020B0604020202020204" pitchFamily="34" charset="0"/>
              </a:rPr>
              <a:t>grant program </a:t>
            </a:r>
            <a:r>
              <a:rPr lang="en-US" sz="2000" dirty="0">
                <a:solidFill>
                  <a:srgbClr val="000000"/>
                </a:solidFill>
                <a:cs typeface="Arial" panose="020B0604020202020204" pitchFamily="34" charset="0"/>
              </a:rPr>
              <a:t>specifically for meeting the needs of </a:t>
            </a:r>
            <a:r>
              <a:rPr lang="en-US" sz="2000" dirty="0" smtClean="0">
                <a:solidFill>
                  <a:srgbClr val="000000"/>
                </a:solidFill>
                <a:cs typeface="Arial" panose="020B0604020202020204" pitchFamily="34" charset="0"/>
              </a:rPr>
              <a:t>unpaid </a:t>
            </a:r>
            <a:r>
              <a:rPr lang="en-US" sz="2000" dirty="0">
                <a:solidFill>
                  <a:srgbClr val="000000"/>
                </a:solidFill>
                <a:cs typeface="Arial" panose="020B0604020202020204" pitchFamily="34" charset="0"/>
              </a:rPr>
              <a:t>family </a:t>
            </a:r>
            <a:r>
              <a:rPr lang="en-US" sz="2000" dirty="0" smtClean="0">
                <a:solidFill>
                  <a:srgbClr val="000000"/>
                </a:solidFill>
                <a:cs typeface="Arial" panose="020B0604020202020204" pitchFamily="34" charset="0"/>
              </a:rPr>
              <a:t>caregivers</a:t>
            </a:r>
          </a:p>
          <a:p>
            <a:pPr marL="803275" lvl="2" indent="-346075">
              <a:spcBef>
                <a:spcPts val="1200"/>
              </a:spcBef>
              <a:spcAft>
                <a:spcPts val="600"/>
              </a:spcAft>
              <a:buClr>
                <a:srgbClr val="97233F"/>
              </a:buClr>
              <a:buFont typeface="Wingdings" panose="05000000000000000000" pitchFamily="2" charset="2"/>
              <a:buChar char="§"/>
            </a:pPr>
            <a:r>
              <a:rPr lang="en-US" sz="2000" dirty="0" smtClean="0">
                <a:solidFill>
                  <a:srgbClr val="000000"/>
                </a:solidFill>
                <a:cs typeface="Arial" panose="020B0604020202020204" pitchFamily="34" charset="0"/>
              </a:rPr>
              <a:t>Authorizes 5 categories of services: information;  assistance in accessing services; caregiver counseling</a:t>
            </a:r>
            <a:r>
              <a:rPr lang="en-US" sz="2000" dirty="0">
                <a:solidFill>
                  <a:srgbClr val="000000"/>
                </a:solidFill>
                <a:cs typeface="Arial" panose="020B0604020202020204" pitchFamily="34" charset="0"/>
              </a:rPr>
              <a:t>, </a:t>
            </a:r>
            <a:r>
              <a:rPr lang="en-US" sz="2000" dirty="0" smtClean="0">
                <a:solidFill>
                  <a:srgbClr val="000000"/>
                </a:solidFill>
                <a:cs typeface="Arial" panose="020B0604020202020204" pitchFamily="34" charset="0"/>
              </a:rPr>
              <a:t>support groups &amp; training; respite</a:t>
            </a:r>
            <a:r>
              <a:rPr lang="en-US" sz="2000" dirty="0">
                <a:solidFill>
                  <a:srgbClr val="000000"/>
                </a:solidFill>
                <a:cs typeface="Arial" panose="020B0604020202020204" pitchFamily="34" charset="0"/>
              </a:rPr>
              <a:t>; supplemental </a:t>
            </a:r>
            <a:r>
              <a:rPr lang="en-US" sz="2000" dirty="0" smtClean="0">
                <a:solidFill>
                  <a:srgbClr val="000000"/>
                </a:solidFill>
                <a:cs typeface="Arial" panose="020B0604020202020204" pitchFamily="34" charset="0"/>
              </a:rPr>
              <a:t>services</a:t>
            </a:r>
          </a:p>
          <a:p>
            <a:pPr marL="803275" lvl="2" indent="-346075">
              <a:spcBef>
                <a:spcPts val="1200"/>
              </a:spcBef>
              <a:spcAft>
                <a:spcPts val="600"/>
              </a:spcAft>
              <a:buClr>
                <a:srgbClr val="97233F"/>
              </a:buClr>
              <a:buFont typeface="Wingdings" panose="05000000000000000000" pitchFamily="2" charset="2"/>
              <a:buChar char="§"/>
            </a:pPr>
            <a:r>
              <a:rPr lang="en-US" sz="2000" dirty="0">
                <a:solidFill>
                  <a:srgbClr val="000000"/>
                </a:solidFill>
                <a:cs typeface="Arial" panose="020B0604020202020204" pitchFamily="34" charset="0"/>
              </a:rPr>
              <a:t>Outcomes:  2013 </a:t>
            </a:r>
            <a:r>
              <a:rPr lang="en-US" sz="2000" dirty="0" err="1">
                <a:solidFill>
                  <a:srgbClr val="000000"/>
                </a:solidFill>
                <a:cs typeface="Arial" panose="020B0604020202020204" pitchFamily="34" charset="0"/>
              </a:rPr>
              <a:t>AoA</a:t>
            </a:r>
            <a:r>
              <a:rPr lang="en-US" sz="2000" dirty="0">
                <a:solidFill>
                  <a:srgbClr val="000000"/>
                </a:solidFill>
                <a:cs typeface="Arial" panose="020B0604020202020204" pitchFamily="34" charset="0"/>
              </a:rPr>
              <a:t> National Survey data show:</a:t>
            </a:r>
          </a:p>
          <a:p>
            <a:pPr marL="1260475" lvl="3" indent="-346075">
              <a:spcBef>
                <a:spcPts val="1200"/>
              </a:spcBef>
              <a:spcAft>
                <a:spcPts val="600"/>
              </a:spcAft>
              <a:buClr>
                <a:srgbClr val="97233F"/>
              </a:buClr>
              <a:buFont typeface="Arial" panose="020B0604020202020204" pitchFamily="34" charset="0"/>
              <a:buChar char="•"/>
            </a:pPr>
            <a:r>
              <a:rPr lang="en-US" dirty="0">
                <a:solidFill>
                  <a:srgbClr val="000000"/>
                </a:solidFill>
                <a:cs typeface="Arial" panose="020B0604020202020204" pitchFamily="34" charset="0"/>
              </a:rPr>
              <a:t>78% of caregivers served say NFCSP enabled them to provide care longer</a:t>
            </a:r>
          </a:p>
          <a:p>
            <a:pPr marL="1260475" lvl="3" indent="-346075">
              <a:spcBef>
                <a:spcPts val="1200"/>
              </a:spcBef>
              <a:spcAft>
                <a:spcPts val="600"/>
              </a:spcAft>
              <a:buClr>
                <a:srgbClr val="97233F"/>
              </a:buClr>
              <a:buFont typeface="Arial" panose="020B0604020202020204" pitchFamily="34" charset="0"/>
              <a:buChar char="•"/>
            </a:pPr>
            <a:r>
              <a:rPr lang="en-US" dirty="0">
                <a:solidFill>
                  <a:srgbClr val="000000"/>
                </a:solidFill>
                <a:cs typeface="Arial" panose="020B0604020202020204" pitchFamily="34" charset="0"/>
              </a:rPr>
              <a:t>93% of caregivers served rated services as good to excellent</a:t>
            </a:r>
          </a:p>
          <a:p>
            <a:pPr marL="457200" lvl="2">
              <a:spcBef>
                <a:spcPts val="1200"/>
              </a:spcBef>
              <a:spcAft>
                <a:spcPts val="600"/>
              </a:spcAft>
              <a:buClr>
                <a:srgbClr val="97233F"/>
              </a:buClr>
            </a:pPr>
            <a:endParaRPr lang="en-US" sz="2000" dirty="0">
              <a:solidFill>
                <a:srgbClr val="000000"/>
              </a:solidFill>
              <a:cs typeface="Arial" panose="020B0604020202020204" pitchFamily="34" charset="0"/>
            </a:endParaRPr>
          </a:p>
          <a:p>
            <a:pPr marL="803275" lvl="2" indent="-346075">
              <a:spcBef>
                <a:spcPts val="1200"/>
              </a:spcBef>
              <a:spcAft>
                <a:spcPts val="600"/>
              </a:spcAft>
              <a:buClr>
                <a:srgbClr val="97233F"/>
              </a:buClr>
              <a:buFont typeface="Arial" pitchFamily="34" charset="0"/>
              <a:buChar char="■"/>
            </a:pPr>
            <a:endParaRPr lang="en-US" sz="2400" dirty="0">
              <a:solidFill>
                <a:srgbClr val="000000"/>
              </a:solidFill>
            </a:endParaRPr>
          </a:p>
          <a:p>
            <a:pPr marL="803275" lvl="2" indent="-346075">
              <a:spcBef>
                <a:spcPts val="1200"/>
              </a:spcBef>
              <a:spcAft>
                <a:spcPts val="600"/>
              </a:spcAft>
              <a:buClr>
                <a:srgbClr val="97233F"/>
              </a:buClr>
              <a:buFont typeface="Arial" pitchFamily="34" charset="0"/>
              <a:buChar char="■"/>
            </a:pPr>
            <a:endParaRPr lang="en-US" sz="2400" kern="0" dirty="0" smtClean="0">
              <a:solidFill>
                <a:srgbClr val="000000"/>
              </a:solidFill>
              <a:latin typeface="Calibri" pitchFamily="34" charset="0"/>
              <a:ea typeface="ＭＳ Ｐゴシック" pitchFamily="-107" charset="-128"/>
              <a:cs typeface="ＭＳ Ｐゴシック"/>
            </a:endParaRPr>
          </a:p>
          <a:p>
            <a:pPr marL="800100" lvl="1" indent="-342900">
              <a:buFont typeface="Arial" panose="020B0604020202020204" pitchFamily="34" charset="0"/>
              <a:buChar char="•"/>
            </a:pPr>
            <a:endParaRPr lang="en-US" sz="2400" u="sng" dirty="0">
              <a:solidFill>
                <a:srgbClr val="000000"/>
              </a:solidFill>
            </a:endParaRPr>
          </a:p>
          <a:p>
            <a:pPr marL="457200" lvl="2">
              <a:spcBef>
                <a:spcPts val="1200"/>
              </a:spcBef>
              <a:spcAft>
                <a:spcPts val="600"/>
              </a:spcAft>
              <a:buClr>
                <a:srgbClr val="97233F"/>
              </a:buClr>
            </a:pPr>
            <a:endParaRPr lang="en-US" sz="2400" kern="0" dirty="0" smtClean="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3651342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Reduce preventable hospitalizations in those with dementias (</a:t>
            </a:r>
            <a:r>
              <a:rPr lang="en-US" sz="2800" b="1" dirty="0"/>
              <a:t>DIA-2)</a:t>
            </a:r>
            <a:r>
              <a:rPr lang="en-US" sz="2800" dirty="0"/>
              <a:t> </a:t>
            </a:r>
          </a:p>
        </p:txBody>
      </p:sp>
      <p:sp>
        <p:nvSpPr>
          <p:cNvPr id="4" name="Content Placeholder 2"/>
          <p:cNvSpPr txBox="1">
            <a:spLocks/>
          </p:cNvSpPr>
          <p:nvPr/>
        </p:nvSpPr>
        <p:spPr bwMode="auto">
          <a:xfrm>
            <a:off x="1447800" y="15240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spcBef>
                <a:spcPts val="1200"/>
              </a:spcBef>
              <a:spcAft>
                <a:spcPts val="600"/>
              </a:spcAft>
              <a:buClr>
                <a:srgbClr val="97233F"/>
              </a:buClr>
            </a:pPr>
            <a:r>
              <a:rPr lang="en-US" sz="2400" b="1" kern="0" dirty="0" smtClean="0">
                <a:solidFill>
                  <a:srgbClr val="000000"/>
                </a:solidFill>
                <a:ea typeface="ＭＳ Ｐゴシック" pitchFamily="-107" charset="-128"/>
                <a:cs typeface="Arial" panose="020B0604020202020204" pitchFamily="34" charset="0"/>
              </a:rPr>
              <a:t>Alzheimer’s Disease Supportive Services Program (ADSSP)</a:t>
            </a:r>
          </a:p>
          <a:p>
            <a:pPr marL="346075" lvl="1" indent="-346075">
              <a:spcBef>
                <a:spcPts val="1200"/>
              </a:spcBef>
              <a:spcAft>
                <a:spcPts val="600"/>
              </a:spcAft>
              <a:buClr>
                <a:srgbClr val="97233F"/>
              </a:buClr>
              <a:buFont typeface="Wingdings" panose="05000000000000000000" pitchFamily="2" charset="2"/>
              <a:buChar char="§"/>
            </a:pPr>
            <a:r>
              <a:rPr lang="en-US" sz="2000" dirty="0" smtClean="0">
                <a:solidFill>
                  <a:srgbClr val="000000"/>
                </a:solidFill>
                <a:cs typeface="Arial" panose="020B0604020202020204" pitchFamily="34" charset="0"/>
              </a:rPr>
              <a:t>Began in 1992 as the first Federal demonstration program to target services to people with the disease </a:t>
            </a:r>
          </a:p>
          <a:p>
            <a:pPr marL="346075" lvl="1" indent="-346075">
              <a:spcBef>
                <a:spcPts val="1200"/>
              </a:spcBef>
              <a:spcAft>
                <a:spcPts val="600"/>
              </a:spcAft>
              <a:buClr>
                <a:srgbClr val="97233F"/>
              </a:buClr>
              <a:buFont typeface="Wingdings" panose="05000000000000000000" pitchFamily="2" charset="2"/>
              <a:buChar char="§"/>
            </a:pPr>
            <a:r>
              <a:rPr lang="en-US" sz="2000" dirty="0" smtClean="0">
                <a:solidFill>
                  <a:srgbClr val="000000"/>
                </a:solidFill>
                <a:cs typeface="Arial" panose="020B0604020202020204" pitchFamily="34" charset="0"/>
              </a:rPr>
              <a:t>In 2008, the program shifted to funding services that are evidence-based. </a:t>
            </a:r>
          </a:p>
          <a:p>
            <a:pPr marL="346075" lvl="1" indent="-346075">
              <a:spcBef>
                <a:spcPts val="1200"/>
              </a:spcBef>
              <a:spcAft>
                <a:spcPts val="600"/>
              </a:spcAft>
              <a:buClr>
                <a:srgbClr val="97233F"/>
              </a:buClr>
              <a:buFont typeface="Wingdings" panose="05000000000000000000" pitchFamily="2" charset="2"/>
              <a:buChar char="§"/>
            </a:pPr>
            <a:r>
              <a:rPr lang="en-US" sz="2000" dirty="0" smtClean="0">
                <a:solidFill>
                  <a:srgbClr val="000000"/>
                </a:solidFill>
                <a:cs typeface="Arial" panose="020B0604020202020204" pitchFamily="34" charset="0"/>
              </a:rPr>
              <a:t>Translated interventions have:</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Decreased caregiver depression &amp; burden</a:t>
            </a:r>
          </a:p>
          <a:p>
            <a:pPr marL="803275" lvl="2" indent="-346075">
              <a:spcBef>
                <a:spcPts val="1200"/>
              </a:spcBef>
              <a:spcAft>
                <a:spcPts val="600"/>
              </a:spcAft>
              <a:buClr>
                <a:srgbClr val="97233F"/>
              </a:buClr>
              <a:buFont typeface="Arial" panose="020B0604020202020204" pitchFamily="34" charset="0"/>
              <a:buChar char="•"/>
            </a:pPr>
            <a:r>
              <a:rPr lang="en-US" sz="2000" dirty="0" smtClean="0">
                <a:solidFill>
                  <a:srgbClr val="000000"/>
                </a:solidFill>
                <a:cs typeface="Arial" panose="020B0604020202020204" pitchFamily="34" charset="0"/>
              </a:rPr>
              <a:t>Increased caregiver knowledge, confidence &amp; coping</a:t>
            </a:r>
          </a:p>
          <a:p>
            <a:pPr marL="342900" lvl="1" indent="-342900">
              <a:spcBef>
                <a:spcPts val="1200"/>
              </a:spcBef>
              <a:spcAft>
                <a:spcPts val="600"/>
              </a:spcAft>
              <a:buClr>
                <a:srgbClr val="97233F"/>
              </a:buClr>
              <a:buFont typeface="Wingdings" panose="05000000000000000000" pitchFamily="2" charset="2"/>
              <a:buChar char="§"/>
            </a:pPr>
            <a:r>
              <a:rPr lang="en-US" sz="2000" dirty="0">
                <a:solidFill>
                  <a:srgbClr val="000000"/>
                </a:solidFill>
                <a:cs typeface="Arial" panose="020B0604020202020204" pitchFamily="34" charset="0"/>
              </a:rPr>
              <a:t>N</a:t>
            </a:r>
            <a:r>
              <a:rPr lang="en-US" sz="2000" dirty="0" smtClean="0">
                <a:solidFill>
                  <a:srgbClr val="000000"/>
                </a:solidFill>
                <a:cs typeface="Arial" panose="020B0604020202020204" pitchFamily="34" charset="0"/>
              </a:rPr>
              <a:t>ew Alzheimer’s program with funding from PPHF - $10.5 million </a:t>
            </a:r>
            <a:endParaRPr lang="en-US" sz="2000" dirty="0">
              <a:solidFill>
                <a:srgbClr val="000000"/>
              </a:solidFill>
              <a:cs typeface="Arial" panose="020B0604020202020204" pitchFamily="34" charset="0"/>
            </a:endParaRPr>
          </a:p>
          <a:p>
            <a:pPr marL="803275" lvl="2" indent="-346075">
              <a:spcBef>
                <a:spcPts val="1200"/>
              </a:spcBef>
              <a:spcAft>
                <a:spcPts val="600"/>
              </a:spcAft>
              <a:buClr>
                <a:srgbClr val="97233F"/>
              </a:buClr>
              <a:buFont typeface="Arial" pitchFamily="34" charset="0"/>
              <a:buChar char="■"/>
            </a:pPr>
            <a:endParaRPr lang="en-US" sz="2400" dirty="0">
              <a:solidFill>
                <a:srgbClr val="000000"/>
              </a:solidFill>
            </a:endParaRPr>
          </a:p>
          <a:p>
            <a:pPr marL="803275" lvl="2" indent="-346075">
              <a:spcBef>
                <a:spcPts val="1200"/>
              </a:spcBef>
              <a:spcAft>
                <a:spcPts val="600"/>
              </a:spcAft>
              <a:buClr>
                <a:srgbClr val="97233F"/>
              </a:buClr>
              <a:buFont typeface="Arial" pitchFamily="34" charset="0"/>
              <a:buChar char="■"/>
            </a:pPr>
            <a:endParaRPr lang="en-US" sz="2400" kern="0" dirty="0" smtClean="0">
              <a:solidFill>
                <a:srgbClr val="000000"/>
              </a:solidFill>
              <a:latin typeface="Calibri" pitchFamily="34" charset="0"/>
              <a:ea typeface="ＭＳ Ｐゴシック" pitchFamily="-107" charset="-128"/>
              <a:cs typeface="ＭＳ Ｐゴシック"/>
            </a:endParaRPr>
          </a:p>
          <a:p>
            <a:pPr marL="800100" lvl="1" indent="-342900">
              <a:buFont typeface="Arial" panose="020B0604020202020204" pitchFamily="34" charset="0"/>
              <a:buChar char="•"/>
            </a:pPr>
            <a:endParaRPr lang="en-US" sz="2400" u="sng" dirty="0">
              <a:solidFill>
                <a:srgbClr val="000000"/>
              </a:solidFill>
            </a:endParaRPr>
          </a:p>
          <a:p>
            <a:pPr marL="457200" lvl="2">
              <a:spcBef>
                <a:spcPts val="1200"/>
              </a:spcBef>
              <a:spcAft>
                <a:spcPts val="600"/>
              </a:spcAft>
              <a:buClr>
                <a:srgbClr val="97233F"/>
              </a:buClr>
            </a:pPr>
            <a:endParaRPr lang="en-US" sz="2400" kern="0" dirty="0" smtClean="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27957659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ea typeface="Tahoma" pitchFamily="34" charset="0"/>
                <a:cs typeface="Arial" pitchFamily="34" charset="0"/>
              </a:rPr>
              <a:t>Administration for Community Living:</a:t>
            </a:r>
            <a:br>
              <a:rPr lang="en-US" sz="2800" b="1" dirty="0" smtClean="0">
                <a:ea typeface="Tahoma" pitchFamily="34" charset="0"/>
                <a:cs typeface="Arial" pitchFamily="34" charset="0"/>
              </a:rPr>
            </a:br>
            <a:r>
              <a:rPr lang="en-US" sz="2800" b="1" dirty="0" smtClean="0">
                <a:ea typeface="Tahoma" pitchFamily="34" charset="0"/>
                <a:cs typeface="Arial" pitchFamily="34" charset="0"/>
              </a:rPr>
              <a:t>Program Takeaways</a:t>
            </a:r>
            <a:endParaRPr lang="en-US" sz="2800" b="1" dirty="0">
              <a:ea typeface="Tahoma" pitchFamily="34" charset="0"/>
              <a:cs typeface="Arial" pitchFamily="34" charset="0"/>
            </a:endParaRPr>
          </a:p>
        </p:txBody>
      </p:sp>
      <p:sp>
        <p:nvSpPr>
          <p:cNvPr id="4" name="Content Placeholder 2"/>
          <p:cNvSpPr txBox="1">
            <a:spLocks/>
          </p:cNvSpPr>
          <p:nvPr/>
        </p:nvSpPr>
        <p:spPr bwMode="auto">
          <a:xfrm>
            <a:off x="1447800" y="15240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a:spcBef>
                <a:spcPts val="1200"/>
              </a:spcBef>
              <a:spcAft>
                <a:spcPts val="600"/>
              </a:spcAft>
              <a:buClr>
                <a:srgbClr val="97233F"/>
              </a:buClr>
              <a:buFont typeface="Arial" pitchFamily="34" charset="0"/>
              <a:buChar char="■"/>
            </a:pPr>
            <a:r>
              <a:rPr lang="en-US" sz="2000" dirty="0" smtClean="0">
                <a:solidFill>
                  <a:srgbClr val="000000"/>
                </a:solidFill>
                <a:cs typeface="Arial" panose="020B0604020202020204" pitchFamily="34" charset="0"/>
              </a:rPr>
              <a:t>ACL/</a:t>
            </a:r>
            <a:r>
              <a:rPr lang="en-US" sz="2000" dirty="0" err="1" smtClean="0">
                <a:solidFill>
                  <a:srgbClr val="000000"/>
                </a:solidFill>
                <a:cs typeface="Arial" panose="020B0604020202020204" pitchFamily="34" charset="0"/>
              </a:rPr>
              <a:t>AoA’s</a:t>
            </a:r>
            <a:r>
              <a:rPr lang="en-US" sz="2000" dirty="0" smtClean="0">
                <a:solidFill>
                  <a:srgbClr val="000000"/>
                </a:solidFill>
                <a:cs typeface="Arial" panose="020B0604020202020204" pitchFamily="34" charset="0"/>
              </a:rPr>
              <a:t> programs relate to many OA and DIA objectives and offer older adults direct benefits from </a:t>
            </a:r>
            <a:r>
              <a:rPr lang="en-US" sz="2000" dirty="0">
                <a:solidFill>
                  <a:srgbClr val="000000"/>
                </a:solidFill>
                <a:cs typeface="Arial" panose="020B0604020202020204" pitchFamily="34" charset="0"/>
              </a:rPr>
              <a:t>evidence-based </a:t>
            </a:r>
            <a:r>
              <a:rPr lang="en-US" sz="2000" dirty="0" smtClean="0">
                <a:solidFill>
                  <a:srgbClr val="000000"/>
                </a:solidFill>
                <a:cs typeface="Arial" panose="020B0604020202020204" pitchFamily="34" charset="0"/>
              </a:rPr>
              <a:t>programs. For more information on the programs:</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Chronic disease self management education: http</a:t>
            </a:r>
            <a:r>
              <a:rPr lang="en-US" sz="2000" kern="0" dirty="0">
                <a:solidFill>
                  <a:srgbClr val="000000"/>
                </a:solidFill>
                <a:ea typeface="ＭＳ Ｐゴシック" pitchFamily="-107" charset="-128"/>
                <a:cs typeface="Arial" panose="020B0604020202020204" pitchFamily="34" charset="0"/>
              </a:rPr>
              <a:t>://www.aoa.gov/AoARoot/AoA_Programs/HPW/ARRA/PPHF.aspx</a:t>
            </a:r>
            <a:endParaRPr lang="en-US" sz="2000" kern="0" dirty="0" smtClean="0">
              <a:solidFill>
                <a:srgbClr val="000000"/>
              </a:solidFill>
              <a:ea typeface="ＭＳ Ｐゴシック" pitchFamily="-107" charset="-128"/>
              <a:cs typeface="Arial" panose="020B0604020202020204" pitchFamily="34" charset="0"/>
            </a:endParaRP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Diabetes self management benefits: http</a:t>
            </a:r>
            <a:r>
              <a:rPr lang="en-US" sz="2000" kern="0" dirty="0">
                <a:solidFill>
                  <a:srgbClr val="000000"/>
                </a:solidFill>
                <a:ea typeface="ＭＳ Ｐゴシック" pitchFamily="-107" charset="-128"/>
                <a:cs typeface="Arial" panose="020B0604020202020204" pitchFamily="34" charset="0"/>
              </a:rPr>
              <a:t>://www.ncoa.org/dsmt</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National Family Caregiver </a:t>
            </a:r>
            <a:r>
              <a:rPr lang="en-US" sz="2000" kern="0" dirty="0">
                <a:solidFill>
                  <a:srgbClr val="000000"/>
                </a:solidFill>
                <a:ea typeface="ＭＳ Ｐゴシック" pitchFamily="-107" charset="-128"/>
                <a:cs typeface="Arial" panose="020B0604020202020204" pitchFamily="34" charset="0"/>
              </a:rPr>
              <a:t>Support Program: http://</a:t>
            </a:r>
            <a:r>
              <a:rPr lang="en-US" sz="2000" kern="0" dirty="0" smtClean="0">
                <a:solidFill>
                  <a:srgbClr val="000000"/>
                </a:solidFill>
                <a:ea typeface="ＭＳ Ｐゴシック" pitchFamily="-107" charset="-128"/>
                <a:cs typeface="Arial" panose="020B0604020202020204" pitchFamily="34" charset="0"/>
              </a:rPr>
              <a:t>www.aoa.gov/aoa_programs/hcltc/caregiver/index.aspx </a:t>
            </a:r>
          </a:p>
          <a:p>
            <a:pPr marL="803275" lvl="2" indent="-346075">
              <a:spcBef>
                <a:spcPts val="1200"/>
              </a:spcBef>
              <a:spcAft>
                <a:spcPts val="600"/>
              </a:spcAft>
              <a:buClr>
                <a:srgbClr val="97233F"/>
              </a:buClr>
              <a:buFont typeface="Arial" panose="020B0604020202020204" pitchFamily="34" charset="0"/>
              <a:buChar char="•"/>
            </a:pPr>
            <a:r>
              <a:rPr lang="en-US" sz="2000" kern="0" dirty="0" smtClean="0">
                <a:solidFill>
                  <a:srgbClr val="000000"/>
                </a:solidFill>
                <a:ea typeface="ＭＳ Ｐゴシック" pitchFamily="-107" charset="-128"/>
                <a:cs typeface="Arial" panose="020B0604020202020204" pitchFamily="34" charset="0"/>
              </a:rPr>
              <a:t>Alzheimer’s Disease Supportive Services program: </a:t>
            </a:r>
            <a:r>
              <a:rPr lang="en-US" sz="2000" u="sng" dirty="0" smtClean="0">
                <a:solidFill>
                  <a:srgbClr val="000000"/>
                </a:solidFill>
                <a:cs typeface="Arial" panose="020B0604020202020204" pitchFamily="34" charset="0"/>
              </a:rPr>
              <a:t>http</a:t>
            </a:r>
            <a:r>
              <a:rPr lang="en-US" sz="2000" u="sng" dirty="0">
                <a:solidFill>
                  <a:srgbClr val="000000"/>
                </a:solidFill>
                <a:cs typeface="Arial" panose="020B0604020202020204" pitchFamily="34" charset="0"/>
              </a:rPr>
              <a:t>://www.aoa.gov/AoARoot/AoA_Programs/HPW/Alz_Grants/index.aspx</a:t>
            </a:r>
            <a:endParaRPr lang="en-US" sz="2000" kern="0" dirty="0">
              <a:solidFill>
                <a:srgbClr val="000000"/>
              </a:solidFill>
              <a:ea typeface="ＭＳ Ｐゴシック" pitchFamily="-107" charset="-128"/>
              <a:cs typeface="Arial" panose="020B0604020202020204" pitchFamily="34" charset="0"/>
            </a:endParaRPr>
          </a:p>
          <a:p>
            <a:pPr marL="803275" lvl="2" indent="-346075">
              <a:spcBef>
                <a:spcPts val="1200"/>
              </a:spcBef>
              <a:spcAft>
                <a:spcPts val="600"/>
              </a:spcAft>
              <a:buClr>
                <a:srgbClr val="97233F"/>
              </a:buClr>
              <a:buFont typeface="Arial" pitchFamily="34" charset="0"/>
              <a:buChar char="■"/>
            </a:pPr>
            <a:endParaRPr lang="en-US" sz="2400" kern="0" dirty="0">
              <a:solidFill>
                <a:srgbClr val="000000"/>
              </a:solidFill>
              <a:latin typeface="Calibri" pitchFamily="34" charset="0"/>
              <a:ea typeface="ＭＳ Ｐゴシック" pitchFamily="-107" charset="-128"/>
              <a:cs typeface="ＭＳ Ｐゴシック"/>
            </a:endParaRPr>
          </a:p>
          <a:p>
            <a:pPr marL="803275" lvl="2" indent="-346075">
              <a:spcBef>
                <a:spcPts val="1200"/>
              </a:spcBef>
              <a:spcAft>
                <a:spcPts val="600"/>
              </a:spcAft>
              <a:buClr>
                <a:srgbClr val="97233F"/>
              </a:buClr>
              <a:buFont typeface="Arial" pitchFamily="34" charset="0"/>
              <a:buChar char="■"/>
            </a:pPr>
            <a:endParaRPr lang="en-US" sz="2400" kern="0" dirty="0" smtClean="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13081362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s: Department of Health &amp; Human Services, USA, and the Office of Disease Prevention and Health Promotion."/>
          <p:cNvPicPr>
            <a:picLocks noChangeAspect="1"/>
          </p:cNvPicPr>
          <p:nvPr/>
        </p:nvPicPr>
        <p:blipFill rotWithShape="1">
          <a:blip r:embed="rId3"/>
          <a:srcRect l="81675" t="82223"/>
          <a:stretch/>
        </p:blipFill>
        <p:spPr>
          <a:xfrm>
            <a:off x="7391400" y="5964801"/>
            <a:ext cx="1631065" cy="819356"/>
          </a:xfrm>
          <a:prstGeom prst="rect">
            <a:avLst/>
          </a:prstGeom>
        </p:spPr>
      </p:pic>
      <p:pic>
        <p:nvPicPr>
          <p:cNvPr id="1027" name="Picture 3" descr="logo, Centers for Disease Control and Prevention (C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6257835"/>
            <a:ext cx="727964" cy="46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Logo: Healthy People 2020."/>
          <p:cNvPicPr>
            <a:picLocks noChangeAspect="1"/>
          </p:cNvPicPr>
          <p:nvPr/>
        </p:nvPicPr>
        <p:blipFill rotWithShape="1">
          <a:blip r:embed="rId3"/>
          <a:srcRect t="87182" r="88524" b="-409"/>
          <a:stretch/>
        </p:blipFill>
        <p:spPr>
          <a:xfrm>
            <a:off x="121535" y="6184232"/>
            <a:ext cx="1021466" cy="609600"/>
          </a:xfrm>
          <a:prstGeom prst="rect">
            <a:avLst/>
          </a:prstGeom>
        </p:spPr>
      </p:pic>
      <p:pic>
        <p:nvPicPr>
          <p:cNvPr id="5" name="Picture 21" descr="Map of United States and logos for the Centers for Disease Control and Prevention, the U.S. Department of Health and Human Services, the Office of Disease Prevention and Health Promotion, and Healthy People 2020."/>
          <p:cNvPicPr>
            <a:picLocks noChangeAspect="1" noChangeArrowheads="1"/>
          </p:cNvPicPr>
          <p:nvPr/>
        </p:nvPicPr>
        <p:blipFill>
          <a:blip r:embed="rId5" cstate="print"/>
          <a:srcRect/>
          <a:stretch>
            <a:fillRect/>
          </a:stretch>
        </p:blipFill>
        <p:spPr bwMode="auto">
          <a:xfrm>
            <a:off x="1535113" y="2160588"/>
            <a:ext cx="6069012" cy="3859212"/>
          </a:xfrm>
          <a:prstGeom prst="rect">
            <a:avLst/>
          </a:prstGeom>
          <a:noFill/>
          <a:ln w="9525">
            <a:noFill/>
            <a:miter lim="800000"/>
            <a:headEnd/>
            <a:tailEnd/>
          </a:ln>
        </p:spPr>
      </p:pic>
      <p:sp>
        <p:nvSpPr>
          <p:cNvPr id="4" name="Title 3"/>
          <p:cNvSpPr>
            <a:spLocks noGrp="1"/>
          </p:cNvSpPr>
          <p:nvPr>
            <p:ph type="title"/>
          </p:nvPr>
        </p:nvSpPr>
        <p:spPr>
          <a:xfrm>
            <a:off x="0" y="152400"/>
            <a:ext cx="9144000" cy="1770153"/>
          </a:xfrm>
        </p:spPr>
        <p:txBody>
          <a:bodyPr>
            <a:normAutofit fontScale="90000"/>
          </a:bodyPr>
          <a:lstStyle/>
          <a:p>
            <a:pPr lvl="0" algn="ctr">
              <a:defRPr/>
            </a:pPr>
            <a:r>
              <a:rPr lang="en-US" sz="3100" dirty="0" smtClean="0">
                <a:latin typeface="Arial Black" panose="020B0A04020102020204" pitchFamily="34" charset="0"/>
              </a:rPr>
              <a:t>Wayne H. Giles, MD MS</a:t>
            </a:r>
            <a:r>
              <a:rPr lang="en-US" sz="1000" dirty="0" smtClean="0">
                <a:latin typeface="Arial Black" panose="020B0A04020102020204" pitchFamily="34" charset="0"/>
              </a:rPr>
              <a:t/>
            </a:r>
            <a:br>
              <a:rPr lang="en-US" sz="1000" dirty="0" smtClean="0">
                <a:latin typeface="Arial Black" panose="020B0A04020102020204" pitchFamily="34" charset="0"/>
              </a:rPr>
            </a:br>
            <a:r>
              <a:rPr lang="en-US" sz="800" dirty="0" smtClean="0">
                <a:latin typeface="Arial Black" panose="020B0A04020102020204" pitchFamily="34" charset="0"/>
              </a:rPr>
              <a:t/>
            </a:r>
            <a:br>
              <a:rPr lang="en-US" sz="800" dirty="0" smtClean="0">
                <a:latin typeface="Arial Black" panose="020B0A04020102020204" pitchFamily="34" charset="0"/>
              </a:rPr>
            </a:br>
            <a:r>
              <a:rPr lang="en-US" sz="2200" dirty="0" smtClean="0">
                <a:latin typeface="Arial Black" panose="020B0A04020102020204" pitchFamily="34" charset="0"/>
              </a:rPr>
              <a:t>Director, Division of Population Health</a:t>
            </a:r>
            <a:br>
              <a:rPr lang="en-US" sz="2200" dirty="0" smtClean="0">
                <a:latin typeface="Arial Black" panose="020B0A04020102020204" pitchFamily="34" charset="0"/>
              </a:rPr>
            </a:br>
            <a:r>
              <a:rPr lang="en-US" sz="2200" dirty="0" smtClean="0">
                <a:latin typeface="Arial Black" panose="020B0A04020102020204" pitchFamily="34" charset="0"/>
              </a:rPr>
              <a:t>National Center for Chronic Disease Prevention</a:t>
            </a:r>
            <a:br>
              <a:rPr lang="en-US" sz="2200" dirty="0" smtClean="0">
                <a:latin typeface="Arial Black" panose="020B0A04020102020204" pitchFamily="34" charset="0"/>
              </a:rPr>
            </a:br>
            <a:r>
              <a:rPr lang="en-US" sz="2200" dirty="0" smtClean="0">
                <a:latin typeface="Arial Black" panose="020B0A04020102020204" pitchFamily="34" charset="0"/>
              </a:rPr>
              <a:t>and Health Promotion</a:t>
            </a:r>
            <a:br>
              <a:rPr lang="en-US" sz="2200" dirty="0" smtClean="0">
                <a:latin typeface="Arial Black" panose="020B0A04020102020204" pitchFamily="34" charset="0"/>
              </a:rPr>
            </a:br>
            <a:r>
              <a:rPr lang="en-US" sz="2200" dirty="0" smtClean="0">
                <a:latin typeface="Arial Black" panose="020B0A04020102020204" pitchFamily="34" charset="0"/>
              </a:rPr>
              <a:t>Centers for Disease Control and Prevention</a:t>
            </a:r>
            <a:endParaRPr lang="en-US" sz="2200" dirty="0"/>
          </a:p>
        </p:txBody>
      </p:sp>
    </p:spTree>
    <p:extLst>
      <p:ext uri="{BB962C8B-B14F-4D97-AF65-F5344CB8AC3E}">
        <p14:creationId xmlns:p14="http://schemas.microsoft.com/office/powerpoint/2010/main" val="29775155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C has three strategic directions: health security, the leading causes of death, and public health-health care collaboration. Health security focuses on improving health security at home and around the world. CDC works to reduce unnecessary illness, disability, and death associated with the leading causes of death, and seeks to more closely link the efforts of public health and our health care syste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7315200" cy="510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000" dirty="0" smtClean="0"/>
              <a:t>CDC Strategic Directions</a:t>
            </a:r>
            <a:endParaRPr lang="en-US" sz="4000" dirty="0"/>
          </a:p>
        </p:txBody>
      </p:sp>
    </p:spTree>
    <p:extLst>
      <p:ext uri="{BB962C8B-B14F-4D97-AF65-F5344CB8AC3E}">
        <p14:creationId xmlns:p14="http://schemas.microsoft.com/office/powerpoint/2010/main" val="383170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ont cover of the document, The Healthy Brain Initiative: The Public Health Road Map for State and National Partnerships, 2013-20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32" t="10532" r="24018" b="4463"/>
          <a:stretch/>
        </p:blipFill>
        <p:spPr bwMode="auto">
          <a:xfrm>
            <a:off x="6651441" y="4267200"/>
            <a:ext cx="2331701" cy="226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0" y="1447800"/>
            <a:ext cx="7620000" cy="5410200"/>
          </a:xfrm>
        </p:spPr>
        <p:txBody>
          <a:bodyPr/>
          <a:lstStyle/>
          <a:p>
            <a:pPr marL="0" indent="0">
              <a:spcBef>
                <a:spcPts val="0"/>
              </a:spcBef>
              <a:buNone/>
            </a:pPr>
            <a:endParaRPr lang="en-US" sz="800" dirty="0" smtClean="0"/>
          </a:p>
          <a:p>
            <a:pPr marL="0" indent="0">
              <a:spcBef>
                <a:spcPts val="0"/>
              </a:spcBef>
              <a:buNone/>
            </a:pPr>
            <a:r>
              <a:rPr lang="en-US" sz="3200" b="1" dirty="0" smtClean="0">
                <a:solidFill>
                  <a:schemeClr val="accent6">
                    <a:lumMod val="75000"/>
                  </a:schemeClr>
                </a:solidFill>
              </a:rPr>
              <a:t>CDC Healthy Aging Program </a:t>
            </a:r>
            <a:r>
              <a:rPr lang="en-US" sz="2800" dirty="0" smtClean="0"/>
              <a:t> </a:t>
            </a:r>
          </a:p>
          <a:p>
            <a:pPr marL="0" indent="0">
              <a:spcBef>
                <a:spcPts val="0"/>
              </a:spcBef>
              <a:buNone/>
            </a:pPr>
            <a:endParaRPr lang="en-US" sz="800" dirty="0" smtClean="0"/>
          </a:p>
          <a:p>
            <a:pPr>
              <a:spcBef>
                <a:spcPts val="0"/>
              </a:spcBef>
            </a:pPr>
            <a:r>
              <a:rPr lang="en-US" sz="2800" dirty="0" smtClean="0"/>
              <a:t>Focal point for older adult health at CDC</a:t>
            </a:r>
          </a:p>
          <a:p>
            <a:pPr>
              <a:spcBef>
                <a:spcPts val="0"/>
              </a:spcBef>
              <a:spcAft>
                <a:spcPts val="2400"/>
              </a:spcAft>
            </a:pPr>
            <a:r>
              <a:rPr lang="en-US" sz="2800" dirty="0" smtClean="0"/>
              <a:t>CDC Healthy Brain Initiative (HBI)</a:t>
            </a:r>
            <a:endParaRPr lang="en-US" b="1" dirty="0">
              <a:solidFill>
                <a:schemeClr val="accent6">
                  <a:lumMod val="75000"/>
                </a:schemeClr>
              </a:solidFill>
            </a:endParaRPr>
          </a:p>
          <a:p>
            <a:pPr marL="0" indent="0">
              <a:spcBef>
                <a:spcPts val="0"/>
              </a:spcBef>
              <a:spcAft>
                <a:spcPts val="1200"/>
              </a:spcAft>
              <a:buNone/>
            </a:pPr>
            <a:r>
              <a:rPr lang="en-US" sz="2800" b="1" dirty="0" smtClean="0">
                <a:solidFill>
                  <a:schemeClr val="accent6">
                    <a:lumMod val="75000"/>
                  </a:schemeClr>
                </a:solidFill>
              </a:rPr>
              <a:t>HBI Road Map for States and Communities</a:t>
            </a:r>
          </a:p>
          <a:p>
            <a:pPr>
              <a:spcBef>
                <a:spcPts val="0"/>
              </a:spcBef>
            </a:pPr>
            <a:r>
              <a:rPr lang="en-US" dirty="0" smtClean="0"/>
              <a:t>Actions recommended in 4 domains</a:t>
            </a:r>
          </a:p>
          <a:p>
            <a:pPr lvl="1" defTabSz="344488">
              <a:spcBef>
                <a:spcPts val="0"/>
              </a:spcBef>
              <a:tabLst>
                <a:tab pos="514350" algn="l"/>
              </a:tabLst>
            </a:pPr>
            <a:r>
              <a:rPr lang="en-US" sz="2000" dirty="0" smtClean="0"/>
              <a:t>Monitor and evaluate</a:t>
            </a:r>
          </a:p>
          <a:p>
            <a:pPr lvl="1" defTabSz="344488">
              <a:spcBef>
                <a:spcPts val="0"/>
              </a:spcBef>
              <a:tabLst>
                <a:tab pos="514350" algn="l"/>
              </a:tabLst>
            </a:pPr>
            <a:r>
              <a:rPr lang="en-US" sz="2000" dirty="0" smtClean="0"/>
              <a:t>Educate and empower the nation</a:t>
            </a:r>
          </a:p>
          <a:p>
            <a:pPr lvl="1" defTabSz="344488">
              <a:spcBef>
                <a:spcPts val="0"/>
              </a:spcBef>
              <a:tabLst>
                <a:tab pos="514350" algn="l"/>
              </a:tabLst>
            </a:pPr>
            <a:r>
              <a:rPr lang="en-US" sz="2000" dirty="0" smtClean="0"/>
              <a:t>Develop policy/mobilize partnerships</a:t>
            </a:r>
          </a:p>
          <a:p>
            <a:pPr lvl="1" defTabSz="344488">
              <a:spcBef>
                <a:spcPts val="0"/>
              </a:spcBef>
              <a:spcAft>
                <a:spcPts val="1200"/>
              </a:spcAft>
              <a:tabLst>
                <a:tab pos="514350" algn="l"/>
              </a:tabLst>
            </a:pPr>
            <a:r>
              <a:rPr lang="en-US" sz="2000" dirty="0" smtClean="0"/>
              <a:t>Assure a competent workforce</a:t>
            </a:r>
            <a:endParaRPr lang="en-US" sz="1000" dirty="0"/>
          </a:p>
          <a:p>
            <a:pPr>
              <a:spcBef>
                <a:spcPts val="0"/>
              </a:spcBef>
            </a:pPr>
            <a:r>
              <a:rPr lang="en-US" dirty="0" smtClean="0"/>
              <a:t>Used by states as a model for their </a:t>
            </a:r>
            <a:br>
              <a:rPr lang="en-US" dirty="0" smtClean="0"/>
            </a:br>
            <a:r>
              <a:rPr lang="en-US" dirty="0" smtClean="0"/>
              <a:t>own state plans (e.g., GA, HI)</a:t>
            </a:r>
          </a:p>
        </p:txBody>
      </p:sp>
      <p:sp>
        <p:nvSpPr>
          <p:cNvPr id="5" name="Rounded Rectangle 4"/>
          <p:cNvSpPr/>
          <p:nvPr/>
        </p:nvSpPr>
        <p:spPr bwMode="auto">
          <a:xfrm>
            <a:off x="8001000" y="762000"/>
            <a:ext cx="982142" cy="381000"/>
          </a:xfrm>
          <a:prstGeom prst="round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DIA-1&amp;2</a:t>
            </a:r>
          </a:p>
        </p:txBody>
      </p:sp>
      <p:sp>
        <p:nvSpPr>
          <p:cNvPr id="2" name="Title 1"/>
          <p:cNvSpPr>
            <a:spLocks noGrp="1"/>
          </p:cNvSpPr>
          <p:nvPr>
            <p:ph type="title"/>
          </p:nvPr>
        </p:nvSpPr>
        <p:spPr>
          <a:xfrm>
            <a:off x="1371600" y="152400"/>
            <a:ext cx="7772400" cy="1066800"/>
          </a:xfrm>
        </p:spPr>
        <p:txBody>
          <a:bodyPr/>
          <a:lstStyle/>
          <a:p>
            <a:r>
              <a:rPr lang="en-US" dirty="0" smtClean="0"/>
              <a:t>CDC Healthy Aging Program and Healthy Brain Initiative (HBI)</a:t>
            </a:r>
            <a:endParaRPr lang="en-US" dirty="0"/>
          </a:p>
        </p:txBody>
      </p:sp>
    </p:spTree>
    <p:extLst>
      <p:ext uri="{BB962C8B-B14F-4D97-AF65-F5344CB8AC3E}">
        <p14:creationId xmlns:p14="http://schemas.microsoft.com/office/powerpoint/2010/main" val="39689079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077200" y="457200"/>
            <a:ext cx="914400" cy="381000"/>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DIA-1&amp;2</a:t>
            </a:r>
          </a:p>
        </p:txBody>
      </p:sp>
      <p:sp>
        <p:nvSpPr>
          <p:cNvPr id="3" name="Content Placeholder 2"/>
          <p:cNvSpPr>
            <a:spLocks noGrp="1"/>
          </p:cNvSpPr>
          <p:nvPr>
            <p:ph idx="1"/>
          </p:nvPr>
        </p:nvSpPr>
        <p:spPr>
          <a:xfrm>
            <a:off x="1447800" y="1447800"/>
            <a:ext cx="7543800" cy="5410200"/>
          </a:xfrm>
        </p:spPr>
        <p:txBody>
          <a:bodyPr/>
          <a:lstStyle/>
          <a:p>
            <a:pPr marL="0" indent="0">
              <a:spcBef>
                <a:spcPts val="0"/>
              </a:spcBef>
              <a:spcAft>
                <a:spcPts val="1200"/>
              </a:spcAft>
              <a:buNone/>
            </a:pPr>
            <a:r>
              <a:rPr lang="en-US" sz="2800" dirty="0" smtClean="0"/>
              <a:t>2014 - CDC support</a:t>
            </a:r>
            <a:r>
              <a:rPr lang="en-US" sz="2000" dirty="0" smtClean="0"/>
              <a:t>*</a:t>
            </a:r>
            <a:r>
              <a:rPr lang="en-US" sz="2800" dirty="0" smtClean="0"/>
              <a:t> to 5 states and 1 territory for Road Map activities, e.g., </a:t>
            </a:r>
          </a:p>
          <a:p>
            <a:pPr marL="344488" indent="-344488">
              <a:spcBef>
                <a:spcPts val="0"/>
              </a:spcBef>
              <a:spcAft>
                <a:spcPts val="1200"/>
              </a:spcAft>
            </a:pPr>
            <a:r>
              <a:rPr lang="en-US" sz="2000" b="1" dirty="0" smtClean="0">
                <a:solidFill>
                  <a:schemeClr val="accent6">
                    <a:lumMod val="75000"/>
                  </a:schemeClr>
                </a:solidFill>
              </a:rPr>
              <a:t>Arizona</a:t>
            </a:r>
            <a:r>
              <a:rPr lang="en-US" sz="2000" dirty="0" smtClean="0"/>
              <a:t> – Community health worker training on Alzheimer’s disease </a:t>
            </a:r>
            <a:r>
              <a:rPr lang="en-US" sz="2000" dirty="0" smtClean="0">
                <a:solidFill>
                  <a:schemeClr val="accent2"/>
                </a:solidFill>
              </a:rPr>
              <a:t>(“assure a competent workforce”)</a:t>
            </a:r>
          </a:p>
          <a:p>
            <a:pPr marL="344488" indent="-344488">
              <a:spcBef>
                <a:spcPts val="0"/>
              </a:spcBef>
              <a:spcAft>
                <a:spcPts val="1200"/>
              </a:spcAft>
            </a:pPr>
            <a:r>
              <a:rPr lang="en-US" sz="2000" b="1" dirty="0" smtClean="0">
                <a:solidFill>
                  <a:schemeClr val="accent6">
                    <a:lumMod val="75000"/>
                  </a:schemeClr>
                </a:solidFill>
              </a:rPr>
              <a:t>Hawaii</a:t>
            </a:r>
            <a:r>
              <a:rPr lang="en-US" sz="2000" dirty="0" smtClean="0"/>
              <a:t> – Public awareness materials to reduce stigma </a:t>
            </a:r>
            <a:r>
              <a:rPr lang="en-US" sz="2000" dirty="0" smtClean="0">
                <a:solidFill>
                  <a:schemeClr val="accent2"/>
                </a:solidFill>
              </a:rPr>
              <a:t>(“educate/empower the nation”)</a:t>
            </a:r>
          </a:p>
          <a:p>
            <a:pPr>
              <a:spcBef>
                <a:spcPts val="0"/>
              </a:spcBef>
              <a:spcAft>
                <a:spcPts val="1200"/>
              </a:spcAft>
            </a:pPr>
            <a:r>
              <a:rPr lang="en-US" sz="2000" b="1" dirty="0" smtClean="0">
                <a:solidFill>
                  <a:schemeClr val="accent6">
                    <a:lumMod val="75000"/>
                  </a:schemeClr>
                </a:solidFill>
              </a:rPr>
              <a:t>Wisconsin </a:t>
            </a:r>
            <a:r>
              <a:rPr lang="en-US" dirty="0" smtClean="0"/>
              <a:t>– </a:t>
            </a:r>
            <a:r>
              <a:rPr lang="en-US" sz="2000" dirty="0" smtClean="0"/>
              <a:t>Models to promote and develop dementia-friendly communities, e.g., toolkits </a:t>
            </a:r>
            <a:r>
              <a:rPr lang="en-US" sz="2000" dirty="0" smtClean="0">
                <a:solidFill>
                  <a:schemeClr val="accent2"/>
                </a:solidFill>
              </a:rPr>
              <a:t>(“develop policy/partnerships”)</a:t>
            </a:r>
          </a:p>
          <a:p>
            <a:pPr>
              <a:spcBef>
                <a:spcPts val="0"/>
              </a:spcBef>
              <a:spcAft>
                <a:spcPts val="1200"/>
              </a:spcAft>
            </a:pPr>
            <a:r>
              <a:rPr lang="en-US" sz="2000" b="1" dirty="0" smtClean="0">
                <a:solidFill>
                  <a:schemeClr val="accent6">
                    <a:lumMod val="75000"/>
                  </a:schemeClr>
                </a:solidFill>
              </a:rPr>
              <a:t>Puerto Rico </a:t>
            </a:r>
            <a:r>
              <a:rPr lang="en-US" dirty="0" smtClean="0"/>
              <a:t>– </a:t>
            </a:r>
            <a:r>
              <a:rPr lang="en-US" sz="2000" dirty="0" smtClean="0"/>
              <a:t>First Alzheimer’s disease plan in Puerto Rico to guide program and service development </a:t>
            </a:r>
            <a:r>
              <a:rPr lang="en-US" sz="2000" dirty="0" smtClean="0">
                <a:solidFill>
                  <a:schemeClr val="accent2"/>
                </a:solidFill>
              </a:rPr>
              <a:t>(“develop policy/partnerships”)</a:t>
            </a:r>
            <a:endParaRPr lang="en-US" sz="2000" b="1" dirty="0" smtClean="0">
              <a:solidFill>
                <a:schemeClr val="accent2"/>
              </a:solidFill>
            </a:endParaRPr>
          </a:p>
          <a:p>
            <a:pPr marL="0" indent="0">
              <a:spcBef>
                <a:spcPts val="0"/>
              </a:spcBef>
              <a:spcAft>
                <a:spcPts val="1200"/>
              </a:spcAft>
              <a:buNone/>
            </a:pPr>
            <a:r>
              <a:rPr lang="en-US" sz="2000" dirty="0" smtClean="0"/>
              <a:t>* </a:t>
            </a:r>
            <a:r>
              <a:rPr lang="en-US" sz="1800" dirty="0" smtClean="0"/>
              <a:t>In partnership with the National Association of Chronic Disease Directors</a:t>
            </a:r>
            <a:endParaRPr lang="en-US" sz="1800" dirty="0"/>
          </a:p>
        </p:txBody>
      </p:sp>
      <p:sp>
        <p:nvSpPr>
          <p:cNvPr id="2" name="Title 1"/>
          <p:cNvSpPr>
            <a:spLocks noGrp="1"/>
          </p:cNvSpPr>
          <p:nvPr>
            <p:ph type="title"/>
          </p:nvPr>
        </p:nvSpPr>
        <p:spPr/>
        <p:txBody>
          <a:bodyPr/>
          <a:lstStyle/>
          <a:p>
            <a:r>
              <a:rPr lang="en-US" sz="2000" dirty="0" smtClean="0"/>
              <a:t>CDC Healthy Brain Initiative</a:t>
            </a:r>
            <a:endParaRPr lang="en-US" sz="2000" dirty="0"/>
          </a:p>
        </p:txBody>
      </p:sp>
    </p:spTree>
    <p:extLst>
      <p:ext uri="{BB962C8B-B14F-4D97-AF65-F5344CB8AC3E}">
        <p14:creationId xmlns:p14="http://schemas.microsoft.com/office/powerpoint/2010/main" val="37836576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1" y="6191249"/>
            <a:ext cx="7238999" cy="509290"/>
          </a:xfrm>
          <a:custGeom>
            <a:avLst/>
            <a:gdLst>
              <a:gd name="connsiteX0" fmla="*/ 0 w 7620000"/>
              <a:gd name="connsiteY0" fmla="*/ 0 h 461665"/>
              <a:gd name="connsiteX1" fmla="*/ 7620000 w 7620000"/>
              <a:gd name="connsiteY1" fmla="*/ 0 h 461665"/>
              <a:gd name="connsiteX2" fmla="*/ 7620000 w 7620000"/>
              <a:gd name="connsiteY2" fmla="*/ 461665 h 461665"/>
              <a:gd name="connsiteX3" fmla="*/ 0 w 7620000"/>
              <a:gd name="connsiteY3" fmla="*/ 461665 h 461665"/>
              <a:gd name="connsiteX4" fmla="*/ 0 w 7620000"/>
              <a:gd name="connsiteY4" fmla="*/ 0 h 461665"/>
              <a:gd name="connsiteX0" fmla="*/ 0 w 7620000"/>
              <a:gd name="connsiteY0" fmla="*/ 200025 h 661690"/>
              <a:gd name="connsiteX1" fmla="*/ 7610475 w 7620000"/>
              <a:gd name="connsiteY1" fmla="*/ 0 h 661690"/>
              <a:gd name="connsiteX2" fmla="*/ 7620000 w 7620000"/>
              <a:gd name="connsiteY2" fmla="*/ 661690 h 661690"/>
              <a:gd name="connsiteX3" fmla="*/ 0 w 7620000"/>
              <a:gd name="connsiteY3" fmla="*/ 661690 h 661690"/>
              <a:gd name="connsiteX4" fmla="*/ 0 w 7620000"/>
              <a:gd name="connsiteY4" fmla="*/ 200025 h 661690"/>
              <a:gd name="connsiteX0" fmla="*/ 0 w 7629525"/>
              <a:gd name="connsiteY0" fmla="*/ 200025 h 661690"/>
              <a:gd name="connsiteX1" fmla="*/ 7610475 w 7629525"/>
              <a:gd name="connsiteY1" fmla="*/ 0 h 661690"/>
              <a:gd name="connsiteX2" fmla="*/ 7629525 w 7629525"/>
              <a:gd name="connsiteY2" fmla="*/ 490240 h 661690"/>
              <a:gd name="connsiteX3" fmla="*/ 0 w 7629525"/>
              <a:gd name="connsiteY3" fmla="*/ 661690 h 661690"/>
              <a:gd name="connsiteX4" fmla="*/ 0 w 7629525"/>
              <a:gd name="connsiteY4" fmla="*/ 200025 h 661690"/>
              <a:gd name="connsiteX0" fmla="*/ 0 w 7629525"/>
              <a:gd name="connsiteY0" fmla="*/ 0 h 671215"/>
              <a:gd name="connsiteX1" fmla="*/ 7610475 w 7629525"/>
              <a:gd name="connsiteY1" fmla="*/ 9525 h 671215"/>
              <a:gd name="connsiteX2" fmla="*/ 7629525 w 7629525"/>
              <a:gd name="connsiteY2" fmla="*/ 499765 h 671215"/>
              <a:gd name="connsiteX3" fmla="*/ 0 w 7629525"/>
              <a:gd name="connsiteY3" fmla="*/ 671215 h 671215"/>
              <a:gd name="connsiteX4" fmla="*/ 0 w 7629525"/>
              <a:gd name="connsiteY4" fmla="*/ 0 h 671215"/>
              <a:gd name="connsiteX0" fmla="*/ 0 w 7629525"/>
              <a:gd name="connsiteY0" fmla="*/ 0 h 509290"/>
              <a:gd name="connsiteX1" fmla="*/ 7610475 w 7629525"/>
              <a:gd name="connsiteY1" fmla="*/ 9525 h 509290"/>
              <a:gd name="connsiteX2" fmla="*/ 7629525 w 7629525"/>
              <a:gd name="connsiteY2" fmla="*/ 499765 h 509290"/>
              <a:gd name="connsiteX3" fmla="*/ 9525 w 7629525"/>
              <a:gd name="connsiteY3" fmla="*/ 509290 h 509290"/>
              <a:gd name="connsiteX4" fmla="*/ 0 w 7629525"/>
              <a:gd name="connsiteY4" fmla="*/ 0 h 509290"/>
              <a:gd name="connsiteX0" fmla="*/ 0 w 7639050"/>
              <a:gd name="connsiteY0" fmla="*/ 0 h 509290"/>
              <a:gd name="connsiteX1" fmla="*/ 7639050 w 7639050"/>
              <a:gd name="connsiteY1" fmla="*/ 9525 h 509290"/>
              <a:gd name="connsiteX2" fmla="*/ 7629525 w 7639050"/>
              <a:gd name="connsiteY2" fmla="*/ 499765 h 509290"/>
              <a:gd name="connsiteX3" fmla="*/ 9525 w 7639050"/>
              <a:gd name="connsiteY3" fmla="*/ 509290 h 509290"/>
              <a:gd name="connsiteX4" fmla="*/ 0 w 7639050"/>
              <a:gd name="connsiteY4" fmla="*/ 0 h 50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50" h="509290">
                <a:moveTo>
                  <a:pt x="0" y="0"/>
                </a:moveTo>
                <a:lnTo>
                  <a:pt x="7639050" y="9525"/>
                </a:lnTo>
                <a:lnTo>
                  <a:pt x="7629525" y="499765"/>
                </a:lnTo>
                <a:lnTo>
                  <a:pt x="9525" y="509290"/>
                </a:lnTo>
                <a:lnTo>
                  <a:pt x="0" y="0"/>
                </a:lnTo>
                <a:close/>
              </a:path>
            </a:pathLst>
          </a:custGeom>
          <a:noFill/>
        </p:spPr>
        <p:txBody>
          <a:bodyPr wrap="square" rtlCol="0">
            <a:spAutoFit/>
          </a:bodyPr>
          <a:lstStyle/>
          <a:p>
            <a:r>
              <a:rPr lang="en-US" sz="1300" dirty="0" smtClean="0">
                <a:solidFill>
                  <a:srgbClr val="000000"/>
                </a:solidFill>
                <a:latin typeface="Calibri" panose="020F0502020204030204" pitchFamily="34" charset="0"/>
              </a:rPr>
              <a:t>From article:  “Clinical and Community Delivery Systems for Preventive Care:  An Integration Framework”, </a:t>
            </a:r>
          </a:p>
          <a:p>
            <a:r>
              <a:rPr lang="en-US" sz="1300" dirty="0" smtClean="0">
                <a:solidFill>
                  <a:srgbClr val="000000"/>
                </a:solidFill>
                <a:latin typeface="Calibri" panose="020F0502020204030204" pitchFamily="34" charset="0"/>
              </a:rPr>
              <a:t>Am Journal of Preventive Medicine, October 2013, Alex </a:t>
            </a:r>
            <a:r>
              <a:rPr lang="en-US" sz="1300" dirty="0" err="1" smtClean="0">
                <a:solidFill>
                  <a:srgbClr val="000000"/>
                </a:solidFill>
                <a:latin typeface="Calibri" panose="020F0502020204030204" pitchFamily="34" charset="0"/>
              </a:rPr>
              <a:t>Krist</a:t>
            </a:r>
            <a:r>
              <a:rPr lang="en-US" sz="1300" dirty="0" smtClean="0">
                <a:solidFill>
                  <a:srgbClr val="000000"/>
                </a:solidFill>
                <a:latin typeface="Calibri" panose="020F0502020204030204" pitchFamily="34" charset="0"/>
              </a:rPr>
              <a:t> et al.</a:t>
            </a:r>
            <a:endParaRPr lang="en-US" sz="1300" dirty="0">
              <a:solidFill>
                <a:srgbClr val="000000"/>
              </a:solidFill>
              <a:latin typeface="Calibri" panose="020F0502020204030204" pitchFamily="34" charset="0"/>
            </a:endParaRPr>
          </a:p>
        </p:txBody>
      </p:sp>
      <p:pic>
        <p:nvPicPr>
          <p:cNvPr id="3075" name="Picture 3" descr="A conceptual model for increasing the use of clinical preventive services depicting the three major components needed to increase the delivery of services: 1) payment and funding to support and resource delivery, 2) accountable leadership at the national, state, and local levels to track and coordinate service availability and 3) delivery, and engagement, delivery, and follow-up related to preventive services by communities by communities, clinicians, and those who cross these two arenas. “Community” includes both settings such as homes, workplaces, schools, public spaces, and community centers” and organizations such as health departments, community centers, area agency on aging, faith-based groups, fitness facilities, park authorities, retailers, and others. All three of these components need to work in tandem to broaden the delivery of preventive services for older adul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7086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bwMode="auto">
          <a:xfrm>
            <a:off x="8001000" y="228600"/>
            <a:ext cx="685800" cy="304800"/>
          </a:xfrm>
          <a:prstGeom prst="round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smtClean="0">
                <a:solidFill>
                  <a:srgbClr val="FFFFFF"/>
                </a:solidFill>
                <a:latin typeface="Arial" charset="0"/>
              </a:rPr>
              <a:t>OA-2</a:t>
            </a:r>
          </a:p>
        </p:txBody>
      </p:sp>
      <p:sp>
        <p:nvSpPr>
          <p:cNvPr id="2" name="Title 1"/>
          <p:cNvSpPr>
            <a:spLocks noGrp="1"/>
          </p:cNvSpPr>
          <p:nvPr>
            <p:ph type="title"/>
          </p:nvPr>
        </p:nvSpPr>
        <p:spPr/>
        <p:txBody>
          <a:bodyPr/>
          <a:lstStyle/>
          <a:p>
            <a:r>
              <a:rPr lang="en-US" dirty="0" smtClean="0"/>
              <a:t>Increasing the Use </a:t>
            </a:r>
            <a:br>
              <a:rPr lang="en-US" dirty="0" smtClean="0"/>
            </a:br>
            <a:r>
              <a:rPr lang="en-US" dirty="0" smtClean="0"/>
              <a:t>of Clinical Preventive Services</a:t>
            </a:r>
            <a:endParaRPr lang="en-US" dirty="0"/>
          </a:p>
        </p:txBody>
      </p:sp>
    </p:spTree>
    <p:extLst>
      <p:ext uri="{BB962C8B-B14F-4D97-AF65-F5344CB8AC3E}">
        <p14:creationId xmlns:p14="http://schemas.microsoft.com/office/powerpoint/2010/main" val="461621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over of Promoting Preventive Services for Adults 50-64 – Community and Clinical Partnerships, a document focusing on increasing the use of clinical preventive services among adults aged 50-64 developed with AARP and the American Medical Associ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48400" y="3804100"/>
            <a:ext cx="2600325" cy="2038350"/>
          </a:xfrm>
        </p:spPr>
      </p:pic>
      <p:sp>
        <p:nvSpPr>
          <p:cNvPr id="19" name="Content Placeholder 2"/>
          <p:cNvSpPr txBox="1">
            <a:spLocks/>
          </p:cNvSpPr>
          <p:nvPr/>
        </p:nvSpPr>
        <p:spPr bwMode="auto">
          <a:xfrm>
            <a:off x="6181725" y="5916025"/>
            <a:ext cx="2809875" cy="6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600" kern="0" dirty="0">
                <a:solidFill>
                  <a:srgbClr val="000000"/>
                </a:solidFill>
              </a:rPr>
              <a:t>Focus on adults ages 50-64 – developed with AARP and AMA</a:t>
            </a:r>
          </a:p>
        </p:txBody>
      </p:sp>
      <p:pic>
        <p:nvPicPr>
          <p:cNvPr id="1029" name="Picture 5" descr="Cover of The State of Aging and Health in America 2013, a document focusing on health indicators for older adults, now available in a searchable, internet-based resource, CDC’s Healthy Aging Data Portfol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038600"/>
            <a:ext cx="1858290" cy="24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2"/>
          <p:cNvSpPr txBox="1">
            <a:spLocks/>
          </p:cNvSpPr>
          <p:nvPr/>
        </p:nvSpPr>
        <p:spPr bwMode="auto">
          <a:xfrm>
            <a:off x="1676400" y="4038600"/>
            <a:ext cx="1981200" cy="15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600" kern="0" dirty="0">
                <a:solidFill>
                  <a:srgbClr val="000000"/>
                </a:solidFill>
              </a:rPr>
              <a:t>Focus on older adult health indicators – </a:t>
            </a:r>
            <a:r>
              <a:rPr lang="en-US" sz="1600" kern="0" dirty="0" smtClean="0">
                <a:solidFill>
                  <a:srgbClr val="000000"/>
                </a:solidFill>
              </a:rPr>
              <a:t>now </a:t>
            </a:r>
            <a:r>
              <a:rPr lang="en-US" sz="1600" kern="0" dirty="0">
                <a:solidFill>
                  <a:srgbClr val="000000"/>
                </a:solidFill>
              </a:rPr>
              <a:t>available as searchable, internet-based resource:  </a:t>
            </a:r>
            <a:r>
              <a:rPr lang="en-US" sz="1600" kern="0" dirty="0" smtClean="0">
                <a:solidFill>
                  <a:srgbClr val="000000"/>
                </a:solidFill>
              </a:rPr>
              <a:t>CDC’s </a:t>
            </a:r>
            <a:r>
              <a:rPr lang="en-US" sz="1600" i="1" kern="0" dirty="0">
                <a:solidFill>
                  <a:srgbClr val="000000"/>
                </a:solidFill>
              </a:rPr>
              <a:t>Healthy Aging </a:t>
            </a:r>
            <a:r>
              <a:rPr lang="en-US" sz="1600" i="1" kern="0" dirty="0" smtClean="0">
                <a:solidFill>
                  <a:srgbClr val="000000"/>
                </a:solidFill>
              </a:rPr>
              <a:t>Data </a:t>
            </a:r>
            <a:r>
              <a:rPr lang="en-US" sz="1600" i="1" kern="0" dirty="0">
                <a:solidFill>
                  <a:srgbClr val="000000"/>
                </a:solidFill>
              </a:rPr>
              <a:t>Portfolio</a:t>
            </a:r>
          </a:p>
        </p:txBody>
      </p:sp>
      <p:sp>
        <p:nvSpPr>
          <p:cNvPr id="18" name="Content Placeholder 2"/>
          <p:cNvSpPr txBox="1">
            <a:spLocks/>
          </p:cNvSpPr>
          <p:nvPr/>
        </p:nvSpPr>
        <p:spPr bwMode="auto">
          <a:xfrm>
            <a:off x="7165848" y="1604211"/>
            <a:ext cx="1905000" cy="15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600" kern="0" dirty="0">
                <a:solidFill>
                  <a:srgbClr val="000000"/>
                </a:solidFill>
              </a:rPr>
              <a:t>Focus on adults aged 65 or over – developed with AOA (now ACL), AHRQ, and CMS</a:t>
            </a:r>
          </a:p>
        </p:txBody>
      </p:sp>
      <p:pic>
        <p:nvPicPr>
          <p:cNvPr id="1028" name="Picture 4" descr="Cover of Enhancing Use of Clinical Preventive Services Among Older Adults: Closing the Gap, a document focusing on increasing the use of clinical preventive services among adults aged 65 or over developed with the Administration on Aging (now the Administration on Community Living), the Agency for Healthcare Research and Quality, and the Center for Medicare and Medicaid Ser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002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bwMode="auto">
          <a:xfrm>
            <a:off x="1540040" y="1639603"/>
            <a:ext cx="2942310" cy="15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3200" kern="0" dirty="0">
                <a:solidFill>
                  <a:srgbClr val="000000"/>
                </a:solidFill>
              </a:rPr>
              <a:t>Data for action </a:t>
            </a:r>
            <a:r>
              <a:rPr lang="en-US" sz="3200" kern="0" dirty="0" smtClean="0">
                <a:solidFill>
                  <a:srgbClr val="000000"/>
                </a:solidFill>
              </a:rPr>
              <a:t>in </a:t>
            </a:r>
            <a:r>
              <a:rPr lang="en-US" sz="3200" kern="0" dirty="0">
                <a:solidFill>
                  <a:srgbClr val="000000"/>
                </a:solidFill>
              </a:rPr>
              <a:t>states and </a:t>
            </a:r>
            <a:r>
              <a:rPr lang="en-US" sz="3200" kern="0" dirty="0" smtClean="0">
                <a:solidFill>
                  <a:srgbClr val="000000"/>
                </a:solidFill>
              </a:rPr>
              <a:t>communities</a:t>
            </a:r>
          </a:p>
        </p:txBody>
      </p:sp>
      <p:sp>
        <p:nvSpPr>
          <p:cNvPr id="3" name="Rounded Rectangle 2"/>
          <p:cNvSpPr/>
          <p:nvPr/>
        </p:nvSpPr>
        <p:spPr bwMode="auto">
          <a:xfrm>
            <a:off x="8153400" y="228600"/>
            <a:ext cx="838200" cy="381000"/>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OA-2</a:t>
            </a:r>
          </a:p>
        </p:txBody>
      </p:sp>
      <p:sp>
        <p:nvSpPr>
          <p:cNvPr id="2" name="Title 1"/>
          <p:cNvSpPr>
            <a:spLocks noGrp="1"/>
          </p:cNvSpPr>
          <p:nvPr>
            <p:ph type="title"/>
          </p:nvPr>
        </p:nvSpPr>
        <p:spPr/>
        <p:txBody>
          <a:bodyPr/>
          <a:lstStyle/>
          <a:p>
            <a:r>
              <a:rPr lang="en-US" dirty="0" smtClean="0"/>
              <a:t>Increasing the Use of </a:t>
            </a:r>
            <a:br>
              <a:rPr lang="en-US" dirty="0" smtClean="0"/>
            </a:br>
            <a:r>
              <a:rPr lang="en-US" dirty="0" smtClean="0"/>
              <a:t>Clinical Preventive Services</a:t>
            </a:r>
            <a:endParaRPr lang="en-US" dirty="0"/>
          </a:p>
        </p:txBody>
      </p:sp>
    </p:spTree>
    <p:extLst>
      <p:ext uri="{BB962C8B-B14F-4D97-AF65-F5344CB8AC3E}">
        <p14:creationId xmlns:p14="http://schemas.microsoft.com/office/powerpoint/2010/main" val="919240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6</a:t>
            </a:fld>
            <a:endParaRPr lang="en-US" sz="1200" dirty="0">
              <a:solidFill>
                <a:srgbClr val="898989"/>
              </a:solidFill>
              <a:latin typeface="Calibri" panose="020F0502020204030204" pitchFamily="34" charset="0"/>
            </a:endParaRPr>
          </a:p>
        </p:txBody>
      </p:sp>
      <p:sp>
        <p:nvSpPr>
          <p:cNvPr id="4" name="Title 3"/>
          <p:cNvSpPr>
            <a:spLocks noGrp="1"/>
          </p:cNvSpPr>
          <p:nvPr>
            <p:ph type="title"/>
          </p:nvPr>
        </p:nvSpPr>
        <p:spPr/>
        <p:txBody>
          <a:bodyPr/>
          <a:lstStyle/>
          <a:p>
            <a:r>
              <a:rPr lang="en-US" dirty="0" smtClean="0"/>
              <a:t>Health Care Expenditures of Medicare Beneficiaries </a:t>
            </a:r>
            <a:endParaRPr lang="en-US" dirty="0"/>
          </a:p>
        </p:txBody>
      </p:sp>
      <p:pic>
        <p:nvPicPr>
          <p:cNvPr id="13316" name="Picture 2" descr="Health care expenditures 1992 to 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8024"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880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wo gears, labeled Health Care and Public Health, indicate motion that they can work togeth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828800"/>
            <a:ext cx="2522957" cy="174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71600" y="1447800"/>
            <a:ext cx="7772400" cy="5410200"/>
          </a:xfrm>
        </p:spPr>
        <p:txBody>
          <a:bodyPr/>
          <a:lstStyle/>
          <a:p>
            <a:pPr>
              <a:spcBef>
                <a:spcPts val="0"/>
              </a:spcBef>
              <a:spcAft>
                <a:spcPts val="1200"/>
              </a:spcAft>
            </a:pPr>
            <a:r>
              <a:rPr lang="en-US" sz="3200" dirty="0" smtClean="0"/>
              <a:t> </a:t>
            </a:r>
            <a:r>
              <a:rPr lang="en-US" sz="3600" b="1" dirty="0" smtClean="0">
                <a:solidFill>
                  <a:schemeClr val="accent6">
                    <a:lumMod val="75000"/>
                  </a:schemeClr>
                </a:solidFill>
              </a:rPr>
              <a:t>Vote &amp; </a:t>
            </a:r>
            <a:r>
              <a:rPr lang="en-US" sz="3600" b="1" dirty="0" err="1" smtClean="0">
                <a:solidFill>
                  <a:schemeClr val="accent6">
                    <a:lumMod val="75000"/>
                  </a:schemeClr>
                </a:solidFill>
              </a:rPr>
              <a:t>Vax</a:t>
            </a:r>
            <a:r>
              <a:rPr lang="en-US" sz="3600" b="1" dirty="0" smtClean="0">
                <a:solidFill>
                  <a:schemeClr val="accent6">
                    <a:lumMod val="75000"/>
                  </a:schemeClr>
                </a:solidFill>
              </a:rPr>
              <a:t> Program</a:t>
            </a:r>
          </a:p>
          <a:p>
            <a:pPr marL="457200" lvl="1" indent="0" defTabSz="463550">
              <a:spcBef>
                <a:spcPts val="0"/>
              </a:spcBef>
              <a:spcAft>
                <a:spcPts val="1200"/>
              </a:spcAft>
              <a:buNone/>
            </a:pPr>
            <a:r>
              <a:rPr lang="en-US" dirty="0" smtClean="0"/>
              <a:t>Flu vaccines available at polling</a:t>
            </a:r>
            <a:r>
              <a:rPr lang="en-US" dirty="0"/>
              <a:t/>
            </a:r>
            <a:br>
              <a:rPr lang="en-US" dirty="0"/>
            </a:br>
            <a:r>
              <a:rPr lang="en-US" dirty="0" smtClean="0"/>
              <a:t>sites and nearby community settings</a:t>
            </a:r>
            <a:br>
              <a:rPr lang="en-US" dirty="0" smtClean="0"/>
            </a:br>
            <a:r>
              <a:rPr lang="en-US" dirty="0" smtClean="0"/>
              <a:t>during national elections</a:t>
            </a:r>
          </a:p>
          <a:p>
            <a:pPr marL="457200" lvl="1" indent="0" defTabSz="463550">
              <a:spcBef>
                <a:spcPts val="0"/>
              </a:spcBef>
              <a:spcAft>
                <a:spcPts val="1200"/>
              </a:spcAft>
              <a:buNone/>
            </a:pPr>
            <a:r>
              <a:rPr lang="en-US" dirty="0" smtClean="0"/>
              <a:t>Nearly 1,600 Vote &amp; </a:t>
            </a:r>
            <a:r>
              <a:rPr lang="en-US" dirty="0" err="1" smtClean="0"/>
              <a:t>Vax</a:t>
            </a:r>
            <a:r>
              <a:rPr lang="en-US" dirty="0" smtClean="0"/>
              <a:t> sites* delivered</a:t>
            </a:r>
            <a:br>
              <a:rPr lang="en-US" dirty="0" smtClean="0"/>
            </a:br>
            <a:r>
              <a:rPr lang="en-US" dirty="0" smtClean="0"/>
              <a:t>≈ 10,000 vaccinations during 2012 election</a:t>
            </a:r>
          </a:p>
          <a:p>
            <a:pPr marL="457200" lvl="1" indent="0" defTabSz="463550">
              <a:spcBef>
                <a:spcPts val="0"/>
              </a:spcBef>
              <a:spcAft>
                <a:spcPts val="1200"/>
              </a:spcAft>
              <a:buNone/>
            </a:pPr>
            <a:r>
              <a:rPr lang="en-US" dirty="0" smtClean="0"/>
              <a:t>Local level partners – examples:</a:t>
            </a:r>
          </a:p>
          <a:p>
            <a:pPr marL="746125" lvl="1" indent="-228600" defTabSz="344488">
              <a:spcBef>
                <a:spcPts val="0"/>
              </a:spcBef>
              <a:spcAft>
                <a:spcPts val="0"/>
              </a:spcAft>
              <a:tabLst>
                <a:tab pos="514350" algn="l"/>
              </a:tabLst>
            </a:pPr>
            <a:r>
              <a:rPr lang="en-US" sz="2000" dirty="0" smtClean="0"/>
              <a:t>Health </a:t>
            </a:r>
            <a:r>
              <a:rPr lang="en-US" sz="2000" dirty="0"/>
              <a:t>departments		</a:t>
            </a:r>
            <a:r>
              <a:rPr lang="en-US" sz="2000" dirty="0" smtClean="0"/>
              <a:t>	– Pharmacies</a:t>
            </a:r>
            <a:endParaRPr lang="en-US" sz="2000" dirty="0"/>
          </a:p>
          <a:p>
            <a:pPr marL="746125" lvl="1" indent="-228600" defTabSz="344488">
              <a:spcBef>
                <a:spcPts val="0"/>
              </a:spcBef>
              <a:spcAft>
                <a:spcPts val="0"/>
              </a:spcAft>
              <a:tabLst>
                <a:tab pos="514350" algn="l"/>
              </a:tabLst>
            </a:pPr>
            <a:r>
              <a:rPr lang="en-US" sz="2000" dirty="0" smtClean="0"/>
              <a:t>Aging </a:t>
            </a:r>
            <a:r>
              <a:rPr lang="en-US" sz="2000" dirty="0"/>
              <a:t>network agencies		</a:t>
            </a:r>
            <a:r>
              <a:rPr lang="en-US" sz="2000" dirty="0" smtClean="0"/>
              <a:t>– Election </a:t>
            </a:r>
            <a:r>
              <a:rPr lang="en-US" sz="2000" dirty="0"/>
              <a:t>officials</a:t>
            </a:r>
          </a:p>
          <a:p>
            <a:pPr marL="746125" lvl="1" indent="-228600" defTabSz="344488">
              <a:spcBef>
                <a:spcPts val="0"/>
              </a:spcBef>
              <a:spcAft>
                <a:spcPts val="0"/>
              </a:spcAft>
              <a:tabLst>
                <a:tab pos="514350" algn="l"/>
              </a:tabLst>
            </a:pPr>
            <a:r>
              <a:rPr lang="en-US" sz="2000" dirty="0" smtClean="0"/>
              <a:t>Health </a:t>
            </a:r>
            <a:r>
              <a:rPr lang="en-US" sz="2000" dirty="0"/>
              <a:t>care providers		 </a:t>
            </a:r>
            <a:r>
              <a:rPr lang="en-US" sz="2000" dirty="0" smtClean="0"/>
              <a:t>	– Fire </a:t>
            </a:r>
            <a:r>
              <a:rPr lang="en-US" sz="2000" dirty="0"/>
              <a:t>departments</a:t>
            </a:r>
          </a:p>
          <a:p>
            <a:pPr marL="746125" lvl="1" indent="-228600" defTabSz="344488">
              <a:spcBef>
                <a:spcPts val="0"/>
              </a:spcBef>
              <a:spcAft>
                <a:spcPts val="1200"/>
              </a:spcAft>
              <a:tabLst>
                <a:tab pos="514350" algn="l"/>
              </a:tabLst>
            </a:pPr>
            <a:r>
              <a:rPr lang="en-US" sz="2000" dirty="0" smtClean="0"/>
              <a:t>Immunization coalitions	</a:t>
            </a:r>
            <a:r>
              <a:rPr lang="en-US" sz="2000" dirty="0"/>
              <a:t>	</a:t>
            </a:r>
            <a:r>
              <a:rPr lang="en-US" sz="2000" dirty="0" smtClean="0"/>
              <a:t>– Universities</a:t>
            </a:r>
            <a:endParaRPr lang="en-US" sz="2000" dirty="0"/>
          </a:p>
          <a:p>
            <a:pPr marL="58737" indent="0">
              <a:spcBef>
                <a:spcPts val="0"/>
              </a:spcBef>
              <a:spcAft>
                <a:spcPts val="1200"/>
              </a:spcAft>
              <a:buNone/>
            </a:pPr>
            <a:r>
              <a:rPr lang="en-US" sz="1600" dirty="0" smtClean="0"/>
              <a:t>* In 49 </a:t>
            </a:r>
            <a:r>
              <a:rPr lang="en-US" sz="1600" dirty="0"/>
              <a:t>states, </a:t>
            </a:r>
            <a:r>
              <a:rPr lang="en-US" sz="1600" dirty="0" smtClean="0"/>
              <a:t>2 territories, and District of Columbia</a:t>
            </a:r>
            <a:endParaRPr lang="en-US" sz="1800" i="1" dirty="0"/>
          </a:p>
        </p:txBody>
      </p:sp>
      <p:sp>
        <p:nvSpPr>
          <p:cNvPr id="4" name="Rounded Rectangle 3"/>
          <p:cNvSpPr/>
          <p:nvPr/>
        </p:nvSpPr>
        <p:spPr bwMode="auto">
          <a:xfrm>
            <a:off x="8001000" y="228600"/>
            <a:ext cx="838200" cy="381000"/>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OA-2</a:t>
            </a:r>
          </a:p>
        </p:txBody>
      </p:sp>
      <p:sp>
        <p:nvSpPr>
          <p:cNvPr id="2" name="Title 1"/>
          <p:cNvSpPr>
            <a:spLocks noGrp="1"/>
          </p:cNvSpPr>
          <p:nvPr>
            <p:ph type="title"/>
          </p:nvPr>
        </p:nvSpPr>
        <p:spPr/>
        <p:txBody>
          <a:bodyPr/>
          <a:lstStyle/>
          <a:p>
            <a:r>
              <a:rPr lang="en-US" dirty="0" smtClean="0"/>
              <a:t>Increasing the Use of </a:t>
            </a:r>
            <a:br>
              <a:rPr lang="en-US" dirty="0" smtClean="0"/>
            </a:br>
            <a:r>
              <a:rPr lang="en-US" dirty="0" smtClean="0"/>
              <a:t>Clinical Preventive Services</a:t>
            </a:r>
            <a:endParaRPr lang="en-US" dirty="0"/>
          </a:p>
        </p:txBody>
      </p:sp>
    </p:spTree>
    <p:extLst>
      <p:ext uri="{BB962C8B-B14F-4D97-AF65-F5344CB8AC3E}">
        <p14:creationId xmlns:p14="http://schemas.microsoft.com/office/powerpoint/2010/main" val="3484507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Right Arrow 4" descr="curved right arrow"/>
          <p:cNvSpPr/>
          <p:nvPr/>
        </p:nvSpPr>
        <p:spPr bwMode="auto">
          <a:xfrm>
            <a:off x="1931670" y="3604618"/>
            <a:ext cx="320040" cy="304038"/>
          </a:xfrm>
          <a:prstGeom prst="curvedRightArrow">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sp>
        <p:nvSpPr>
          <p:cNvPr id="6" name="Curved Right Arrow 5" descr="curved right arrow"/>
          <p:cNvSpPr/>
          <p:nvPr/>
        </p:nvSpPr>
        <p:spPr bwMode="auto">
          <a:xfrm>
            <a:off x="1981200" y="5815259"/>
            <a:ext cx="320040" cy="304800"/>
          </a:xfrm>
          <a:prstGeom prst="curvedRightArrow">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3" name="Content Placeholder 2"/>
          <p:cNvSpPr>
            <a:spLocks noGrp="1"/>
          </p:cNvSpPr>
          <p:nvPr>
            <p:ph idx="1"/>
          </p:nvPr>
        </p:nvSpPr>
        <p:spPr>
          <a:xfrm>
            <a:off x="1295400" y="1219200"/>
            <a:ext cx="7543800" cy="5638800"/>
          </a:xfrm>
        </p:spPr>
        <p:txBody>
          <a:bodyPr/>
          <a:lstStyle/>
          <a:p>
            <a:pPr marL="0" indent="0">
              <a:buNone/>
            </a:pPr>
            <a:endParaRPr lang="en-US" sz="1400" dirty="0" smtClean="0"/>
          </a:p>
          <a:p>
            <a:pPr>
              <a:spcBef>
                <a:spcPts val="0"/>
              </a:spcBef>
              <a:spcAft>
                <a:spcPts val="1200"/>
              </a:spcAft>
              <a:tabLst>
                <a:tab pos="463550" algn="l"/>
              </a:tabLst>
            </a:pPr>
            <a:r>
              <a:rPr lang="en-US" sz="2800" dirty="0" smtClean="0"/>
              <a:t>CDC Colorectal Cancer Control Program - supports 25 states and 4 tribes</a:t>
            </a:r>
            <a:endParaRPr lang="en-US" sz="800" dirty="0"/>
          </a:p>
          <a:p>
            <a:pPr marL="577850" lvl="1" indent="-228600">
              <a:spcBef>
                <a:spcPts val="0"/>
              </a:spcBef>
              <a:spcAft>
                <a:spcPts val="1200"/>
              </a:spcAft>
              <a:buClr>
                <a:srgbClr val="3D6367"/>
              </a:buClr>
              <a:buSzPct val="130000"/>
              <a:buFont typeface="Calibri" panose="020F0502020204030204" pitchFamily="34" charset="0"/>
              <a:buChar char="­"/>
            </a:pPr>
            <a:r>
              <a:rPr lang="en-US" sz="2000" b="1" dirty="0" smtClean="0">
                <a:solidFill>
                  <a:schemeClr val="accent6">
                    <a:lumMod val="75000"/>
                  </a:schemeClr>
                </a:solidFill>
              </a:rPr>
              <a:t>Pennsylvania</a:t>
            </a:r>
            <a:r>
              <a:rPr lang="en-US" sz="2000" dirty="0" smtClean="0"/>
              <a:t>:  Regularly track screening using EMR and issue progress reports to providers on screening goals; stock every exam room with educational materials</a:t>
            </a:r>
          </a:p>
          <a:p>
            <a:pPr marL="1082675" lvl="3" indent="0">
              <a:spcBef>
                <a:spcPts val="0"/>
              </a:spcBef>
              <a:spcAft>
                <a:spcPts val="1200"/>
              </a:spcAft>
              <a:buNone/>
              <a:tabLst>
                <a:tab pos="344488" algn="l"/>
                <a:tab pos="463550" algn="l"/>
              </a:tabLst>
            </a:pPr>
            <a:r>
              <a:rPr lang="en-US" sz="2000" dirty="0" smtClean="0"/>
              <a:t>Provider with 17,000 patients has increased screening from low 60% range to nearly 75% over 15 months</a:t>
            </a:r>
          </a:p>
          <a:p>
            <a:pPr marL="577850" lvl="1" indent="-228600">
              <a:spcBef>
                <a:spcPts val="0"/>
              </a:spcBef>
              <a:spcAft>
                <a:spcPts val="1200"/>
              </a:spcAft>
              <a:buClr>
                <a:srgbClr val="3D6367"/>
              </a:buClr>
              <a:buSzPct val="130000"/>
              <a:buFont typeface="Calibri" panose="020F0502020204030204" pitchFamily="34" charset="0"/>
              <a:buChar char="­"/>
              <a:tabLst>
                <a:tab pos="344488" algn="l"/>
              </a:tabLst>
            </a:pPr>
            <a:r>
              <a:rPr lang="en-US" sz="2000" b="1" dirty="0" smtClean="0">
                <a:solidFill>
                  <a:schemeClr val="accent6">
                    <a:lumMod val="75000"/>
                  </a:schemeClr>
                </a:solidFill>
              </a:rPr>
              <a:t>New </a:t>
            </a:r>
            <a:r>
              <a:rPr lang="en-US" sz="2000" b="1" dirty="0">
                <a:solidFill>
                  <a:schemeClr val="accent6">
                    <a:lumMod val="75000"/>
                  </a:schemeClr>
                </a:solidFill>
              </a:rPr>
              <a:t>Hampshire:  </a:t>
            </a:r>
            <a:r>
              <a:rPr lang="en-US" sz="2000" dirty="0"/>
              <a:t>Use patient navigation to ensure low “no-show” rate and good screening preparation; work with providers to track screening rates and share effective strategies (e.g., client reminder systems)</a:t>
            </a:r>
          </a:p>
          <a:p>
            <a:pPr marL="1082675" lvl="3" indent="0" defTabSz="114300">
              <a:spcBef>
                <a:spcPts val="0"/>
              </a:spcBef>
              <a:spcAft>
                <a:spcPts val="1200"/>
              </a:spcAft>
              <a:buNone/>
              <a:tabLst>
                <a:tab pos="344488" algn="l"/>
                <a:tab pos="463550" algn="l"/>
              </a:tabLst>
            </a:pPr>
            <a:r>
              <a:rPr lang="en-US" sz="2000" dirty="0"/>
              <a:t>Hospital achieved increase in screening rates from </a:t>
            </a:r>
            <a:r>
              <a:rPr lang="en-US" sz="2000" dirty="0" smtClean="0"/>
              <a:t>69.8% in </a:t>
            </a:r>
            <a:r>
              <a:rPr lang="en-US" sz="2000" dirty="0"/>
              <a:t>2008 to 75.6% in 2012</a:t>
            </a:r>
          </a:p>
        </p:txBody>
      </p:sp>
      <p:sp>
        <p:nvSpPr>
          <p:cNvPr id="4" name="Rounded Rectangle 3"/>
          <p:cNvSpPr/>
          <p:nvPr/>
        </p:nvSpPr>
        <p:spPr bwMode="auto">
          <a:xfrm>
            <a:off x="7924800" y="228600"/>
            <a:ext cx="838200" cy="381000"/>
          </a:xfrm>
          <a:prstGeom prst="roundRect">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OA-2</a:t>
            </a:r>
          </a:p>
        </p:txBody>
      </p:sp>
      <p:sp>
        <p:nvSpPr>
          <p:cNvPr id="2" name="Title 1"/>
          <p:cNvSpPr>
            <a:spLocks noGrp="1"/>
          </p:cNvSpPr>
          <p:nvPr>
            <p:ph type="title"/>
          </p:nvPr>
        </p:nvSpPr>
        <p:spPr/>
        <p:txBody>
          <a:bodyPr/>
          <a:lstStyle/>
          <a:p>
            <a:r>
              <a:rPr lang="en-US" dirty="0" smtClean="0"/>
              <a:t>Increasing the Use of </a:t>
            </a:r>
            <a:br>
              <a:rPr lang="en-US" dirty="0" smtClean="0"/>
            </a:br>
            <a:r>
              <a:rPr lang="en-US" dirty="0" smtClean="0"/>
              <a:t>Clinical Preventive Services</a:t>
            </a:r>
            <a:endParaRPr lang="en-US" dirty="0"/>
          </a:p>
        </p:txBody>
      </p:sp>
    </p:spTree>
    <p:extLst>
      <p:ext uri="{BB962C8B-B14F-4D97-AF65-F5344CB8AC3E}">
        <p14:creationId xmlns:p14="http://schemas.microsoft.com/office/powerpoint/2010/main" val="33111213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rican-American couple both facing the camera as they smile and emb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209800"/>
            <a:ext cx="152877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24000" y="1600200"/>
            <a:ext cx="7391398" cy="5029199"/>
          </a:xfrm>
        </p:spPr>
        <p:txBody>
          <a:bodyPr/>
          <a:lstStyle/>
          <a:p>
            <a:pPr marL="0" indent="0">
              <a:spcBef>
                <a:spcPts val="0"/>
              </a:spcBef>
              <a:spcAft>
                <a:spcPts val="1200"/>
              </a:spcAft>
              <a:buNone/>
            </a:pPr>
            <a:r>
              <a:rPr lang="en-US" dirty="0" smtClean="0"/>
              <a:t>Assistance to employers/worksites</a:t>
            </a:r>
          </a:p>
          <a:p>
            <a:pPr defTabSz="342900">
              <a:spcBef>
                <a:spcPts val="0"/>
              </a:spcBef>
              <a:spcAft>
                <a:spcPts val="2400"/>
              </a:spcAft>
            </a:pPr>
            <a:r>
              <a:rPr lang="en-US" sz="2000" b="1" dirty="0" err="1" smtClean="0">
                <a:solidFill>
                  <a:schemeClr val="accent6">
                    <a:lumMod val="75000"/>
                  </a:schemeClr>
                </a:solidFill>
              </a:rPr>
              <a:t>Diabetesatwork.org</a:t>
            </a:r>
            <a:r>
              <a:rPr lang="en-US" sz="2000" dirty="0" smtClean="0"/>
              <a:t> – Web portal through which</a:t>
            </a:r>
            <a:br>
              <a:rPr lang="en-US" sz="2000" dirty="0" smtClean="0"/>
            </a:br>
            <a:r>
              <a:rPr lang="en-US" sz="2000" dirty="0" smtClean="0"/>
              <a:t>employers can access packaged educational and </a:t>
            </a:r>
            <a:br>
              <a:rPr lang="en-US" sz="2000" dirty="0" smtClean="0"/>
            </a:br>
            <a:r>
              <a:rPr lang="en-US" sz="2000" dirty="0" smtClean="0"/>
              <a:t>motivational materials and toolkits on diabetes</a:t>
            </a:r>
            <a:endParaRPr lang="en-US" sz="2000" dirty="0"/>
          </a:p>
          <a:p>
            <a:pPr marL="0" indent="0">
              <a:spcBef>
                <a:spcPts val="0"/>
              </a:spcBef>
              <a:spcAft>
                <a:spcPts val="1200"/>
              </a:spcAft>
              <a:buNone/>
            </a:pPr>
            <a:r>
              <a:rPr lang="en-US" dirty="0" smtClean="0"/>
              <a:t>Support to states for diabetes self-</a:t>
            </a:r>
            <a:br>
              <a:rPr lang="en-US" dirty="0" smtClean="0"/>
            </a:br>
            <a:r>
              <a:rPr lang="en-US" dirty="0" smtClean="0"/>
              <a:t>management </a:t>
            </a:r>
            <a:r>
              <a:rPr lang="en-US" sz="2000" dirty="0" smtClean="0"/>
              <a:t>(Year 1 of 5-year </a:t>
            </a:r>
            <a:r>
              <a:rPr lang="en-US" sz="2000" dirty="0"/>
              <a:t>f</a:t>
            </a:r>
            <a:r>
              <a:rPr lang="en-US" sz="2000" dirty="0" smtClean="0"/>
              <a:t>unding)</a:t>
            </a:r>
          </a:p>
          <a:p>
            <a:pPr marL="344488" indent="-344488">
              <a:spcBef>
                <a:spcPts val="0"/>
              </a:spcBef>
              <a:spcAft>
                <a:spcPts val="1200"/>
              </a:spcAft>
            </a:pPr>
            <a:r>
              <a:rPr lang="en-US" sz="2000" dirty="0" smtClean="0"/>
              <a:t>In all states, to increase number of:</a:t>
            </a:r>
          </a:p>
          <a:p>
            <a:pPr marL="577850" lvl="1" indent="-228600">
              <a:spcBef>
                <a:spcPts val="0"/>
              </a:spcBef>
              <a:spcAft>
                <a:spcPts val="0"/>
              </a:spcAft>
              <a:tabLst>
                <a:tab pos="571500" algn="l"/>
              </a:tabLst>
            </a:pPr>
            <a:r>
              <a:rPr lang="en-US" sz="2000" dirty="0" smtClean="0"/>
              <a:t>Accredited/certified </a:t>
            </a:r>
            <a:r>
              <a:rPr lang="en-US" sz="2000" b="1" dirty="0" smtClean="0">
                <a:solidFill>
                  <a:schemeClr val="accent6">
                    <a:lumMod val="75000"/>
                  </a:schemeClr>
                </a:solidFill>
              </a:rPr>
              <a:t>diabetes self-management programs</a:t>
            </a:r>
          </a:p>
          <a:p>
            <a:pPr marL="577850" lvl="1" indent="-228600">
              <a:spcBef>
                <a:spcPts val="0"/>
              </a:spcBef>
              <a:spcAft>
                <a:spcPts val="1200"/>
              </a:spcAft>
              <a:tabLst>
                <a:tab pos="571500" algn="l"/>
              </a:tabLst>
            </a:pPr>
            <a:r>
              <a:rPr lang="en-US" sz="2000" dirty="0" smtClean="0"/>
              <a:t>Individuals who receive </a:t>
            </a:r>
            <a:r>
              <a:rPr lang="en-US" sz="2000" b="1" dirty="0" smtClean="0">
                <a:solidFill>
                  <a:schemeClr val="accent6">
                    <a:lumMod val="75000"/>
                  </a:schemeClr>
                </a:solidFill>
              </a:rPr>
              <a:t>diabetes self-management education </a:t>
            </a:r>
            <a:endParaRPr lang="en-US" sz="1400" b="1" dirty="0">
              <a:solidFill>
                <a:schemeClr val="accent6">
                  <a:lumMod val="75000"/>
                </a:schemeClr>
              </a:solidFill>
            </a:endParaRPr>
          </a:p>
          <a:p>
            <a:pPr marL="344488" indent="-344488">
              <a:spcBef>
                <a:spcPts val="0"/>
              </a:spcBef>
              <a:spcAft>
                <a:spcPts val="1200"/>
              </a:spcAft>
            </a:pPr>
            <a:r>
              <a:rPr lang="en-US" sz="2000" dirty="0" smtClean="0"/>
              <a:t>Link with </a:t>
            </a:r>
            <a:r>
              <a:rPr lang="en-US" sz="2000" b="1" dirty="0" smtClean="0">
                <a:solidFill>
                  <a:schemeClr val="accent6">
                    <a:lumMod val="75000"/>
                  </a:schemeClr>
                </a:solidFill>
              </a:rPr>
              <a:t>aging network counterparts </a:t>
            </a:r>
            <a:r>
              <a:rPr lang="en-US" sz="2000" dirty="0" smtClean="0"/>
              <a:t>to increase older adult participation in diabetes self-education course (11 states)</a:t>
            </a:r>
            <a:endParaRPr lang="en-US" sz="2000" dirty="0"/>
          </a:p>
        </p:txBody>
      </p:sp>
      <p:sp>
        <p:nvSpPr>
          <p:cNvPr id="4" name="Rounded Rectangle 3"/>
          <p:cNvSpPr/>
          <p:nvPr/>
        </p:nvSpPr>
        <p:spPr bwMode="auto">
          <a:xfrm>
            <a:off x="8153400" y="228600"/>
            <a:ext cx="761999" cy="396339"/>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OA-4</a:t>
            </a:r>
          </a:p>
        </p:txBody>
      </p:sp>
      <p:sp>
        <p:nvSpPr>
          <p:cNvPr id="2" name="Title 1"/>
          <p:cNvSpPr>
            <a:spLocks noGrp="1"/>
          </p:cNvSpPr>
          <p:nvPr>
            <p:ph type="title"/>
          </p:nvPr>
        </p:nvSpPr>
        <p:spPr>
          <a:xfrm>
            <a:off x="1447800" y="152400"/>
            <a:ext cx="7924800" cy="1066800"/>
          </a:xfrm>
        </p:spPr>
        <p:txBody>
          <a:bodyPr/>
          <a:lstStyle/>
          <a:p>
            <a:r>
              <a:rPr lang="en-US" sz="2800" dirty="0" smtClean="0"/>
              <a:t>Broadening Access to </a:t>
            </a:r>
            <a:br>
              <a:rPr lang="en-US" sz="2800" dirty="0" smtClean="0"/>
            </a:br>
            <a:r>
              <a:rPr lang="en-US" sz="2800" dirty="0" smtClean="0"/>
              <a:t>Chronic Disease Self-Management</a:t>
            </a:r>
            <a:endParaRPr lang="en-US" sz="2800" dirty="0"/>
          </a:p>
        </p:txBody>
      </p:sp>
    </p:spTree>
    <p:extLst>
      <p:ext uri="{BB962C8B-B14F-4D97-AF65-F5344CB8AC3E}">
        <p14:creationId xmlns:p14="http://schemas.microsoft.com/office/powerpoint/2010/main" val="27058588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rved right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564" y="6047872"/>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rved right 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564" y="4090736"/>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Older white woman smiling as she briskly walks outdoors"/>
          <p:cNvPicPr>
            <a:picLocks noChangeAspect="1" noChangeArrowheads="1"/>
          </p:cNvPicPr>
          <p:nvPr/>
        </p:nvPicPr>
        <p:blipFill rotWithShape="1">
          <a:blip r:embed="rId5">
            <a:extLst>
              <a:ext uri="{28A0092B-C50C-407E-A947-70E740481C1C}">
                <a14:useLocalDpi xmlns:a14="http://schemas.microsoft.com/office/drawing/2010/main" val="0"/>
              </a:ext>
            </a:extLst>
          </a:blip>
          <a:srcRect l="1428" t="15923" r="21427" b="2183"/>
          <a:stretch/>
        </p:blipFill>
        <p:spPr bwMode="auto">
          <a:xfrm>
            <a:off x="7386320" y="3810000"/>
            <a:ext cx="1513840" cy="2209800"/>
          </a:xfrm>
          <a:prstGeom prst="rect">
            <a:avLst/>
          </a:prstGeom>
          <a:noFill/>
          <a:ln>
            <a:noFill/>
          </a:ln>
          <a:effectLst/>
          <a:scene3d>
            <a:camera prst="obliqueTop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447800" y="1371600"/>
            <a:ext cx="7457440" cy="5334000"/>
          </a:xfrm>
        </p:spPr>
        <p:txBody>
          <a:bodyPr/>
          <a:lstStyle/>
          <a:p>
            <a:pPr marL="0" indent="0">
              <a:spcBef>
                <a:spcPts val="0"/>
              </a:spcBef>
              <a:spcAft>
                <a:spcPts val="1200"/>
              </a:spcAft>
              <a:buNone/>
            </a:pPr>
            <a:r>
              <a:rPr lang="en-US" sz="2800" dirty="0" smtClean="0"/>
              <a:t>Work with national partners and states</a:t>
            </a:r>
          </a:p>
          <a:p>
            <a:pPr marL="403225" indent="-284163">
              <a:spcBef>
                <a:spcPts val="0"/>
              </a:spcBef>
              <a:spcAft>
                <a:spcPts val="1200"/>
              </a:spcAft>
              <a:tabLst>
                <a:tab pos="166688" algn="l"/>
                <a:tab pos="344488" algn="l"/>
              </a:tabLst>
            </a:pPr>
            <a:r>
              <a:rPr lang="en-US" b="1" dirty="0" smtClean="0">
                <a:solidFill>
                  <a:schemeClr val="accent6">
                    <a:lumMod val="75000"/>
                  </a:schemeClr>
                </a:solidFill>
              </a:rPr>
              <a:t>U.S. Forest Service </a:t>
            </a:r>
            <a:r>
              <a:rPr lang="en-US" sz="2200" dirty="0" smtClean="0"/>
              <a:t>to promote park trails for older adults and those with disabilities</a:t>
            </a:r>
          </a:p>
          <a:p>
            <a:pPr marL="403225" indent="-288925" defTabSz="403225">
              <a:spcBef>
                <a:spcPts val="0"/>
              </a:spcBef>
              <a:spcAft>
                <a:spcPts val="1200"/>
              </a:spcAft>
              <a:tabLst>
                <a:tab pos="166688" algn="l"/>
                <a:tab pos="344488" algn="l"/>
              </a:tabLst>
            </a:pPr>
            <a:r>
              <a:rPr lang="en-US" sz="2200" b="1" dirty="0" smtClean="0">
                <a:solidFill>
                  <a:schemeClr val="accent6">
                    <a:lumMod val="75000"/>
                  </a:schemeClr>
                </a:solidFill>
              </a:rPr>
              <a:t>Nat’l Recreation and Park Association, YMCA,</a:t>
            </a:r>
            <a:r>
              <a:rPr lang="en-US" sz="2200" b="1" dirty="0" smtClean="0"/>
              <a:t> </a:t>
            </a:r>
            <a:r>
              <a:rPr lang="en-US" sz="2200" dirty="0" smtClean="0"/>
              <a:t>and </a:t>
            </a:r>
            <a:r>
              <a:rPr lang="en-US" sz="2200" b="1" dirty="0" smtClean="0">
                <a:solidFill>
                  <a:schemeClr val="accent6">
                    <a:lumMod val="75000"/>
                  </a:schemeClr>
                </a:solidFill>
              </a:rPr>
              <a:t>Arthritis Foundation</a:t>
            </a:r>
            <a:r>
              <a:rPr lang="en-US" sz="2000" b="1" dirty="0" smtClean="0">
                <a:solidFill>
                  <a:schemeClr val="accent6">
                    <a:lumMod val="75000"/>
                  </a:schemeClr>
                </a:solidFill>
              </a:rPr>
              <a:t> </a:t>
            </a:r>
            <a:r>
              <a:rPr lang="en-US" sz="2200" dirty="0" smtClean="0"/>
              <a:t>to implement physical activity programs for people with arthritis</a:t>
            </a:r>
          </a:p>
          <a:p>
            <a:pPr marL="741363" lvl="2" indent="0" defTabSz="403225">
              <a:spcBef>
                <a:spcPts val="0"/>
              </a:spcBef>
              <a:spcAft>
                <a:spcPts val="1200"/>
              </a:spcAft>
              <a:buNone/>
              <a:tabLst>
                <a:tab pos="800100" algn="l"/>
              </a:tabLst>
            </a:pPr>
            <a:r>
              <a:rPr lang="en-US" sz="2200" dirty="0" smtClean="0">
                <a:solidFill>
                  <a:schemeClr val="accent6">
                    <a:lumMod val="75000"/>
                  </a:schemeClr>
                </a:solidFill>
              </a:rPr>
              <a:t>Over 1,350 people have participated in</a:t>
            </a:r>
            <a:br>
              <a:rPr lang="en-US" sz="2200" dirty="0" smtClean="0">
                <a:solidFill>
                  <a:schemeClr val="accent6">
                    <a:lumMod val="75000"/>
                  </a:schemeClr>
                </a:solidFill>
              </a:rPr>
            </a:br>
            <a:r>
              <a:rPr lang="en-US" sz="2200" dirty="0" smtClean="0">
                <a:solidFill>
                  <a:schemeClr val="accent6">
                    <a:lumMod val="75000"/>
                  </a:schemeClr>
                </a:solidFill>
              </a:rPr>
              <a:t>29 locations since August 2013</a:t>
            </a:r>
          </a:p>
          <a:p>
            <a:pPr marL="403225" indent="-284163">
              <a:spcBef>
                <a:spcPts val="0"/>
              </a:spcBef>
              <a:spcAft>
                <a:spcPts val="1200"/>
              </a:spcAft>
              <a:tabLst>
                <a:tab pos="166688" algn="l"/>
                <a:tab pos="403225" algn="l"/>
              </a:tabLst>
            </a:pPr>
            <a:r>
              <a:rPr lang="en-US" sz="2200" b="1" dirty="0" smtClean="0">
                <a:solidFill>
                  <a:schemeClr val="accent6">
                    <a:lumMod val="75000"/>
                  </a:schemeClr>
                </a:solidFill>
              </a:rPr>
              <a:t>CDC Arthritis Program supports 12 states</a:t>
            </a:r>
            <a:br>
              <a:rPr lang="en-US" sz="2200" b="1" dirty="0" smtClean="0">
                <a:solidFill>
                  <a:schemeClr val="accent6">
                    <a:lumMod val="75000"/>
                  </a:schemeClr>
                </a:solidFill>
              </a:rPr>
            </a:br>
            <a:r>
              <a:rPr lang="en-US" sz="2200" dirty="0" smtClean="0"/>
              <a:t>to increase participation in physical activity </a:t>
            </a:r>
            <a:br>
              <a:rPr lang="en-US" sz="2200" dirty="0" smtClean="0"/>
            </a:br>
            <a:r>
              <a:rPr lang="en-US" sz="2200" dirty="0" smtClean="0"/>
              <a:t>programs, e.g., </a:t>
            </a:r>
            <a:r>
              <a:rPr lang="en-US" sz="2200" dirty="0" err="1" smtClean="0"/>
              <a:t>EnhanceFitness</a:t>
            </a:r>
            <a:r>
              <a:rPr lang="en-US" sz="2200" dirty="0" smtClean="0"/>
              <a:t>, Walk with Ease</a:t>
            </a:r>
          </a:p>
          <a:p>
            <a:pPr marL="1030288" lvl="2" indent="-284163">
              <a:spcBef>
                <a:spcPts val="0"/>
              </a:spcBef>
              <a:spcAft>
                <a:spcPts val="1200"/>
              </a:spcAft>
              <a:buNone/>
              <a:tabLst>
                <a:tab pos="166688" algn="l"/>
                <a:tab pos="800100" algn="l"/>
              </a:tabLst>
            </a:pPr>
            <a:r>
              <a:rPr lang="en-US" sz="2200" dirty="0" smtClean="0">
                <a:solidFill>
                  <a:schemeClr val="accent6">
                    <a:lumMod val="75000"/>
                  </a:schemeClr>
                </a:solidFill>
              </a:rPr>
              <a:t>Over 75,000 individuals participated 2008-2012</a:t>
            </a:r>
            <a:endParaRPr lang="en-US" dirty="0" smtClean="0">
              <a:solidFill>
                <a:schemeClr val="accent6">
                  <a:lumMod val="75000"/>
                </a:schemeClr>
              </a:solidFill>
            </a:endParaRPr>
          </a:p>
        </p:txBody>
      </p:sp>
      <p:sp>
        <p:nvSpPr>
          <p:cNvPr id="4" name="Rounded Rectangle 3"/>
          <p:cNvSpPr/>
          <p:nvPr/>
        </p:nvSpPr>
        <p:spPr bwMode="auto">
          <a:xfrm>
            <a:off x="7848600" y="533400"/>
            <a:ext cx="1219200" cy="381000"/>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b="1" dirty="0" smtClean="0">
                <a:solidFill>
                  <a:srgbClr val="FFFFFF"/>
                </a:solidFill>
                <a:latin typeface="Arial" charset="0"/>
              </a:rPr>
              <a:t>OA-5,6,11</a:t>
            </a:r>
          </a:p>
        </p:txBody>
      </p:sp>
      <p:sp>
        <p:nvSpPr>
          <p:cNvPr id="2" name="Title 1"/>
          <p:cNvSpPr>
            <a:spLocks noGrp="1"/>
          </p:cNvSpPr>
          <p:nvPr>
            <p:ph type="title"/>
          </p:nvPr>
        </p:nvSpPr>
        <p:spPr>
          <a:xfrm>
            <a:off x="1447800" y="152400"/>
            <a:ext cx="7623048" cy="1066800"/>
          </a:xfrm>
        </p:spPr>
        <p:txBody>
          <a:bodyPr/>
          <a:lstStyle/>
          <a:p>
            <a:r>
              <a:rPr lang="en-US" dirty="0" smtClean="0"/>
              <a:t>Promoting Physical Activity</a:t>
            </a:r>
            <a:endParaRPr lang="en-US" dirty="0"/>
          </a:p>
        </p:txBody>
      </p:sp>
    </p:spTree>
    <p:extLst>
      <p:ext uri="{BB962C8B-B14F-4D97-AF65-F5344CB8AC3E}">
        <p14:creationId xmlns:p14="http://schemas.microsoft.com/office/powerpoint/2010/main" val="20738366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cover of the CDC Compendium of Effective Fall Interventions: What Works for Community-Dwelling Older Ad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436" y="1600200"/>
            <a:ext cx="141316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pPr marL="0" indent="0">
              <a:buNone/>
            </a:pPr>
            <a:r>
              <a:rPr lang="en-US" sz="2600" dirty="0" smtClean="0"/>
              <a:t>Support variety of key partners:</a:t>
            </a:r>
          </a:p>
          <a:p>
            <a:r>
              <a:rPr lang="en-US" b="1" dirty="0" smtClean="0">
                <a:solidFill>
                  <a:srgbClr val="3D6367"/>
                </a:solidFill>
              </a:rPr>
              <a:t>Public health/aging services workforce:</a:t>
            </a:r>
          </a:p>
          <a:p>
            <a:pPr marL="695325" lvl="2" indent="0">
              <a:buNone/>
            </a:pPr>
            <a:r>
              <a:rPr lang="en-US" sz="1800" i="1" dirty="0" smtClean="0">
                <a:latin typeface="Calibri Light" panose="020F0302020204030204" pitchFamily="34" charset="0"/>
              </a:rPr>
              <a:t>CDC Compendium of Effective Fall Interventions: </a:t>
            </a:r>
            <a:br>
              <a:rPr lang="en-US" sz="1800" i="1" dirty="0" smtClean="0">
                <a:latin typeface="Calibri Light" panose="020F0302020204030204" pitchFamily="34" charset="0"/>
              </a:rPr>
            </a:br>
            <a:r>
              <a:rPr lang="en-US" sz="1800" i="1" dirty="0" smtClean="0">
                <a:latin typeface="Calibri Light" panose="020F0302020204030204" pitchFamily="34" charset="0"/>
              </a:rPr>
              <a:t>What Works for Community-Dwelling Old Adults</a:t>
            </a:r>
          </a:p>
          <a:p>
            <a:r>
              <a:rPr lang="en-US" b="1" dirty="0" smtClean="0">
                <a:solidFill>
                  <a:srgbClr val="3D6367"/>
                </a:solidFill>
              </a:rPr>
              <a:t>States and communities: </a:t>
            </a:r>
            <a:r>
              <a:rPr lang="en-US" dirty="0" smtClean="0"/>
              <a:t>3 states funded for</a:t>
            </a:r>
          </a:p>
          <a:p>
            <a:pPr marL="914400" lvl="1" indent="-228600">
              <a:buClr>
                <a:srgbClr val="3D6367"/>
              </a:buClr>
              <a:buSzPct val="130000"/>
              <a:buFont typeface="Calibri" panose="020F0502020204030204" pitchFamily="34" charset="0"/>
              <a:buChar char="­"/>
            </a:pPr>
            <a:r>
              <a:rPr lang="en-US" sz="2000" i="1" dirty="0" smtClean="0"/>
              <a:t>Stepping On </a:t>
            </a:r>
            <a:r>
              <a:rPr lang="en-US" sz="1800" dirty="0" smtClean="0"/>
              <a:t>program for older adults at higher risk for falls - shown to result in 31% reduction in falls among those 70+</a:t>
            </a:r>
          </a:p>
          <a:p>
            <a:pPr marL="914400" lvl="1" indent="-228600">
              <a:buClr>
                <a:srgbClr val="3D6367"/>
              </a:buClr>
              <a:buSzPct val="130000"/>
              <a:buFont typeface="Calibri" panose="020F0502020204030204" pitchFamily="34" charset="0"/>
              <a:buChar char="­"/>
            </a:pPr>
            <a:r>
              <a:rPr lang="en-US" sz="2000" i="1" dirty="0" err="1" smtClean="0"/>
              <a:t>Otago</a:t>
            </a:r>
            <a:r>
              <a:rPr lang="en-US" sz="2000" i="1" dirty="0" smtClean="0"/>
              <a:t> </a:t>
            </a:r>
            <a:r>
              <a:rPr lang="en-US" sz="1800" dirty="0" smtClean="0"/>
              <a:t>Exercise Program</a:t>
            </a:r>
          </a:p>
          <a:p>
            <a:pPr marL="914400" lvl="1" indent="-228600">
              <a:buClr>
                <a:srgbClr val="3D6367"/>
              </a:buClr>
              <a:buSzPct val="130000"/>
              <a:buFont typeface="Calibri" panose="020F0502020204030204" pitchFamily="34" charset="0"/>
              <a:buChar char="­"/>
            </a:pPr>
            <a:r>
              <a:rPr lang="en-US" sz="2000" i="1" dirty="0" smtClean="0"/>
              <a:t>Tai Chi: Moving for Better Balance</a:t>
            </a:r>
            <a:endParaRPr lang="en-US" sz="1800" i="1" dirty="0" smtClean="0"/>
          </a:p>
          <a:p>
            <a:r>
              <a:rPr lang="en-US" b="1" dirty="0">
                <a:solidFill>
                  <a:srgbClr val="3D6367"/>
                </a:solidFill>
              </a:rPr>
              <a:t>Health care providers:</a:t>
            </a:r>
          </a:p>
          <a:p>
            <a:pPr marL="695325" lvl="2" indent="0">
              <a:buNone/>
            </a:pPr>
            <a:r>
              <a:rPr lang="en-US" sz="1800" dirty="0"/>
              <a:t>STEADI Toolkit (</a:t>
            </a:r>
            <a:r>
              <a:rPr lang="en-US" sz="1800" dirty="0" err="1"/>
              <a:t>STopping</a:t>
            </a:r>
            <a:r>
              <a:rPr lang="en-US" sz="1800" dirty="0"/>
              <a:t> Elderly Accidents, Death, and Injuries) - to incorporate fall prevention into clinical practice</a:t>
            </a:r>
          </a:p>
        </p:txBody>
      </p:sp>
      <p:pic>
        <p:nvPicPr>
          <p:cNvPr id="5" name="Picture 3" descr="OA-5,6,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29591"/>
            <a:ext cx="990600" cy="45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Preventing Injuries</a:t>
            </a:r>
            <a:br>
              <a:rPr lang="en-US" dirty="0"/>
            </a:br>
            <a:r>
              <a:rPr lang="en-US" dirty="0"/>
              <a:t>from Falls</a:t>
            </a:r>
          </a:p>
        </p:txBody>
      </p:sp>
    </p:spTree>
    <p:extLst>
      <p:ext uri="{BB962C8B-B14F-4D97-AF65-F5344CB8AC3E}">
        <p14:creationId xmlns:p14="http://schemas.microsoft.com/office/powerpoint/2010/main" val="312161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371600"/>
            <a:ext cx="7467600" cy="5029200"/>
          </a:xfrm>
        </p:spPr>
        <p:txBody>
          <a:bodyPr/>
          <a:lstStyle/>
          <a:p>
            <a:pPr marL="0" indent="0">
              <a:spcBef>
                <a:spcPts val="0"/>
              </a:spcBef>
              <a:buNone/>
            </a:pPr>
            <a:endParaRPr lang="en-US" sz="800" dirty="0">
              <a:solidFill>
                <a:schemeClr val="accent6">
                  <a:lumMod val="75000"/>
                </a:schemeClr>
              </a:solidFill>
            </a:endParaRPr>
          </a:p>
          <a:p>
            <a:pPr>
              <a:spcBef>
                <a:spcPts val="0"/>
              </a:spcBef>
            </a:pPr>
            <a:r>
              <a:rPr lang="en-US" sz="2000" b="1" dirty="0">
                <a:solidFill>
                  <a:schemeClr val="accent6">
                    <a:lumMod val="75000"/>
                  </a:schemeClr>
                </a:solidFill>
              </a:rPr>
              <a:t>CDC Healthy Aging </a:t>
            </a:r>
            <a:r>
              <a:rPr lang="en-US" sz="2000" b="1" dirty="0" smtClean="0">
                <a:solidFill>
                  <a:schemeClr val="accent6">
                    <a:lumMod val="75000"/>
                  </a:schemeClr>
                </a:solidFill>
              </a:rPr>
              <a:t>Program</a:t>
            </a:r>
          </a:p>
          <a:p>
            <a:pPr marL="349250" lvl="1" indent="0">
              <a:spcBef>
                <a:spcPts val="0"/>
              </a:spcBef>
              <a:buNone/>
            </a:pPr>
            <a:r>
              <a:rPr lang="en-US" sz="1800" dirty="0" err="1" smtClean="0">
                <a:hlinkClick r:id="rId3" tooltip="CDC Healthy Aging Program"/>
              </a:rPr>
              <a:t>www.cdc.gov</a:t>
            </a:r>
            <a:r>
              <a:rPr lang="en-US" sz="1800" dirty="0" smtClean="0">
                <a:hlinkClick r:id="rId3" tooltip="CDC Healthy Aging Program"/>
              </a:rPr>
              <a:t>/aging</a:t>
            </a:r>
            <a:endParaRPr lang="en-US" sz="1800" dirty="0"/>
          </a:p>
          <a:p>
            <a:pPr marL="342900" indent="-342900"/>
            <a:r>
              <a:rPr lang="en-US" sz="2000" b="1" dirty="0" smtClean="0">
                <a:solidFill>
                  <a:schemeClr val="accent6">
                    <a:lumMod val="75000"/>
                  </a:schemeClr>
                </a:solidFill>
              </a:rPr>
              <a:t>CDC’s Healthy </a:t>
            </a:r>
            <a:r>
              <a:rPr lang="en-US" sz="2000" b="1" dirty="0">
                <a:solidFill>
                  <a:schemeClr val="accent6">
                    <a:lumMod val="75000"/>
                  </a:schemeClr>
                </a:solidFill>
              </a:rPr>
              <a:t>Aging Data </a:t>
            </a:r>
            <a:r>
              <a:rPr lang="en-US" sz="2000" b="1" dirty="0" smtClean="0">
                <a:solidFill>
                  <a:schemeClr val="accent6">
                    <a:lumMod val="75000"/>
                  </a:schemeClr>
                </a:solidFill>
              </a:rPr>
              <a:t>Portfolio</a:t>
            </a:r>
          </a:p>
          <a:p>
            <a:pPr marL="349250" lvl="1" indent="0">
              <a:spcBef>
                <a:spcPts val="0"/>
              </a:spcBef>
              <a:buNone/>
            </a:pPr>
            <a:r>
              <a:rPr lang="en-US" sz="1800" dirty="0" err="1" smtClean="0">
                <a:hlinkClick r:id="rId4" tooltip="CDC’s Healthy Aging Data Portfolio"/>
              </a:rPr>
              <a:t>www.nccd.cdc.gov</a:t>
            </a:r>
            <a:r>
              <a:rPr lang="en-US" sz="1800" dirty="0" smtClean="0">
                <a:hlinkClick r:id="rId4" tooltip="CDC’s Healthy Aging Data Portfolio"/>
              </a:rPr>
              <a:t>/</a:t>
            </a:r>
            <a:r>
              <a:rPr lang="en-US" sz="1800" dirty="0" err="1" smtClean="0">
                <a:hlinkClick r:id="rId4" tooltip="CDC’s Healthy Aging Data Portfolio"/>
              </a:rPr>
              <a:t>DPH_Aging</a:t>
            </a:r>
            <a:r>
              <a:rPr lang="en-US" sz="1800" dirty="0" smtClean="0">
                <a:hlinkClick r:id="rId4" tooltip="CDC’s Healthy Aging Data Portfolio"/>
              </a:rPr>
              <a:t>/</a:t>
            </a:r>
            <a:r>
              <a:rPr lang="en-US" sz="1800" dirty="0" err="1" smtClean="0">
                <a:hlinkClick r:id="rId4" tooltip="CDC’s Healthy Aging Data Portfolio"/>
              </a:rPr>
              <a:t>default.aspx</a:t>
            </a:r>
            <a:endParaRPr lang="en-US" sz="1800" dirty="0"/>
          </a:p>
          <a:p>
            <a:r>
              <a:rPr lang="en-US" sz="2000" b="1" dirty="0" smtClean="0">
                <a:solidFill>
                  <a:schemeClr val="accent6">
                    <a:lumMod val="75000"/>
                  </a:schemeClr>
                </a:solidFill>
              </a:rPr>
              <a:t>CDC </a:t>
            </a:r>
            <a:r>
              <a:rPr lang="en-US" sz="2000" b="1" dirty="0">
                <a:solidFill>
                  <a:schemeClr val="accent6">
                    <a:lumMod val="75000"/>
                  </a:schemeClr>
                </a:solidFill>
              </a:rPr>
              <a:t>– Clinical Preventive Services for Older </a:t>
            </a:r>
            <a:r>
              <a:rPr lang="en-US" sz="2000" b="1" dirty="0" smtClean="0">
                <a:solidFill>
                  <a:schemeClr val="accent6">
                    <a:lumMod val="75000"/>
                  </a:schemeClr>
                </a:solidFill>
              </a:rPr>
              <a:t>Adults</a:t>
            </a:r>
          </a:p>
          <a:p>
            <a:pPr marL="349250" lvl="1" indent="0" defTabSz="342900">
              <a:spcBef>
                <a:spcPts val="0"/>
              </a:spcBef>
              <a:buNone/>
            </a:pPr>
            <a:r>
              <a:rPr lang="en-US" sz="1800" dirty="0" err="1" smtClean="0">
                <a:hlinkClick r:id="rId5" tooltip="CDC – Clinical Preventive Services for Older Adults"/>
              </a:rPr>
              <a:t>www.cdc.gov</a:t>
            </a:r>
            <a:r>
              <a:rPr lang="en-US" sz="1800" dirty="0" smtClean="0">
                <a:hlinkClick r:id="rId5" tooltip="CDC – Clinical Preventive Services for Older Adults"/>
              </a:rPr>
              <a:t>/aging/services/</a:t>
            </a:r>
            <a:r>
              <a:rPr lang="en-US" sz="1800" dirty="0" err="1" smtClean="0">
                <a:hlinkClick r:id="rId5" tooltip="CDC – Clinical Preventive Services for Older Adults"/>
              </a:rPr>
              <a:t>index.htm</a:t>
            </a:r>
            <a:endParaRPr lang="en-US" sz="1800" dirty="0"/>
          </a:p>
          <a:p>
            <a:r>
              <a:rPr lang="en-US" sz="2000" b="1" dirty="0" smtClean="0">
                <a:solidFill>
                  <a:schemeClr val="accent6">
                    <a:lumMod val="75000"/>
                  </a:schemeClr>
                </a:solidFill>
              </a:rPr>
              <a:t>CDC Healthy Brain Initiative</a:t>
            </a:r>
          </a:p>
          <a:p>
            <a:pPr marL="349250" lvl="1" indent="0">
              <a:spcBef>
                <a:spcPts val="0"/>
              </a:spcBef>
              <a:spcAft>
                <a:spcPts val="2400"/>
              </a:spcAft>
              <a:buNone/>
            </a:pPr>
            <a:r>
              <a:rPr lang="en-US" sz="1800" dirty="0" err="1" smtClean="0">
                <a:hlinkClick r:id="rId6" tooltip="CDC Healthy Brain Initiative"/>
              </a:rPr>
              <a:t>www.cdc.gov</a:t>
            </a:r>
            <a:r>
              <a:rPr lang="en-US" sz="1800" dirty="0" smtClean="0">
                <a:hlinkClick r:id="rId6" tooltip="CDC Healthy Brain Initiative"/>
              </a:rPr>
              <a:t>/aging/</a:t>
            </a:r>
            <a:r>
              <a:rPr lang="en-US" sz="1800" dirty="0" err="1" smtClean="0">
                <a:hlinkClick r:id="rId6" tooltip="CDC Healthy Brain Initiative"/>
              </a:rPr>
              <a:t>healthybrain</a:t>
            </a:r>
            <a:endParaRPr lang="en-US" sz="1800" dirty="0"/>
          </a:p>
          <a:p>
            <a:r>
              <a:rPr lang="en-US" sz="2000" b="1" dirty="0" smtClean="0">
                <a:solidFill>
                  <a:schemeClr val="accent6">
                    <a:lumMod val="75000"/>
                  </a:schemeClr>
                </a:solidFill>
              </a:rPr>
              <a:t>National Alzheimer’s Project Act (NAPA)</a:t>
            </a:r>
          </a:p>
          <a:p>
            <a:pPr marL="349250" lvl="1" indent="0">
              <a:spcBef>
                <a:spcPts val="0"/>
              </a:spcBef>
              <a:buNone/>
            </a:pPr>
            <a:r>
              <a:rPr lang="en-US" sz="1800" dirty="0" err="1" smtClean="0">
                <a:hlinkClick r:id="rId7" tooltip="National Alzheimer’s Project Act (NAPA)"/>
              </a:rPr>
              <a:t>www.aspe.hhs.gov</a:t>
            </a:r>
            <a:r>
              <a:rPr lang="en-US" sz="1800" dirty="0" smtClean="0">
                <a:hlinkClick r:id="rId7" tooltip="National Alzheimer’s Project Act (NAPA)"/>
              </a:rPr>
              <a:t>/</a:t>
            </a:r>
            <a:r>
              <a:rPr lang="en-US" sz="1800" dirty="0" err="1" smtClean="0">
                <a:hlinkClick r:id="rId7" tooltip="National Alzheimer’s Project Act (NAPA)"/>
              </a:rPr>
              <a:t>daltcp</a:t>
            </a:r>
            <a:r>
              <a:rPr lang="en-US" sz="1800" dirty="0" smtClean="0">
                <a:hlinkClick r:id="rId7" tooltip="National Alzheimer’s Project Act (NAPA)"/>
              </a:rPr>
              <a:t>/</a:t>
            </a:r>
            <a:r>
              <a:rPr lang="en-US" sz="1800" dirty="0" err="1" smtClean="0">
                <a:hlinkClick r:id="rId7" tooltip="National Alzheimer’s Project Act (NAPA)"/>
              </a:rPr>
              <a:t>napa</a:t>
            </a:r>
            <a:r>
              <a:rPr lang="en-US" sz="1800" dirty="0" smtClean="0">
                <a:hlinkClick r:id="rId7" tooltip="National Alzheimer’s Project Act (NAPA)"/>
              </a:rPr>
              <a:t>/</a:t>
            </a:r>
            <a:endParaRPr lang="en-US" sz="1800" dirty="0" smtClean="0"/>
          </a:p>
          <a:p>
            <a:r>
              <a:rPr lang="en-US" sz="2000" b="1" dirty="0" smtClean="0">
                <a:solidFill>
                  <a:schemeClr val="accent6">
                    <a:lumMod val="75000"/>
                  </a:schemeClr>
                </a:solidFill>
              </a:rPr>
              <a:t>National </a:t>
            </a:r>
            <a:r>
              <a:rPr lang="en-US" sz="2000" b="1" dirty="0">
                <a:solidFill>
                  <a:schemeClr val="accent6">
                    <a:lumMod val="75000"/>
                  </a:schemeClr>
                </a:solidFill>
              </a:rPr>
              <a:t>Plan to </a:t>
            </a:r>
            <a:r>
              <a:rPr lang="en-US" sz="2000" b="1" dirty="0" smtClean="0">
                <a:solidFill>
                  <a:schemeClr val="accent6">
                    <a:lumMod val="75000"/>
                  </a:schemeClr>
                </a:solidFill>
              </a:rPr>
              <a:t>Address Alzheimer’s Disease</a:t>
            </a:r>
          </a:p>
          <a:p>
            <a:pPr marL="349250" lvl="1" indent="0" defTabSz="342900">
              <a:spcBef>
                <a:spcPts val="0"/>
              </a:spcBef>
              <a:buNone/>
            </a:pPr>
            <a:r>
              <a:rPr lang="en-US" sz="1800" dirty="0" err="1" smtClean="0">
                <a:hlinkClick r:id="rId8" tooltip="National Plan to Address Alzheimer’s Disease"/>
              </a:rPr>
              <a:t>www.aspe.hhs.gov</a:t>
            </a:r>
            <a:r>
              <a:rPr lang="en-US" sz="1800" dirty="0" smtClean="0">
                <a:hlinkClick r:id="rId8" tooltip="National Plan to Address Alzheimer’s Disease"/>
              </a:rPr>
              <a:t>/</a:t>
            </a:r>
            <a:r>
              <a:rPr lang="en-US" sz="1800" dirty="0" err="1" smtClean="0">
                <a:hlinkClick r:id="rId8" tooltip="National Plan to Address Alzheimer’s Disease"/>
              </a:rPr>
              <a:t>daltcp</a:t>
            </a:r>
            <a:r>
              <a:rPr lang="en-US" sz="1800" dirty="0" smtClean="0">
                <a:hlinkClick r:id="rId8" tooltip="National Plan to Address Alzheimer’s Disease"/>
              </a:rPr>
              <a:t>/</a:t>
            </a:r>
            <a:r>
              <a:rPr lang="en-US" sz="1800" dirty="0" err="1" smtClean="0">
                <a:hlinkClick r:id="rId8" tooltip="National Plan to Address Alzheimer’s Disease"/>
              </a:rPr>
              <a:t>napa</a:t>
            </a:r>
            <a:r>
              <a:rPr lang="en-US" sz="1800" dirty="0" smtClean="0">
                <a:hlinkClick r:id="rId8" tooltip="National Plan to Address Alzheimer’s Disease"/>
              </a:rPr>
              <a:t>/</a:t>
            </a:r>
            <a:r>
              <a:rPr lang="en-US" sz="1800" dirty="0" err="1" smtClean="0">
                <a:hlinkClick r:id="rId8" tooltip="National Plan to Address Alzheimer’s Disease"/>
              </a:rPr>
              <a:t>natlplan2013.shtml</a:t>
            </a:r>
            <a:endParaRPr lang="en-US" sz="1800" dirty="0"/>
          </a:p>
        </p:txBody>
      </p:sp>
      <p:sp>
        <p:nvSpPr>
          <p:cNvPr id="2" name="Title 1"/>
          <p:cNvSpPr>
            <a:spLocks noGrp="1"/>
          </p:cNvSpPr>
          <p:nvPr>
            <p:ph type="title"/>
          </p:nvPr>
        </p:nvSpPr>
        <p:spPr>
          <a:xfrm>
            <a:off x="1447800" y="152400"/>
            <a:ext cx="7696200" cy="1066800"/>
          </a:xfrm>
        </p:spPr>
        <p:txBody>
          <a:bodyPr/>
          <a:lstStyle/>
          <a:p>
            <a:pPr marL="166688" indent="-166688"/>
            <a:r>
              <a:rPr lang="en-US" dirty="0" smtClean="0"/>
              <a:t>  </a:t>
            </a:r>
            <a:r>
              <a:rPr lang="en-US" sz="4400" dirty="0" smtClean="0"/>
              <a:t>Key References</a:t>
            </a:r>
            <a:endParaRPr lang="en-US" sz="4400" dirty="0"/>
          </a:p>
        </p:txBody>
      </p:sp>
    </p:spTree>
    <p:extLst>
      <p:ext uri="{BB962C8B-B14F-4D97-AF65-F5344CB8AC3E}">
        <p14:creationId xmlns:p14="http://schemas.microsoft.com/office/powerpoint/2010/main" val="257294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descr="Title slide: Seniors exercing togeth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7098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r>
              <a:rPr lang="en-US" sz="1600" b="1" dirty="0">
                <a:solidFill>
                  <a:srgbClr val="003F72"/>
                </a:solidFill>
                <a:latin typeface="Tahoma" pitchFamily="34" charset="0"/>
                <a:ea typeface="Tahoma" pitchFamily="34" charset="0"/>
                <a:cs typeface="Tahoma" pitchFamily="34" charset="0"/>
              </a:rPr>
              <a:t>Senior Services of Seattle King County</a:t>
            </a:r>
          </a:p>
          <a:p>
            <a:pPr>
              <a:spcBef>
                <a:spcPts val="0"/>
              </a:spcBef>
              <a:defRPr/>
            </a:pPr>
            <a:endParaRPr lang="en-US" sz="1600" dirty="0" smtClean="0"/>
          </a:p>
        </p:txBody>
      </p:sp>
      <p:pic>
        <p:nvPicPr>
          <p:cNvPr id="4" name="Picture 2" descr="Image of diverse seniors. Slide describes the local populations in Seatt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937" cy="68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947432"/>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dirty="0" smtClean="0"/>
              <a:t>Senior Services Seattle </a:t>
            </a:r>
            <a:r>
              <a:rPr lang="en-US" dirty="0" err="1" smtClean="0"/>
              <a:t>Wa</a:t>
            </a:r>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5" name="Picture 2" descr="Photo of older woman in chair with exercise weights in both han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4366" cy="692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608151"/>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dirty="0"/>
              <a:t>Enhance Fitness</a:t>
            </a:r>
            <a:br>
              <a:rPr lang="en-US" dirty="0"/>
            </a:br>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 of class of diverse group exercising in chairs with wrist weigh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7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16591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Tahoma" pitchFamily="34" charset="0"/>
                <a:ea typeface="Tahoma" pitchFamily="34" charset="0"/>
                <a:cs typeface="Tahoma" pitchFamily="34" charset="0"/>
              </a:rPr>
              <a:t>Irma Arispe, PhD</a:t>
            </a:r>
            <a:r>
              <a:rPr lang="en-US" dirty="0">
                <a:latin typeface="Tahoma" pitchFamily="34" charset="0"/>
                <a:ea typeface="Tahoma" pitchFamily="34" charset="0"/>
                <a:cs typeface="Tahoma" pitchFamily="34" charset="0"/>
              </a:rPr>
              <a:t/>
            </a:r>
            <a:br>
              <a:rPr lang="en-US"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Associate Director, National Center for Health Statistics</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Centers for Disease Control and Prevention</a:t>
            </a:r>
          </a:p>
        </p:txBody>
      </p:sp>
    </p:spTree>
    <p:extLst>
      <p:ext uri="{BB962C8B-B14F-4D97-AF65-F5344CB8AC3E}">
        <p14:creationId xmlns:p14="http://schemas.microsoft.com/office/powerpoint/2010/main" val="2070945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pic>
        <p:nvPicPr>
          <p:cNvPr id="4" name="Picture 2" descr="Photo of women holding hands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933155"/>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 of older Asian 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840" cy="688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267560"/>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 of a happy senior exercising and stretching in a c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1" y="7867"/>
            <a:ext cx="9155961" cy="685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198364"/>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 of older adults reading a document toge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91"/>
            <a:ext cx="9144000" cy="687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65672"/>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 of two women standing and exercis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71"/>
            <a:ext cx="9144000" cy="688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730198"/>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2050" name="Picture 2" descr="Photo of seniors exercising in their ch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0"/>
            <a:ext cx="91403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718332"/>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pic>
        <p:nvPicPr>
          <p:cNvPr id="4" name="Picture 2" descr="Logos for University of Washington, Centers for Disease Control and Prevention, National Council on Aging, and the YMCA.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959"/>
            <a:ext cx="9144000" cy="687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327691"/>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2" descr="Photos of Active senio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9"/>
            <a:ext cx="9144000" cy="690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969424"/>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3" name="Content Placeholder 2"/>
          <p:cNvSpPr>
            <a:spLocks noGrp="1"/>
          </p:cNvSpPr>
          <p:nvPr>
            <p:ph idx="1"/>
          </p:nvPr>
        </p:nvSpPr>
        <p:spPr/>
        <p:txBody>
          <a:bodyPr/>
          <a:lstStyle/>
          <a:p>
            <a:endParaRPr lang="en-US"/>
          </a:p>
        </p:txBody>
      </p:sp>
      <p:pic>
        <p:nvPicPr>
          <p:cNvPr id="1026" name="Picture 2" descr="Evidence-based leadership council logo.  Logos for Healthy Ideas, Standord Patient Education Research Center, HOMEMEDS, Enhance, Matter of Balance, PEARLS, Fit &amp; Strong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29826"/>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pic>
        <p:nvPicPr>
          <p:cNvPr id="4" name="Picture 2" descr="Logos for Salt Lake County Aging and Adult Services, Utah Department of Health - Utah Arthritis Program, and Salt Lake County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7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7484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7800" y="1524000"/>
            <a:ext cx="7505700" cy="5105400"/>
          </a:xfrm>
        </p:spPr>
        <p:txBody>
          <a:bodyPr/>
          <a:lstStyle/>
          <a:p>
            <a:pPr>
              <a:spcBef>
                <a:spcPts val="0"/>
              </a:spcBef>
              <a:spcAft>
                <a:spcPts val="600"/>
              </a:spcAft>
            </a:pPr>
            <a:r>
              <a:rPr lang="en-US" sz="2800" dirty="0">
                <a:latin typeface="Tahoma" panose="020B0604030504040204" pitchFamily="34" charset="0"/>
                <a:ea typeface="Tahoma" panose="020B0604030504040204" pitchFamily="34" charset="0"/>
                <a:cs typeface="Tahoma" panose="020B0604030504040204" pitchFamily="34" charset="0"/>
              </a:rPr>
              <a:t>Tracking the </a:t>
            </a:r>
            <a:r>
              <a:rPr lang="en-US" sz="2800" dirty="0" smtClean="0">
                <a:latin typeface="Tahoma" panose="020B0604030504040204" pitchFamily="34" charset="0"/>
                <a:ea typeface="Tahoma" panose="020B0604030504040204" pitchFamily="34" charset="0"/>
                <a:cs typeface="Tahoma" panose="020B0604030504040204" pitchFamily="34" charset="0"/>
              </a:rPr>
              <a:t>Nation’s </a:t>
            </a: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dirty="0" smtClean="0">
                <a:latin typeface="Tahoma" panose="020B0604030504040204" pitchFamily="34" charset="0"/>
                <a:ea typeface="Tahoma" panose="020B0604030504040204" pitchFamily="34" charset="0"/>
                <a:cs typeface="Tahoma" panose="020B0604030504040204" pitchFamily="34" charset="0"/>
              </a:rPr>
              <a:t>rogress</a:t>
            </a:r>
          </a:p>
          <a:p>
            <a:pPr>
              <a:spcBef>
                <a:spcPts val="0"/>
              </a:spcBef>
              <a:spcAft>
                <a:spcPts val="600"/>
              </a:spcAft>
            </a:pPr>
            <a:r>
              <a:rPr lang="en-US" sz="2800" dirty="0" smtClean="0">
                <a:latin typeface="Tahoma" panose="020B0604030504040204" pitchFamily="34" charset="0"/>
                <a:ea typeface="Tahoma" panose="020B0604030504040204" pitchFamily="34" charset="0"/>
                <a:cs typeface="Tahoma" panose="020B0604030504040204" pitchFamily="34" charset="0"/>
              </a:rPr>
              <a:t>Public Health Impact: Older Adults and Dementias Including Alzheimer’s</a:t>
            </a:r>
            <a:endParaRPr lang="en-US" sz="28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Older Adults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Access to </a:t>
            </a:r>
            <a:r>
              <a:rPr lang="en-US" altLang="en-US" dirty="0" smtClean="0">
                <a:latin typeface="Tahoma" panose="020B0604030504040204" pitchFamily="34" charset="0"/>
                <a:ea typeface="Tahoma" panose="020B0604030504040204" pitchFamily="34" charset="0"/>
                <a:cs typeface="Tahoma" panose="020B0604030504040204" pitchFamily="34" charset="0"/>
              </a:rPr>
              <a:t>selected Medicare benefits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Core preventive services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Functional limitations</a:t>
            </a: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Physical a</a:t>
            </a:r>
            <a:r>
              <a:rPr lang="en-US" altLang="en-US" dirty="0" smtClean="0">
                <a:latin typeface="Tahoma" panose="020B0604030504040204" pitchFamily="34" charset="0"/>
                <a:ea typeface="Tahoma" panose="020B0604030504040204" pitchFamily="34" charset="0"/>
                <a:cs typeface="Tahoma" panose="020B0604030504040204" pitchFamily="34" charset="0"/>
              </a:rPr>
              <a:t>ctivity</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Injury-falls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US" sz="2800" dirty="0" smtClean="0">
                <a:latin typeface="Tahoma" panose="020B0604030504040204" pitchFamily="34" charset="0"/>
                <a:ea typeface="Tahoma" panose="020B0604030504040204" pitchFamily="34" charset="0"/>
                <a:cs typeface="Tahoma" panose="020B0604030504040204" pitchFamily="34" charset="0"/>
              </a:rPr>
              <a:t>Dementias Including Alzheimer’s Topic Area</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Awareness of </a:t>
            </a:r>
            <a:r>
              <a:rPr lang="en-US" altLang="en-US" dirty="0" smtClean="0">
                <a:latin typeface="Tahoma" panose="020B0604030504040204" pitchFamily="34" charset="0"/>
                <a:ea typeface="Tahoma" panose="020B0604030504040204" pitchFamily="34" charset="0"/>
                <a:cs typeface="Tahoma" panose="020B0604030504040204" pitchFamily="34" charset="0"/>
              </a:rPr>
              <a:t>diagnosis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0"/>
              </a:spcAft>
              <a:buFont typeface="Wingdings" panose="05000000000000000000" pitchFamily="2" charset="2"/>
              <a:buChar char="§"/>
            </a:pPr>
            <a:r>
              <a:rPr lang="en-US" altLang="en-US" dirty="0">
                <a:latin typeface="Tahoma" panose="020B0604030504040204" pitchFamily="34" charset="0"/>
                <a:ea typeface="Tahoma" panose="020B0604030504040204" pitchFamily="34" charset="0"/>
                <a:cs typeface="Tahoma" panose="020B0604030504040204" pitchFamily="34" charset="0"/>
              </a:rPr>
              <a:t>Preventable </a:t>
            </a:r>
            <a:r>
              <a:rPr lang="en-US" altLang="en-US" dirty="0" smtClean="0">
                <a:latin typeface="Tahoma" panose="020B0604030504040204" pitchFamily="34" charset="0"/>
                <a:ea typeface="Tahoma" panose="020B0604030504040204" pitchFamily="34" charset="0"/>
                <a:cs typeface="Tahoma" panose="020B0604030504040204" pitchFamily="34" charset="0"/>
              </a:rPr>
              <a:t>hospitalizations</a:t>
            </a:r>
          </a:p>
          <a:p>
            <a:pPr>
              <a:spcBef>
                <a:spcPts val="0"/>
              </a:spcBef>
              <a:buFont typeface="Wingdings" panose="05000000000000000000" pitchFamily="2" charset="2"/>
              <a:buChar cha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8</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40083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pic>
        <p:nvPicPr>
          <p:cNvPr id="4" name="Picture 2" descr="Enhance Fitness In Salt Lake County.  Photo of Instructor helping a senior with ankle weights.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339146"/>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endParaRPr lang="en-US" sz="1600" dirty="0" smtClean="0"/>
          </a:p>
        </p:txBody>
      </p:sp>
      <p:pic>
        <p:nvPicPr>
          <p:cNvPr id="4" name="Picture 5" descr="Photo of instructor helping s student in a chair stret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
            <a:ext cx="9195299" cy="695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138036"/>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a:latin typeface="Tahoma" pitchFamily="34" charset="0"/>
                <a:ea typeface="Tahoma" pitchFamily="34" charset="0"/>
                <a:cs typeface="Tahoma" pitchFamily="34" charset="0"/>
              </a:rPr>
              <a:t/>
            </a:r>
            <a:br>
              <a:rPr lang="en-US" b="1" dirty="0">
                <a:latin typeface="Tahoma" pitchFamily="34" charset="0"/>
                <a:ea typeface="Tahoma" pitchFamily="34" charset="0"/>
                <a:cs typeface="Tahoma" pitchFamily="34" charset="0"/>
              </a:rPr>
            </a:br>
            <a:endParaRPr lang="en-US" dirty="0" smtClean="0">
              <a:ea typeface="ＭＳ Ｐゴシック" pitchFamily="34" charset="-128"/>
            </a:endParaRPr>
          </a:p>
        </p:txBody>
      </p:sp>
      <p:pic>
        <p:nvPicPr>
          <p:cNvPr id="4" name="Picture 2" descr="Senior excersing in a cirlc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875"/>
            <a:ext cx="9144000" cy="684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606455"/>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take a moment to </a:t>
            </a:r>
            <a:r>
              <a:rPr lang="en-US" sz="2200" smtClean="0">
                <a:latin typeface="Arial Black" panose="020B0A04020102020204" pitchFamily="34" charset="0"/>
                <a:ea typeface="ＭＳ Ｐゴシック" pitchFamily="34" charset="-128"/>
              </a:rPr>
              <a:t>fill out </a:t>
            </a:r>
            <a:r>
              <a:rPr lang="en-US" sz="2200" dirty="0" smtClean="0">
                <a:latin typeface="Arial Black" panose="020B0A04020102020204" pitchFamily="34" charset="0"/>
                <a:ea typeface="ＭＳ Ｐゴシック" pitchFamily="34" charset="-128"/>
              </a:rPr>
              <a:t>our brief survey </a:t>
            </a:r>
            <a:r>
              <a:rPr lang="en-US" sz="1600" dirty="0"/>
              <a:t/>
            </a:r>
            <a:br>
              <a:rPr lang="en-US" sz="1600" dirty="0"/>
            </a:br>
            <a:endParaRPr lang="en-US" sz="2200" dirty="0"/>
          </a:p>
        </p:txBody>
      </p:sp>
    </p:spTree>
    <p:extLst>
      <p:ext uri="{BB962C8B-B14F-4D97-AF65-F5344CB8AC3E}">
        <p14:creationId xmlns:p14="http://schemas.microsoft.com/office/powerpoint/2010/main" val="9799201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smtClean="0">
                <a:cs typeface="Arial" pitchFamily="34" charset="0"/>
              </a:rPr>
              <a:t>Healthy People 2020 Sharing Library</a:t>
            </a:r>
            <a:r>
              <a:rPr lang="en-US" dirty="0">
                <a:cs typeface="Arial" pitchFamily="34" charset="0"/>
              </a:rPr>
              <a:t/>
            </a:r>
            <a:br>
              <a:rPr lang="en-US" dirty="0">
                <a:cs typeface="Arial" pitchFamily="34" charset="0"/>
              </a:rPr>
            </a:br>
            <a:endParaRPr lang="en-US" dirty="0"/>
          </a:p>
        </p:txBody>
      </p:sp>
      <p:pic>
        <p:nvPicPr>
          <p:cNvPr id="1026" name="Picture 2" descr="screen scpature of the sharing library on the healthy people dot gov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1"/>
            <a:ext cx="9263743" cy="693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9655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00200" y="152400"/>
            <a:ext cx="7470775" cy="1066800"/>
          </a:xfrm>
        </p:spPr>
        <p:txBody>
          <a:bodyPr/>
          <a:lstStyle/>
          <a:p>
            <a:pPr algn="ctr" eaLnBrk="1" hangingPunct="1"/>
            <a:r>
              <a:rPr lang="en-US" sz="2800" dirty="0" smtClean="0">
                <a:ea typeface="ＭＳ Ｐゴシック" pitchFamily="34" charset="-128"/>
              </a:rPr>
              <a:t>Healthy People 2020 Spotlight on Health Webinar </a:t>
            </a:r>
          </a:p>
        </p:txBody>
      </p:sp>
      <p:sp>
        <p:nvSpPr>
          <p:cNvPr id="16387" name="Content Placeholder 2"/>
          <p:cNvSpPr>
            <a:spLocks noGrp="1"/>
          </p:cNvSpPr>
          <p:nvPr>
            <p:ph type="body" idx="1"/>
          </p:nvPr>
        </p:nvSpPr>
        <p:spPr>
          <a:xfrm>
            <a:off x="1600200" y="1600200"/>
            <a:ext cx="6934200" cy="4800600"/>
          </a:xfrm>
        </p:spPr>
        <p:txBody>
          <a:bodyPr/>
          <a:lstStyle/>
          <a:p>
            <a:pPr eaLnBrk="1" hangingPunct="1">
              <a:spcBef>
                <a:spcPts val="2400"/>
              </a:spcBef>
            </a:pPr>
            <a:r>
              <a:rPr lang="en-US" dirty="0" smtClean="0">
                <a:ea typeface="ＭＳ Ｐゴシック" pitchFamily="34" charset="-128"/>
              </a:rPr>
              <a:t>Join us on September 30, 2014, from 12:30 pm to 2:00 pm ET </a:t>
            </a:r>
          </a:p>
          <a:p>
            <a:pPr eaLnBrk="1" hangingPunct="1">
              <a:spcBef>
                <a:spcPts val="2400"/>
              </a:spcBef>
            </a:pPr>
            <a:r>
              <a:rPr lang="en-US" dirty="0" smtClean="0">
                <a:ea typeface="ＭＳ Ｐゴシック" pitchFamily="34" charset="-128"/>
              </a:rPr>
              <a:t>Free Educational Webinar </a:t>
            </a:r>
          </a:p>
          <a:p>
            <a:pPr eaLnBrk="1" hangingPunct="1">
              <a:spcBef>
                <a:spcPts val="2400"/>
              </a:spcBef>
            </a:pPr>
            <a:r>
              <a:rPr lang="en-US" dirty="0">
                <a:ea typeface="ＭＳ Ｐゴシック" pitchFamily="34" charset="-128"/>
              </a:rPr>
              <a:t>Featured Topic will be “</a:t>
            </a:r>
            <a:r>
              <a:rPr lang="en-US" dirty="0"/>
              <a:t>Moving from Disease and Illness to Living Well:  Promoting and Tracking Well-Being and Quality of Life”</a:t>
            </a:r>
          </a:p>
          <a:p>
            <a:pPr eaLnBrk="1" hangingPunct="1">
              <a:spcBef>
                <a:spcPts val="2400"/>
              </a:spcBef>
            </a:pPr>
            <a:endParaRPr lang="en-US" dirty="0" smtClean="0">
              <a:ea typeface="ＭＳ Ｐゴシック" pitchFamily="34" charset="-128"/>
            </a:endParaRPr>
          </a:p>
          <a:p>
            <a:pPr eaLnBrk="1" hangingPunct="1">
              <a:spcBef>
                <a:spcPts val="2400"/>
              </a:spcBef>
            </a:pPr>
            <a:endParaRPr lang="en-US" dirty="0">
              <a:ea typeface="ＭＳ Ｐゴシック" pitchFamily="34" charset="-128"/>
            </a:endParaRPr>
          </a:p>
          <a:p>
            <a:pPr eaLnBrk="1" hangingPunct="1">
              <a:spcBef>
                <a:spcPts val="2400"/>
              </a:spcBef>
            </a:pPr>
            <a:endParaRPr lang="en-US" dirty="0" smtClean="0">
              <a:ea typeface="ＭＳ Ｐゴシック" pitchFamily="34" charset="-128"/>
            </a:endParaRPr>
          </a:p>
        </p:txBody>
      </p:sp>
    </p:spTree>
    <p:extLst>
      <p:ext uri="{BB962C8B-B14F-4D97-AF65-F5344CB8AC3E}">
        <p14:creationId xmlns:p14="http://schemas.microsoft.com/office/powerpoint/2010/main" val="31429536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smtClean="0">
                <a:cs typeface="Arial" pitchFamily="34" charset="0"/>
              </a:rPr>
              <a:t>LHI </a:t>
            </a:r>
            <a:r>
              <a:rPr lang="en-US" dirty="0" err="1" smtClean="0">
                <a:cs typeface="Arial" pitchFamily="34" charset="0"/>
              </a:rPr>
              <a:t>Infographic</a:t>
            </a:r>
            <a:r>
              <a:rPr lang="en-US" dirty="0" smtClean="0">
                <a:cs typeface="Arial" pitchFamily="34" charset="0"/>
              </a:rPr>
              <a:t> gallery </a:t>
            </a:r>
            <a:r>
              <a:rPr lang="en-US" dirty="0">
                <a:cs typeface="Arial" pitchFamily="34" charset="0"/>
              </a:rPr>
              <a:t/>
            </a:r>
            <a:br>
              <a:rPr lang="en-US" dirty="0">
                <a:cs typeface="Arial" pitchFamily="34" charset="0"/>
              </a:rPr>
            </a:br>
            <a:endParaRPr lang="en-US" dirty="0"/>
          </a:p>
        </p:txBody>
      </p:sp>
      <p:pic>
        <p:nvPicPr>
          <p:cNvPr id="2050" name="Picture 2" descr="screen capture of the infographic gallery on healthy people dot 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3115" cy="68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7128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People 2020 Substance Abuse LHI Webinar</a:t>
            </a:r>
            <a:endParaRPr lang="en-US" dirty="0"/>
          </a:p>
        </p:txBody>
      </p:sp>
      <p:pic>
        <p:nvPicPr>
          <p:cNvPr id="2050" name="Picture 2" descr="Photo of a group of people.  The Healthy People 2020 LHI webinar will be on July 24. Find out more at www.healthypeople.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59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3941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152400"/>
            <a:ext cx="7470775" cy="1066800"/>
          </a:xfrm>
        </p:spPr>
        <p:txBody>
          <a:bodyPr/>
          <a:lstStyle/>
          <a:p>
            <a:pPr eaLnBrk="1" hangingPunct="1"/>
            <a:r>
              <a:rPr lang="en-US" dirty="0" smtClean="0">
                <a:ea typeface="ＭＳ Ｐゴシック" pitchFamily="34" charset="-128"/>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fontAlgn="auto">
              <a:spcBef>
                <a:spcPts val="0"/>
              </a:spcBef>
              <a:spcAft>
                <a:spcPts val="0"/>
              </a:spcAft>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19880012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
        <p:nvSpPr>
          <p:cNvPr id="4" name="Content Placeholder 2"/>
          <p:cNvSpPr txBox="1">
            <a:spLocks/>
          </p:cNvSpPr>
          <p:nvPr/>
        </p:nvSpPr>
        <p:spPr bwMode="auto">
          <a:xfrm>
            <a:off x="1447800" y="1600200"/>
            <a:ext cx="7543800" cy="5105400"/>
          </a:xfrm>
          <a:prstGeom prst="rect">
            <a:avLst/>
          </a:prstGeom>
          <a:noFill/>
          <a:ln w="9525">
            <a:noFill/>
            <a:miter lim="800000"/>
            <a:headEnd/>
            <a:tailEnd/>
          </a:ln>
        </p:spPr>
        <p:txBody>
          <a:bodyPr numCol="2"/>
          <a:lstStyle/>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Denise </a:t>
            </a:r>
            <a:r>
              <a:rPr lang="en-US" sz="1400" dirty="0" err="1" smtClean="0">
                <a:solidFill>
                  <a:srgbClr val="000000"/>
                </a:solidFill>
              </a:rPr>
              <a:t>Stredrick</a:t>
            </a:r>
            <a:r>
              <a:rPr lang="en-US" sz="1400" dirty="0" smtClean="0">
                <a:solidFill>
                  <a:srgbClr val="000000"/>
                </a:solidFill>
              </a:rPr>
              <a:t> (NIH/OD)</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Marie Bernard (NIH/NIA)</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Melinda Kelley (NIH/NIA)</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Vicky Cahan (NIH/NIA)</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Dallas Anderson (NIH/NIA)</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Stan </a:t>
            </a:r>
            <a:r>
              <a:rPr lang="en-US" sz="1400" dirty="0">
                <a:solidFill>
                  <a:srgbClr val="000000"/>
                </a:solidFill>
              </a:rPr>
              <a:t>Lehman (CDC/OD)</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Lynda Anderson (CDC/ONDIEH)</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err="1" smtClean="0">
                <a:solidFill>
                  <a:srgbClr val="000000"/>
                </a:solidFill>
              </a:rPr>
              <a:t>Dree</a:t>
            </a:r>
            <a:r>
              <a:rPr lang="en-US" sz="1400" dirty="0" smtClean="0">
                <a:solidFill>
                  <a:srgbClr val="000000"/>
                </a:solidFill>
              </a:rPr>
              <a:t> Harris (CDC/ONDIEH)</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Angela Deokar (CDC/ONDIEH)</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Jane Tilly (ACL/AOA)</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Rosaly Correa-de-Araujo (ACL/AOA)</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Deb Potter (OASH/ASPE)</a:t>
            </a: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Helen Lamont (HHS/ASPE) </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Shari Ling (CMS/CCSQ)</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Rebecca Hines (CDC/NCHS)</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a:solidFill>
                  <a:srgbClr val="000000"/>
                </a:solidFill>
              </a:rPr>
              <a:t>Leda </a:t>
            </a:r>
            <a:r>
              <a:rPr lang="en-US" sz="1400" dirty="0" smtClean="0">
                <a:solidFill>
                  <a:srgbClr val="000000"/>
                </a:solidFill>
              </a:rPr>
              <a:t>Gurley (CDC/NCHS)</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Ellen </a:t>
            </a:r>
            <a:r>
              <a:rPr lang="en-US" sz="1400" dirty="0" err="1" smtClean="0">
                <a:solidFill>
                  <a:srgbClr val="000000"/>
                </a:solidFill>
              </a:rPr>
              <a:t>Kramarow</a:t>
            </a:r>
            <a:r>
              <a:rPr lang="en-US" sz="1400" dirty="0" smtClean="0">
                <a:solidFill>
                  <a:srgbClr val="000000"/>
                </a:solidFill>
              </a:rPr>
              <a:t> (CDC/NCHS)</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Julie Weeks (CDC/NCHS)</a:t>
            </a: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Bruce Jonas (CDC/NCHS) </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Christina Dragon (CDC/NCHS) </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Carter Blakey (HHS/ODPHP)</a:t>
            </a: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Deb Nichols (HHS/ODPHP)</a:t>
            </a:r>
          </a:p>
          <a:p>
            <a:pPr marL="0" lvl="1" indent="-346075">
              <a:spcBef>
                <a:spcPts val="0"/>
              </a:spcBef>
              <a:spcAft>
                <a:spcPts val="0"/>
              </a:spcAft>
              <a:buClr>
                <a:srgbClr val="97233F"/>
              </a:buClr>
              <a:buFont typeface="Arial" pitchFamily="34" charset="0"/>
              <a:buChar char="■"/>
              <a:defRPr/>
            </a:pP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Theresa Devine (HHS/ODPHP)</a:t>
            </a:r>
            <a:endParaRPr lang="en-US" sz="1400" dirty="0">
              <a:solidFill>
                <a:srgbClr val="000000"/>
              </a:solidFill>
            </a:endParaRPr>
          </a:p>
          <a:p>
            <a:pPr marL="0" lvl="1" indent="-346075">
              <a:spcBef>
                <a:spcPts val="0"/>
              </a:spcBef>
              <a:spcAft>
                <a:spcPts val="0"/>
              </a:spcAft>
              <a:buClr>
                <a:srgbClr val="97233F"/>
              </a:buClr>
              <a:buFont typeface="Arial" pitchFamily="34" charset="0"/>
              <a:buChar char="■"/>
              <a:defRPr/>
            </a:pPr>
            <a:endParaRPr lang="en-US" sz="1400" dirty="0" smtClean="0">
              <a:solidFill>
                <a:srgbClr val="000000"/>
              </a:solidFill>
            </a:endParaRPr>
          </a:p>
          <a:p>
            <a:pPr marL="0" lvl="1" indent="-346075">
              <a:spcBef>
                <a:spcPts val="0"/>
              </a:spcBef>
              <a:spcAft>
                <a:spcPts val="0"/>
              </a:spcAft>
              <a:buClr>
                <a:srgbClr val="97233F"/>
              </a:buClr>
              <a:buFont typeface="Arial" pitchFamily="34" charset="0"/>
              <a:buChar char="■"/>
              <a:defRPr/>
            </a:pPr>
            <a:r>
              <a:rPr lang="en-US" sz="1400" dirty="0" smtClean="0">
                <a:solidFill>
                  <a:srgbClr val="000000"/>
                </a:solidFill>
              </a:rPr>
              <a:t>Yen Luong (HHS/ODPHP)</a:t>
            </a:r>
          </a:p>
          <a:p>
            <a:pPr marL="0" lvl="1" indent="-346075">
              <a:spcBef>
                <a:spcPts val="0"/>
              </a:spcBef>
              <a:spcAft>
                <a:spcPts val="0"/>
              </a:spcAft>
              <a:buClr>
                <a:srgbClr val="97233F"/>
              </a:buClr>
              <a:buFont typeface="Arial" pitchFamily="34" charset="0"/>
              <a:buChar char="■"/>
              <a:defRPr/>
            </a:pPr>
            <a:endParaRPr lang="en-US" sz="1000" dirty="0">
              <a:solidFill>
                <a:srgbClr val="000000"/>
              </a:solidFill>
            </a:endParaRPr>
          </a:p>
        </p:txBody>
      </p:sp>
    </p:spTree>
    <p:extLst>
      <p:ext uri="{BB962C8B-B14F-4D97-AF65-F5344CB8AC3E}">
        <p14:creationId xmlns:p14="http://schemas.microsoft.com/office/powerpoint/2010/main" val="289477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772400" cy="12192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477036" y="1447800"/>
            <a:ext cx="7666964" cy="4800600"/>
          </a:xfrm>
        </p:spPr>
        <p:txBody>
          <a:bodyPr/>
          <a:lstStyle/>
          <a:p>
            <a:pPr>
              <a:spcBef>
                <a:spcPts val="0"/>
              </a:spcBef>
              <a:buSzPct val="115000"/>
            </a:pPr>
            <a:r>
              <a:rPr lang="en-US" sz="2400" b="1" dirty="0" smtClean="0">
                <a:latin typeface="Tahoma" panose="020B0604030504040204" pitchFamily="34" charset="0"/>
                <a:ea typeface="Tahoma" panose="020B0604030504040204" pitchFamily="34" charset="0"/>
                <a:cs typeface="Tahoma" panose="020B0604030504040204" pitchFamily="34" charset="0"/>
              </a:rPr>
              <a:t>15 HP2020 Measurable Older Adults Objectives:</a:t>
            </a:r>
          </a:p>
          <a:p>
            <a:pPr marL="346075" lvl="1" indent="0">
              <a:lnSpc>
                <a:spcPct val="150000"/>
              </a:lnSpc>
              <a:spcBef>
                <a:spcPts val="0"/>
              </a:spcBef>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6 Targets met</a:t>
            </a:r>
          </a:p>
          <a:p>
            <a:pPr marL="346075" lvl="1" indent="0">
              <a:lnSpc>
                <a:spcPct val="150000"/>
              </a:lnSpc>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0 Improving</a:t>
            </a:r>
          </a:p>
          <a:p>
            <a:pPr marL="346075" lvl="1" indent="0">
              <a:lnSpc>
                <a:spcPct val="150000"/>
              </a:lnSpc>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0 Little or No detectible change</a:t>
            </a:r>
          </a:p>
          <a:p>
            <a:pPr marL="346075" lvl="1" indent="0">
              <a:lnSpc>
                <a:spcPct val="150000"/>
              </a:lnSpc>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8 Getting worse</a:t>
            </a:r>
          </a:p>
          <a:p>
            <a:pPr marL="346075" lvl="1" indent="0">
              <a:lnSpc>
                <a:spcPct val="150000"/>
              </a:lnSpc>
              <a:spcBef>
                <a:spcPts val="0"/>
              </a:spcBef>
              <a:spcAft>
                <a:spcPts val="1200"/>
              </a:spcAft>
              <a:buNone/>
            </a:pPr>
            <a:r>
              <a:rPr lang="en-US" dirty="0" smtClean="0">
                <a:latin typeface="Tahoma" panose="020B0604030504040204" pitchFamily="34" charset="0"/>
                <a:ea typeface="Tahoma" panose="020B0604030504040204" pitchFamily="34" charset="0"/>
                <a:cs typeface="Tahoma" panose="020B0604030504040204" pitchFamily="34" charset="0"/>
              </a:rPr>
              <a:t>	1 Baseline data only </a:t>
            </a:r>
          </a:p>
          <a:p>
            <a:pPr>
              <a:spcBef>
                <a:spcPts val="0"/>
              </a:spcBef>
              <a:spcAft>
                <a:spcPts val="0"/>
              </a:spcAft>
              <a:buSzPct val="115000"/>
            </a:pPr>
            <a:r>
              <a:rPr lang="en-US" sz="2400" b="1" dirty="0" smtClean="0">
                <a:latin typeface="Tahoma" panose="020B0604030504040204" pitchFamily="34" charset="0"/>
                <a:ea typeface="Tahoma" panose="020B0604030504040204" pitchFamily="34" charset="0"/>
                <a:cs typeface="Tahoma" panose="020B0604030504040204" pitchFamily="34" charset="0"/>
              </a:rPr>
              <a:t>2 HP2020 Measurable Dementias Including Alzheimer’s Objectives:</a:t>
            </a:r>
          </a:p>
          <a:p>
            <a:pPr marL="346075" lvl="1" indent="0">
              <a:lnSpc>
                <a:spcPct val="150000"/>
              </a:lnSpc>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2 Baseline data only</a:t>
            </a:r>
          </a:p>
          <a:p>
            <a:pPr marL="346075" lvl="1" indent="0">
              <a:spcBef>
                <a:spcPts val="0"/>
              </a:spcBef>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descr="traffic light progress"/>
          <p:cNvGrpSpPr/>
          <p:nvPr/>
        </p:nvGrpSpPr>
        <p:grpSpPr>
          <a:xfrm>
            <a:off x="2133600" y="2362200"/>
            <a:ext cx="228600" cy="2057400"/>
            <a:chOff x="2133600" y="2362200"/>
            <a:chExt cx="228600" cy="2057400"/>
          </a:xfrm>
        </p:grpSpPr>
        <p:grpSp>
          <p:nvGrpSpPr>
            <p:cNvPr id="5" name="Group 4"/>
            <p:cNvGrpSpPr/>
            <p:nvPr/>
          </p:nvGrpSpPr>
          <p:grpSpPr>
            <a:xfrm>
              <a:off x="2133600" y="2362200"/>
              <a:ext cx="228600" cy="1600200"/>
              <a:chOff x="2133600" y="2362200"/>
              <a:chExt cx="228600" cy="1600200"/>
            </a:xfrm>
          </p:grpSpPr>
          <p:sp>
            <p:nvSpPr>
              <p:cNvPr id="4" name="Oval 3"/>
              <p:cNvSpPr/>
              <p:nvPr/>
            </p:nvSpPr>
            <p:spPr bwMode="auto">
              <a:xfrm>
                <a:off x="2133600" y="2362200"/>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sp>
            <p:nvSpPr>
              <p:cNvPr id="6" name="Oval 5"/>
              <p:cNvSpPr/>
              <p:nvPr/>
            </p:nvSpPr>
            <p:spPr bwMode="auto">
              <a:xfrm>
                <a:off x="2133600" y="2819400"/>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sp>
            <p:nvSpPr>
              <p:cNvPr id="7" name="Oval 6"/>
              <p:cNvSpPr/>
              <p:nvPr/>
            </p:nvSpPr>
            <p:spPr bwMode="auto">
              <a:xfrm>
                <a:off x="2133600" y="3276600"/>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sp>
            <p:nvSpPr>
              <p:cNvPr id="9" name="Oval 8"/>
              <p:cNvSpPr/>
              <p:nvPr/>
            </p:nvSpPr>
            <p:spPr bwMode="auto">
              <a:xfrm>
                <a:off x="2133600" y="373380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grpSp>
        <p:sp>
          <p:nvSpPr>
            <p:cNvPr id="10" name="Oval 9"/>
            <p:cNvSpPr/>
            <p:nvPr/>
          </p:nvSpPr>
          <p:spPr bwMode="auto">
            <a:xfrm>
              <a:off x="2133600" y="4191000"/>
              <a:ext cx="228600" cy="228600"/>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grpSp>
      <p:sp>
        <p:nvSpPr>
          <p:cNvPr id="15" name="Oval 14" descr="traffic light progress&#10;"/>
          <p:cNvSpPr/>
          <p:nvPr/>
        </p:nvSpPr>
        <p:spPr bwMode="auto">
          <a:xfrm>
            <a:off x="2116445" y="5554640"/>
            <a:ext cx="228600" cy="228600"/>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smtClean="0">
              <a:solidFill>
                <a:srgbClr val="000000"/>
              </a:solidFill>
              <a:latin typeface="Arial" charset="0"/>
            </a:endParaRPr>
          </a:p>
        </p:txBody>
      </p:sp>
      <p:sp>
        <p:nvSpPr>
          <p:cNvPr id="1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9</a:t>
            </a:fld>
            <a:endParaRPr lang="en-US" sz="1200" dirty="0">
              <a:solidFill>
                <a:srgbClr val="898989"/>
              </a:solidFill>
              <a:latin typeface="Calibri" panose="020F0502020204030204" pitchFamily="34" charset="0"/>
            </a:endParaRPr>
          </a:p>
        </p:txBody>
      </p:sp>
      <p:sp>
        <p:nvSpPr>
          <p:cNvPr id="11" name="Text Placeholder 16"/>
          <p:cNvSpPr txBox="1">
            <a:spLocks/>
          </p:cNvSpPr>
          <p:nvPr/>
        </p:nvSpPr>
        <p:spPr bwMode="auto">
          <a:xfrm>
            <a:off x="1379483" y="62484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100" kern="0" dirty="0" smtClean="0">
                <a:solidFill>
                  <a:srgbClr val="000000"/>
                </a:solidFill>
                <a:latin typeface="Tahoma" pitchFamily="34" charset="0"/>
                <a:ea typeface="Tahoma" pitchFamily="34" charset="0"/>
                <a:cs typeface="Tahoma" pitchFamily="34" charset="0"/>
              </a:rPr>
              <a:t>NOTES: </a:t>
            </a:r>
            <a:r>
              <a:rPr lang="en-US" sz="1100" kern="0" dirty="0">
                <a:solidFill>
                  <a:srgbClr val="000000"/>
                </a:solidFill>
                <a:latin typeface="Tahoma" pitchFamily="34" charset="0"/>
                <a:ea typeface="Tahoma" pitchFamily="34" charset="0"/>
                <a:cs typeface="Tahoma" pitchFamily="34" charset="0"/>
              </a:rPr>
              <a:t>The </a:t>
            </a:r>
            <a:r>
              <a:rPr lang="en-US" sz="1100" kern="0" dirty="0" smtClean="0">
                <a:solidFill>
                  <a:srgbClr val="000000"/>
                </a:solidFill>
                <a:latin typeface="Tahoma" pitchFamily="34" charset="0"/>
                <a:ea typeface="Tahoma" pitchFamily="34" charset="0"/>
                <a:cs typeface="Tahoma" pitchFamily="34" charset="0"/>
              </a:rPr>
              <a:t>Older Adults </a:t>
            </a:r>
            <a:r>
              <a:rPr lang="en-US" sz="1100" kern="0" dirty="0">
                <a:solidFill>
                  <a:srgbClr val="000000"/>
                </a:solidFill>
                <a:latin typeface="Tahoma" pitchFamily="34" charset="0"/>
                <a:ea typeface="Tahoma" pitchFamily="34" charset="0"/>
                <a:cs typeface="Tahoma" pitchFamily="34" charset="0"/>
              </a:rPr>
              <a:t>Topic Area contains 4</a:t>
            </a:r>
            <a:r>
              <a:rPr lang="en-US" sz="1100" kern="0" dirty="0" smtClean="0">
                <a:solidFill>
                  <a:srgbClr val="000000"/>
                </a:solidFill>
                <a:latin typeface="Tahoma" pitchFamily="34" charset="0"/>
                <a:ea typeface="Tahoma" pitchFamily="34" charset="0"/>
                <a:cs typeface="Tahoma" pitchFamily="34" charset="0"/>
              </a:rPr>
              <a:t> </a:t>
            </a:r>
            <a:r>
              <a:rPr lang="en-US" sz="1100" kern="0" dirty="0">
                <a:solidFill>
                  <a:srgbClr val="000000"/>
                </a:solidFill>
                <a:latin typeface="Tahoma" pitchFamily="34" charset="0"/>
                <a:ea typeface="Tahoma" pitchFamily="34" charset="0"/>
                <a:cs typeface="Tahoma" pitchFamily="34" charset="0"/>
              </a:rPr>
              <a:t>Developmental </a:t>
            </a:r>
            <a:r>
              <a:rPr lang="en-US" sz="1100" kern="0" dirty="0" smtClean="0">
                <a:solidFill>
                  <a:srgbClr val="000000"/>
                </a:solidFill>
                <a:latin typeface="Tahoma" pitchFamily="34" charset="0"/>
                <a:ea typeface="Tahoma" pitchFamily="34" charset="0"/>
                <a:cs typeface="Tahoma" pitchFamily="34" charset="0"/>
              </a:rPr>
              <a:t>objectives. </a:t>
            </a:r>
            <a:r>
              <a:rPr lang="en-US" sz="1100" kern="0" dirty="0">
                <a:solidFill>
                  <a:srgbClr val="000000"/>
                </a:solidFill>
                <a:latin typeface="Tahoma" pitchFamily="34" charset="0"/>
                <a:ea typeface="Tahoma" pitchFamily="34" charset="0"/>
                <a:cs typeface="Tahoma" pitchFamily="34" charset="0"/>
              </a:rPr>
              <a:t>Measurable </a:t>
            </a:r>
            <a:r>
              <a:rPr lang="en-US" sz="1100" kern="0" dirty="0" smtClean="0">
                <a:solidFill>
                  <a:srgbClr val="000000"/>
                </a:solidFill>
                <a:latin typeface="Tahoma" pitchFamily="34" charset="0"/>
                <a:ea typeface="Tahoma" pitchFamily="34" charset="0"/>
                <a:cs typeface="Tahoma" pitchFamily="34" charset="0"/>
              </a:rPr>
              <a:t>objectives are defined as having at least one data point currently available, or a baseline, and anticipate additional data points throughout the decade to track progress. Developmental objectives lack baseline data and targets</a:t>
            </a:r>
            <a:r>
              <a:rPr lang="en-US" altLang="en-US" sz="1100" kern="0" dirty="0" smtClean="0">
                <a:solidFill>
                  <a:srgbClr val="000000"/>
                </a:solidFill>
              </a:rPr>
              <a:t>.</a:t>
            </a:r>
          </a:p>
          <a:p>
            <a:pPr marL="0" indent="0">
              <a:buFont typeface="Arial" pitchFamily="34" charset="0"/>
              <a:buNone/>
            </a:pPr>
            <a:endParaRPr lang="en-US" sz="1100" kern="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21292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92D42A185E7D4EB0A6A947F7724239" ma:contentTypeVersion="1" ma:contentTypeDescription="Create a new document." ma:contentTypeScope="" ma:versionID="585a0fbae620c60061e3a2ac72346f26">
  <xsd:schema xmlns:xsd="http://www.w3.org/2001/XMLSchema" xmlns:xs="http://www.w3.org/2001/XMLSchema" xmlns:p="http://schemas.microsoft.com/office/2006/metadata/properties" xmlns:ns2="89da294a-510d-4664-b6db-dc2f48b34181" targetNamespace="http://schemas.microsoft.com/office/2006/metadata/properties" ma:root="true" ma:fieldsID="d55b0d3df8c41bbb02b9903dddb8e548" ns2:_="">
    <xsd:import namespace="89da294a-510d-4664-b6db-dc2f48b3418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a294a-510d-4664-b6db-dc2f48b3418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89da294a-510d-4664-b6db-dc2f48b34181">6XCMYQNVJYMM-419-182</_dlc_DocId>
    <_dlc_DocIdUrl xmlns="89da294a-510d-4664-b6db-dc2f48b34181">
      <Url>http://esp.cdc.gov/sites/nchs/OAE/HPS_Branch/_layouts/DocIdRedir.aspx?ID=6XCMYQNVJYMM-419-182</Url>
      <Description>6XCMYQNVJYMM-419-182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52B493A-3894-40BF-8C47-FF714BB02C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da294a-510d-4664-b6db-dc2f48b341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ED9CF4-4AF8-4953-B8DF-F1C09B945E04}">
  <ds:schemaRefs>
    <ds:schemaRef ds:uri="http://schemas.microsoft.com/sharepoint/v3/contenttype/forms"/>
  </ds:schemaRefs>
</ds:datastoreItem>
</file>

<file path=customXml/itemProps3.xml><?xml version="1.0" encoding="utf-8"?>
<ds:datastoreItem xmlns:ds="http://schemas.openxmlformats.org/officeDocument/2006/customXml" ds:itemID="{6BA50F15-C24E-48B1-8A85-510DE9C460E4}">
  <ds:schemaRefs>
    <ds:schemaRef ds:uri="89da294a-510d-4664-b6db-dc2f48b34181"/>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1E2EF73B-0A9E-46BE-A3C4-8F7EB825496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16172</TotalTime>
  <Words>4720</Words>
  <Application>Microsoft Office PowerPoint</Application>
  <PresentationFormat>On-screen Show (4:3)</PresentationFormat>
  <Paragraphs>726</Paragraphs>
  <Slides>89</Slides>
  <Notes>86</Notes>
  <HiddenSlides>0</HiddenSlides>
  <MMClips>0</MMClips>
  <ScaleCrop>false</ScaleCrop>
  <HeadingPairs>
    <vt:vector size="4" baseType="variant">
      <vt:variant>
        <vt:lpstr>Theme</vt:lpstr>
      </vt:variant>
      <vt:variant>
        <vt:i4>7</vt:i4>
      </vt:variant>
      <vt:variant>
        <vt:lpstr>Slide Titles</vt:lpstr>
      </vt:variant>
      <vt:variant>
        <vt:i4>89</vt:i4>
      </vt:variant>
    </vt:vector>
  </HeadingPairs>
  <TitlesOfParts>
    <vt:vector size="96" baseType="lpstr">
      <vt:lpstr>Office Theme</vt:lpstr>
      <vt:lpstr>1_Urban</vt:lpstr>
      <vt:lpstr>2_Office Theme</vt:lpstr>
      <vt:lpstr>1_Office Theme</vt:lpstr>
      <vt:lpstr>Urban</vt:lpstr>
      <vt:lpstr>2_Urban</vt:lpstr>
      <vt:lpstr>4_Office Theme</vt:lpstr>
      <vt:lpstr>Optimal Aging for Older Adults: Promoting Health  and Addressing Dementias  Including Alzheimer’s Disease   </vt:lpstr>
      <vt:lpstr>Don Wright, MD, MPH  Deputy Assistant Secretary for Health U.S. Department of Health and Human Services </vt:lpstr>
      <vt:lpstr>Overview and Presenters </vt:lpstr>
      <vt:lpstr>Healthy People 2020 Evolves</vt:lpstr>
      <vt:lpstr>Adults Aged 65+ Years  1900─2010 with Projections to 2050 </vt:lpstr>
      <vt:lpstr>Health Care Expenditures of Medicare Beneficiaries </vt:lpstr>
      <vt:lpstr>Irma Arispe, PhD Associate Director, National Center for Health Statistics Centers for Disease Control and Prevention</vt:lpstr>
      <vt:lpstr>Presentation Overview</vt:lpstr>
      <vt:lpstr>Tracking the Nation’s Progress</vt:lpstr>
      <vt:lpstr>Adults Aged 65+ Years  1900─2010 with Projections to 2050 </vt:lpstr>
      <vt:lpstr>Medicare Beneficiaries Receiving Services or Treatment for Multiple Chronic Conditions, Adults 65+ Years, 2012</vt:lpstr>
      <vt:lpstr>Distribution of Spending for  Medicare Beneficiaries by  Number of Chronic Conditions, 2010</vt:lpstr>
      <vt:lpstr>Leading Causes of Death,  Adults 65+ Years, 2010</vt:lpstr>
      <vt:lpstr>Percent Change in Age-Adjusted Death Rates Between 2000 and 2010</vt:lpstr>
      <vt:lpstr>Projected Prevalence of Alzheimer’s Disease, 2010—2050 </vt:lpstr>
      <vt:lpstr>   Estimated Monetary Costs  of Dementia, 2010 and 2040</vt:lpstr>
      <vt:lpstr>Presentation Overview</vt:lpstr>
      <vt:lpstr>Use of the Welcome to Medicare Benefit by New Enrollees, Adults 65+ Years, 2008—2011 </vt:lpstr>
      <vt:lpstr>Up-to-Date Core Preventive Services, Males 65+ Years, 2012</vt:lpstr>
      <vt:lpstr>Up-to-Date Core Preventive Services, Females 65+ Years, 2012</vt:lpstr>
      <vt:lpstr>Receipt of Diabetes Self-Management Benefits, Adults 65+ Years, 2008—2012</vt:lpstr>
      <vt:lpstr>Moderate to Severe Functional Limitations, Adults 65+ Years</vt:lpstr>
      <vt:lpstr>Physical Activity, Adults 65+ Years with Reduced Physical or Cognitive Function, 2012</vt:lpstr>
      <vt:lpstr>Emergency Department Visits for Falls, Adults 65+ Years</vt:lpstr>
      <vt:lpstr>Presentation Overview</vt:lpstr>
      <vt:lpstr>Awareness of Dementia Diagnosis,  Adults 65+ Years, 2007—2009</vt:lpstr>
      <vt:lpstr>Preventable Hospitalizations for Adults 65+ with Diagnosed Dementias,  2006—2008</vt:lpstr>
      <vt:lpstr>Key Takeaways—Older Adults</vt:lpstr>
      <vt:lpstr>Key Takeaways—Older Adults</vt:lpstr>
      <vt:lpstr>Key Takeaways—Dementias Including Alzheimer’s Disease (DIA)</vt:lpstr>
      <vt:lpstr>Optimal Aging for Older Adults: Promoting Health and Addressing Dementias, including Alzheimer’s Disease   Marie A. Bernard, M.D. Deputy Director National Institute on Aging  </vt:lpstr>
      <vt:lpstr>NIA Research Updates </vt:lpstr>
      <vt:lpstr>Does Moving to a Lower Poverty Neighborhood Improve Health and  Well-Being?</vt:lpstr>
      <vt:lpstr>Does Medicaid Improve the Health and Well-Being of the Poor?</vt:lpstr>
      <vt:lpstr>LIFE Study </vt:lpstr>
      <vt:lpstr>Advanced Cognitive Training for Independent and Vital Elderly (ACTIVE) </vt:lpstr>
      <vt:lpstr>NIA &amp; Patient Centered Outcomes Research Institute (PCORI) Collaboration </vt:lpstr>
      <vt:lpstr>Assessing the Progression of Alzheimer’s Disease </vt:lpstr>
      <vt:lpstr>Intervening in Presymptomatic  Early-Onset Alzheimer’s Disease</vt:lpstr>
      <vt:lpstr>Treatment for Agitation in Alzheimer’s</vt:lpstr>
      <vt:lpstr>Go4Life</vt:lpstr>
      <vt:lpstr>National Plan to Address Alzheimer’s Disease </vt:lpstr>
      <vt:lpstr>Edwin Walker Deputy Assistant Secretary for Aging   U.S. Department of Health and Human Services Administration for Community Living </vt:lpstr>
      <vt:lpstr>Administration for Community Living (ACL): Purpose and Structure</vt:lpstr>
      <vt:lpstr>Aging Network Services</vt:lpstr>
      <vt:lpstr>Increase self confidence in managing chronic conditions(OA-3) </vt:lpstr>
      <vt:lpstr>Increase self confidence in managing chronic conditions(OA-3)</vt:lpstr>
      <vt:lpstr>Increase use of Diabetes Self-Management Benefits (OA-4) </vt:lpstr>
      <vt:lpstr>Reduce emergency department visits due to falls (OA-11)</vt:lpstr>
      <vt:lpstr>Reduce unmet need for long-term services and supports (OA-8)</vt:lpstr>
      <vt:lpstr>Reduce unmet need for caregiver support services (OA-9) </vt:lpstr>
      <vt:lpstr>Reduce preventable hospitalizations in those with dementias (DIA-2) </vt:lpstr>
      <vt:lpstr>Administration for Community Living: Program Takeaways</vt:lpstr>
      <vt:lpstr>Wayne H. Giles, MD MS  Director, Division of Population Health National Center for Chronic Disease Prevention and Health Promotion Centers for Disease Control and Prevention</vt:lpstr>
      <vt:lpstr>CDC Strategic Directions</vt:lpstr>
      <vt:lpstr>CDC Healthy Aging Program and Healthy Brain Initiative (HBI)</vt:lpstr>
      <vt:lpstr>CDC Healthy Brain Initiative</vt:lpstr>
      <vt:lpstr>Increasing the Use  of Clinical Preventive Services</vt:lpstr>
      <vt:lpstr>Increasing the Use of  Clinical Preventive Services</vt:lpstr>
      <vt:lpstr>Increasing the Use of  Clinical Preventive Services</vt:lpstr>
      <vt:lpstr>Increasing the Use of  Clinical Preventive Services</vt:lpstr>
      <vt:lpstr>Broadening Access to  Chronic Disease Self-Management</vt:lpstr>
      <vt:lpstr>Promoting Physical Activity</vt:lpstr>
      <vt:lpstr>Preventing Injuries from Falls</vt:lpstr>
      <vt:lpstr>  Key References</vt:lpstr>
      <vt:lpstr> </vt:lpstr>
      <vt:lpstr> </vt:lpstr>
      <vt:lpstr>Senior Services Seattle Wa </vt:lpstr>
      <vt:lpstr>Enhance Fitness  </vt:lpstr>
      <vt:lpstr> </vt:lpstr>
      <vt:lpstr> </vt:lpstr>
      <vt:lpstr> </vt:lpstr>
      <vt:lpstr> </vt:lpstr>
      <vt:lpstr> </vt:lpstr>
      <vt:lpstr> </vt:lpstr>
      <vt:lpstr> </vt:lpstr>
      <vt:lpstr> </vt:lpstr>
      <vt:lpstr> </vt:lpstr>
      <vt:lpstr> </vt:lpstr>
      <vt:lpstr> </vt:lpstr>
      <vt:lpstr> </vt:lpstr>
      <vt:lpstr> </vt:lpstr>
      <vt:lpstr>Roundtable Discussion Please take a moment to fill out our brief survey  </vt:lpstr>
      <vt:lpstr>Healthy People 2020 Sharing Library </vt:lpstr>
      <vt:lpstr>Healthy People 2020 Spotlight on Health Webinar </vt:lpstr>
      <vt:lpstr>LHI Infographic gallery  </vt:lpstr>
      <vt:lpstr>Healthy People 2020 Substance Abuse LHI Webinar</vt:lpstr>
      <vt:lpstr>Stay Connected</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Optimal Aging for Older Adults: Promoting Health and Addressing Dementias, including Alzheimer’s Disease</dc:title>
  <dc:subject>Healthy People 2020 objectives and relevant impacts on health outcomes</dc:subject>
  <dc:creator>National Institute on Aging</dc:creator>
  <cp:keywords>dementia, genetics, early onset, prevention, socioeconomic status, healthy aging</cp:keywords>
  <cp:lastModifiedBy>CDC User</cp:lastModifiedBy>
  <cp:revision>463</cp:revision>
  <cp:lastPrinted>2014-06-17T15:52:52Z</cp:lastPrinted>
  <dcterms:created xsi:type="dcterms:W3CDTF">2012-06-04T17:32:29Z</dcterms:created>
  <dcterms:modified xsi:type="dcterms:W3CDTF">2014-06-17T19:56:10Z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Public domain</vt:lpwstr>
  </property>
</Properties>
</file>